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F8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C1A9DA-C74F-469D-9AE0-A3CA3781E790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04CBD-C7E6-4D8F-A8C2-DDF0FD2F37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7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28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241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86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394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4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30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66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40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23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089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F5E2C-0DA9-475E-98B2-9C3372F7B9D6}" type="datetimeFigureOut">
              <a:rPr lang="ru-RU" smtClean="0"/>
              <a:t>17.02.2014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B946-F064-407C-90D2-F04097A223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8338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Округление чисел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b="1" i="1" dirty="0" smtClean="0"/>
              <a:t>Полетаева   Галина Павловна</a:t>
            </a:r>
          </a:p>
          <a:p>
            <a:r>
              <a:rPr lang="ru-RU" sz="1800" b="1" i="1" dirty="0" smtClean="0"/>
              <a:t>Учитель  МКОУ  Нечаевская  ООШ</a:t>
            </a:r>
          </a:p>
          <a:p>
            <a:r>
              <a:rPr lang="ru-RU" sz="1800" b="1" i="1" dirty="0" smtClean="0"/>
              <a:t>Гусь-Хрустального р-на</a:t>
            </a:r>
          </a:p>
          <a:p>
            <a:r>
              <a:rPr lang="ru-RU" sz="1800" b="1" i="1" dirty="0" smtClean="0"/>
              <a:t>Владимирской области</a:t>
            </a:r>
          </a:p>
          <a:p>
            <a:r>
              <a:rPr lang="ru-RU" sz="1800" b="1" i="1" dirty="0" smtClean="0"/>
              <a:t>Февраль  2014г.</a:t>
            </a:r>
            <a:endParaRPr lang="ru-RU" sz="1800" b="1" i="1" dirty="0"/>
          </a:p>
        </p:txBody>
      </p:sp>
    </p:spTree>
    <p:extLst>
      <p:ext uri="{BB962C8B-B14F-4D97-AF65-F5344CB8AC3E}">
        <p14:creationId xmlns:p14="http://schemas.microsoft.com/office/powerpoint/2010/main" val="24760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784976" cy="65527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16517" y="1398886"/>
            <a:ext cx="648072" cy="626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984605" y="1688303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1547664" y="1379299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267744" y="171207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2915816" y="1398886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259868" y="2065189"/>
            <a:ext cx="0" cy="15070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939860" y="3572212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83768" y="260648"/>
            <a:ext cx="3744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 Light" pitchFamily="34" charset="0"/>
              </a:rPr>
              <a:t>    Восстанови цепочку</a:t>
            </a:r>
            <a:endParaRPr lang="ru-RU" sz="2400" b="1" dirty="0">
              <a:latin typeface="Calibri Light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567172" y="3572212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36533" y="3591487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 стрелкой 26"/>
          <p:cNvCxnSpPr>
            <a:stCxn id="16" idx="2"/>
          </p:cNvCxnSpPr>
          <p:nvPr/>
        </p:nvCxnSpPr>
        <p:spPr>
          <a:xfrm flipH="1">
            <a:off x="2287252" y="3895034"/>
            <a:ext cx="652608" cy="9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984605" y="3895033"/>
            <a:ext cx="563059" cy="96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045001" y="1379611"/>
            <a:ext cx="648072" cy="62636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713089" y="166902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6276148" y="1360024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6996228" y="1692795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7644300" y="1379611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5" name="Прямая со стрелкой 34"/>
          <p:cNvCxnSpPr/>
          <p:nvPr/>
        </p:nvCxnSpPr>
        <p:spPr>
          <a:xfrm>
            <a:off x="7988352" y="2045914"/>
            <a:ext cx="0" cy="15070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7668344" y="3552937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6295656" y="3552937"/>
            <a:ext cx="720080" cy="6456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5065017" y="3572212"/>
            <a:ext cx="648072" cy="62636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9" name="Прямая со стрелкой 38"/>
          <p:cNvCxnSpPr>
            <a:stCxn id="36" idx="2"/>
          </p:cNvCxnSpPr>
          <p:nvPr/>
        </p:nvCxnSpPr>
        <p:spPr>
          <a:xfrm flipH="1">
            <a:off x="7015736" y="3875759"/>
            <a:ext cx="652608" cy="96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H="1">
            <a:off x="5713089" y="3875758"/>
            <a:ext cx="563059" cy="96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67544" y="1450460"/>
            <a:ext cx="628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2</a:t>
            </a:r>
            <a:endParaRPr lang="ru-RU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984605" y="1052736"/>
            <a:ext cx="92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+0,8</a:t>
            </a:r>
            <a:endParaRPr lang="ru-RU" sz="2400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2267744" y="105273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-0,5</a:t>
            </a:r>
            <a:endParaRPr lang="ru-RU" sz="24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3419872" y="256490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+1</a:t>
            </a:r>
            <a:endParaRPr lang="ru-RU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2191262" y="4198580"/>
            <a:ext cx="844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+0,7</a:t>
            </a:r>
            <a:endParaRPr lang="ru-RU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984605" y="4217855"/>
            <a:ext cx="923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-0,1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1595659" y="1481237"/>
            <a:ext cx="624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2,8</a:t>
            </a:r>
            <a:endParaRPr lang="ru-RU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009921" y="154431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2,3</a:t>
            </a:r>
            <a:endParaRPr lang="ru-RU" sz="24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3004205" y="366420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3,3</a:t>
            </a:r>
            <a:endParaRPr lang="ru-RU" sz="24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1691649" y="3673838"/>
            <a:ext cx="595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4</a:t>
            </a:r>
            <a:endParaRPr lang="ru-RU" sz="24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316517" y="3678079"/>
            <a:ext cx="7985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3,9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13089" y="899367"/>
                <a:ext cx="803127" cy="624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3089" y="899367"/>
                <a:ext cx="803127" cy="624466"/>
              </a:xfrm>
              <a:prstGeom prst="rect">
                <a:avLst/>
              </a:prstGeom>
              <a:blipFill rotWithShape="1">
                <a:blip r:embed="rId2"/>
                <a:stretch>
                  <a:fillRect l="-11364" b="-98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015736" y="899367"/>
                <a:ext cx="88814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736" y="899367"/>
                <a:ext cx="888140" cy="647357"/>
              </a:xfrm>
              <a:prstGeom prst="rect">
                <a:avLst/>
              </a:prstGeom>
              <a:blipFill rotWithShape="1">
                <a:blip r:embed="rId3"/>
                <a:stretch>
                  <a:fillRect l="-10959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8028384" y="2348880"/>
                <a:ext cx="72008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348880"/>
                <a:ext cx="720080" cy="647357"/>
              </a:xfrm>
              <a:prstGeom prst="rect">
                <a:avLst/>
              </a:prstGeom>
              <a:blipFill rotWithShape="1">
                <a:blip r:embed="rId4"/>
                <a:stretch>
                  <a:fillRect l="-13559" b="-56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137976" y="4105733"/>
                <a:ext cx="1012648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7976" y="4105733"/>
                <a:ext cx="1012648" cy="647357"/>
              </a:xfrm>
              <a:prstGeom prst="rect">
                <a:avLst/>
              </a:prstGeom>
              <a:blipFill rotWithShape="1">
                <a:blip r:embed="rId5"/>
                <a:stretch>
                  <a:fillRect l="-9639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5790616" y="419858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-1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55669" y="3552937"/>
                <a:ext cx="473001" cy="670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20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669" y="3552937"/>
                <a:ext cx="473001" cy="67056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436472" y="3543243"/>
                <a:ext cx="55754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472" y="3543243"/>
                <a:ext cx="557540" cy="647357"/>
              </a:xfrm>
              <a:prstGeom prst="rect">
                <a:avLst/>
              </a:prstGeom>
              <a:blipFill rotWithShape="1">
                <a:blip r:embed="rId7"/>
                <a:stretch>
                  <a:fillRect l="-17582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7880966" y="3636088"/>
            <a:ext cx="2467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2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767674" y="1417832"/>
                <a:ext cx="720080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7674" y="1417832"/>
                <a:ext cx="720080" cy="647357"/>
              </a:xfrm>
              <a:prstGeom prst="rect">
                <a:avLst/>
              </a:prstGeom>
              <a:blipFill rotWithShape="1">
                <a:blip r:embed="rId8"/>
                <a:stretch>
                  <a:fillRect l="-12712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384640" y="1377585"/>
                <a:ext cx="700572" cy="647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400" b="1" dirty="0" smtClean="0"/>
                  <a:t>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2400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640" y="1377585"/>
                <a:ext cx="700572" cy="647357"/>
              </a:xfrm>
              <a:prstGeom prst="rect">
                <a:avLst/>
              </a:prstGeom>
              <a:blipFill rotWithShape="1">
                <a:blip r:embed="rId9"/>
                <a:stretch>
                  <a:fillRect l="-13043" b="-56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TextBox 61"/>
          <p:cNvSpPr txBox="1"/>
          <p:nvPr/>
        </p:nvSpPr>
        <p:spPr>
          <a:xfrm>
            <a:off x="5220072" y="1490874"/>
            <a:ext cx="473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endParaRPr lang="ru-RU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927212" y="5229200"/>
            <a:ext cx="173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5" name="Рамка 64"/>
          <p:cNvSpPr/>
          <p:nvPr/>
        </p:nvSpPr>
        <p:spPr>
          <a:xfrm>
            <a:off x="467544" y="5413866"/>
            <a:ext cx="8020210" cy="9144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806944" y="5497269"/>
            <a:ext cx="75838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Segoe Script" pitchFamily="34" charset="0"/>
              </a:rPr>
              <a:t>Счет и вычисления – основа порядка в голове. </a:t>
            </a:r>
            <a:endParaRPr lang="ru-RU" sz="2400" b="1" i="1" dirty="0">
              <a:latin typeface="Segoe Scrip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1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8" grpId="0"/>
      <p:bldP spid="59" grpId="0"/>
      <p:bldP spid="60" grpId="0"/>
      <p:bldP spid="61" grpId="0"/>
      <p:bldP spid="62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500" y="116632"/>
            <a:ext cx="8928992" cy="66247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260648"/>
            <a:ext cx="7992888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368460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Округление числа до целых (до единиц)</a:t>
            </a:r>
            <a:endParaRPr lang="ru-RU" sz="28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1412776"/>
            <a:ext cx="84249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   Замена числа </a:t>
            </a:r>
            <a:r>
              <a:rPr lang="ru-RU" sz="2400" b="1" i="1" dirty="0" smtClean="0">
                <a:solidFill>
                  <a:srgbClr val="7030A0"/>
                </a:solidFill>
              </a:rPr>
              <a:t>ближайшим</a:t>
            </a:r>
            <a:r>
              <a:rPr lang="ru-RU" sz="2400" b="1" i="1" dirty="0" smtClean="0"/>
              <a:t> к нему </a:t>
            </a:r>
            <a:r>
              <a:rPr lang="ru-RU" sz="2800" b="1" i="1" dirty="0" smtClean="0">
                <a:solidFill>
                  <a:srgbClr val="7030A0"/>
                </a:solidFill>
              </a:rPr>
              <a:t>натуральным</a:t>
            </a:r>
            <a:r>
              <a:rPr lang="ru-RU" sz="2400" b="1" i="1" dirty="0" smtClean="0"/>
              <a:t> числом или </a:t>
            </a:r>
            <a:r>
              <a:rPr lang="ru-RU" sz="2800" b="1" i="1" dirty="0" smtClean="0">
                <a:solidFill>
                  <a:srgbClr val="7030A0"/>
                </a:solidFill>
              </a:rPr>
              <a:t>нулём</a:t>
            </a:r>
            <a:r>
              <a:rPr lang="ru-RU" sz="2400" b="1" i="1" dirty="0" smtClean="0"/>
              <a:t>:</a:t>
            </a:r>
            <a:endParaRPr lang="ru-RU" sz="24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420888"/>
            <a:ext cx="34563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3,82 ≈ 4</a:t>
            </a:r>
          </a:p>
          <a:p>
            <a:r>
              <a:rPr lang="ru-RU" sz="2800" b="1" dirty="0" smtClean="0"/>
              <a:t>4,265 ≈ 4</a:t>
            </a:r>
          </a:p>
          <a:p>
            <a:r>
              <a:rPr lang="ru-RU" sz="2800" b="1" dirty="0" smtClean="0"/>
              <a:t>12,014 ≈ 12</a:t>
            </a:r>
          </a:p>
          <a:p>
            <a:r>
              <a:rPr lang="ru-RU" sz="2800" b="1" dirty="0" smtClean="0"/>
              <a:t>890,9 ≈ 891</a:t>
            </a:r>
          </a:p>
          <a:p>
            <a:r>
              <a:rPr lang="ru-RU" sz="2800" b="1" dirty="0" smtClean="0"/>
              <a:t>1,5 ≈ 2</a:t>
            </a:r>
          </a:p>
          <a:p>
            <a:r>
              <a:rPr lang="ru-RU" sz="2800" b="1" dirty="0" smtClean="0"/>
              <a:t>0,245 ≈ 0</a:t>
            </a:r>
          </a:p>
          <a:p>
            <a:r>
              <a:rPr lang="ru-RU" sz="2800" b="1" dirty="0" smtClean="0"/>
              <a:t>123,56 ≈ 124</a:t>
            </a:r>
          </a:p>
          <a:p>
            <a:r>
              <a:rPr lang="ru-RU" sz="2800" b="1" dirty="0" smtClean="0"/>
              <a:t>0,907 ≈ 1</a:t>
            </a:r>
          </a:p>
          <a:p>
            <a:r>
              <a:rPr lang="ru-RU" sz="2800" b="1" dirty="0" smtClean="0"/>
              <a:t>10,001 ≈ 10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6760" y="1995186"/>
            <a:ext cx="4104456" cy="53715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148064" y="2070676"/>
            <a:ext cx="385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Проверь себя</a:t>
            </a:r>
            <a:endParaRPr lang="ru-RU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49630" y="337512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402084" y="3978741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65618" y="3968505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22307" y="458112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165618" y="4581128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22307" y="522920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175956" y="522920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430888" y="588715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78748" y="5887150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385454" y="3375124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43127" y="2748011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385647" y="2748011"/>
            <a:ext cx="2160240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4705488" y="2748011"/>
            <a:ext cx="172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8,76≈</a:t>
            </a:r>
            <a:endParaRPr lang="ru-RU" sz="2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074278" y="2717233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9</a:t>
            </a:r>
            <a:endParaRPr lang="ru-RU" sz="28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608004" y="3359176"/>
            <a:ext cx="147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74,83 ≈</a:t>
            </a:r>
            <a:endParaRPr lang="ru-RU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074278" y="337512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75</a:t>
            </a:r>
            <a:endParaRPr lang="ru-RU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705488" y="3978741"/>
            <a:ext cx="137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6,274 ≈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087139" y="3978741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</a:t>
            </a:r>
            <a:endParaRPr lang="ru-RU" sz="2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758132" y="4575104"/>
            <a:ext cx="159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0,24 ≈</a:t>
            </a:r>
            <a:endParaRPr lang="ru-RU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105524" y="4561964"/>
            <a:ext cx="9541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0</a:t>
            </a:r>
            <a:endParaRPr lang="ru-RU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758132" y="5203101"/>
            <a:ext cx="1332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7,5 ≈</a:t>
            </a:r>
            <a:endParaRPr lang="ru-RU" sz="2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7135802" y="5219618"/>
            <a:ext cx="1422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8</a:t>
            </a:r>
            <a:endParaRPr lang="ru-RU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894053" y="5877568"/>
            <a:ext cx="13260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0,9 ≈</a:t>
            </a:r>
            <a:endParaRPr lang="ru-RU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087139" y="5887150"/>
            <a:ext cx="11113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1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926745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56984" cy="64807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55576" y="2852936"/>
            <a:ext cx="331236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331640" y="2905780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4186,275961</a:t>
            </a:r>
            <a:endParaRPr lang="ru-RU" sz="28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 flipV="1">
            <a:off x="1475656" y="2024821"/>
            <a:ext cx="72008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1475656" y="1407245"/>
            <a:ext cx="504056" cy="5871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79712" y="1099825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Единицы тысяч</a:t>
            </a:r>
            <a:endParaRPr lang="ru-RU" sz="2400" b="1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1727684" y="1916832"/>
            <a:ext cx="252028" cy="104409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979712" y="1778347"/>
            <a:ext cx="720080" cy="138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99792" y="1561490"/>
            <a:ext cx="1908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Сотни</a:t>
            </a:r>
            <a:endParaRPr lang="ru-RU" sz="2400" b="1" dirty="0"/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1853698" y="2071910"/>
            <a:ext cx="630070" cy="8890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2483768" y="1916832"/>
            <a:ext cx="1800200" cy="1550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283968" y="1616756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Десятки</a:t>
            </a:r>
            <a:endParaRPr lang="ru-RU" sz="2400" b="1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2168733" y="2438878"/>
            <a:ext cx="891099" cy="52204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3059832" y="2321871"/>
            <a:ext cx="1224136" cy="11700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318802" y="2124580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Единицы</a:t>
            </a:r>
            <a:endParaRPr lang="ru-RU" sz="2400" b="1" dirty="0"/>
          </a:p>
        </p:txBody>
      </p:sp>
      <p:cxnSp>
        <p:nvCxnSpPr>
          <p:cNvPr id="35" name="Прямая со стрелкой 34"/>
          <p:cNvCxnSpPr/>
          <p:nvPr/>
        </p:nvCxnSpPr>
        <p:spPr>
          <a:xfrm flipH="1">
            <a:off x="1435151" y="3277606"/>
            <a:ext cx="837093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79512" y="4429734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Десят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0" name="Прямая со стрелкой 39"/>
          <p:cNvCxnSpPr/>
          <p:nvPr/>
        </p:nvCxnSpPr>
        <p:spPr>
          <a:xfrm flipH="1">
            <a:off x="1979712" y="3277606"/>
            <a:ext cx="504056" cy="19515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043608" y="5445224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Сот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2699792" y="3313333"/>
            <a:ext cx="229526" cy="262928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483768" y="599218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Тысячн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6" name="Прямая со стрелкой 45"/>
          <p:cNvCxnSpPr/>
          <p:nvPr/>
        </p:nvCxnSpPr>
        <p:spPr>
          <a:xfrm>
            <a:off x="2895148" y="3318058"/>
            <a:ext cx="1771216" cy="2794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427984" y="6112077"/>
            <a:ext cx="24122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Десятитысячн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3059832" y="3309921"/>
            <a:ext cx="1872208" cy="22396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932040" y="5318714"/>
            <a:ext cx="3384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Стотысячн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  <p:cxnSp>
        <p:nvCxnSpPr>
          <p:cNvPr id="52" name="Прямая со стрелкой 51"/>
          <p:cNvCxnSpPr/>
          <p:nvPr/>
        </p:nvCxnSpPr>
        <p:spPr>
          <a:xfrm>
            <a:off x="3203848" y="3309921"/>
            <a:ext cx="1944216" cy="111981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148064" y="4253403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Миллионн</a:t>
            </a:r>
            <a:r>
              <a:rPr lang="ru-RU" sz="2400" b="1" dirty="0" smtClean="0">
                <a:solidFill>
                  <a:srgbClr val="FF0000"/>
                </a:solidFill>
              </a:rPr>
              <a:t>ые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62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19" grpId="0"/>
      <p:bldP spid="24" grpId="0"/>
      <p:bldP spid="30" grpId="0"/>
      <p:bldP spid="38" grpId="0"/>
      <p:bldP spid="41" grpId="0"/>
      <p:bldP spid="44" grpId="0"/>
      <p:bldP spid="47" grpId="0"/>
      <p:bldP spid="50" grpId="0"/>
      <p:bldP spid="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37068"/>
            <a:ext cx="8784975" cy="66247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7" name="Рамка 6"/>
          <p:cNvSpPr/>
          <p:nvPr/>
        </p:nvSpPr>
        <p:spPr>
          <a:xfrm>
            <a:off x="395536" y="1268760"/>
            <a:ext cx="8424936" cy="1994520"/>
          </a:xfrm>
          <a:prstGeom prst="fram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84820" y="1481190"/>
            <a:ext cx="74888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  Если число округляют до какого-нибудь разряда, то все следующие за этим разрядом цифры заменяют нулями, а </a:t>
            </a:r>
            <a:r>
              <a:rPr lang="ru-RU" sz="2400" b="1" dirty="0" smtClean="0">
                <a:solidFill>
                  <a:srgbClr val="C00000"/>
                </a:solidFill>
              </a:rPr>
              <a:t>если они стоят после запятой, то их отбрасывают.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55576" y="3449436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62360" y="3443629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294610" y="3504257"/>
            <a:ext cx="2623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Округление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69244" y="3490610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Дробь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55576" y="486916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750784" y="4873608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47002" y="535042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762360" y="535042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4659" y="5825306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762360" y="5825306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55576" y="630932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96349" y="630932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47002" y="4435712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765477" y="441228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403648" y="435624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единиц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5782" y="4813121"/>
            <a:ext cx="2125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десятых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23630" y="525681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сотых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37438" y="5769267"/>
            <a:ext cx="198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32434" y="6232917"/>
            <a:ext cx="2811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 десятитысячных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508104" y="431343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5978362" y="4356242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508104" y="481312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>
            <a:off x="6133679" y="4808588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508104" y="526360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280128" y="5256814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528504" y="573848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6478754" y="573848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28504" y="6200154"/>
            <a:ext cx="182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12,618352</a:t>
            </a:r>
            <a:endParaRPr lang="ru-RU" sz="2400" b="1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6598227" y="626170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09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2" grpId="0"/>
      <p:bldP spid="13" grpId="0"/>
      <p:bldP spid="29" grpId="0"/>
      <p:bldP spid="33" grpId="0"/>
      <p:bldP spid="35" grpId="0"/>
      <p:bldP spid="37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dk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6" name="Рамка 5"/>
          <p:cNvSpPr/>
          <p:nvPr/>
        </p:nvSpPr>
        <p:spPr>
          <a:xfrm>
            <a:off x="251520" y="1196752"/>
            <a:ext cx="8568952" cy="223224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44" y="1484784"/>
            <a:ext cx="8064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Если первая отброшенная или заменённая нулём цифра равна 5, 6, 7, 8 или 9, то стоящую перед ней цифру увеличивают на 1. </a:t>
            </a:r>
            <a:endParaRPr lang="ru-RU" sz="20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    Если первая отброшенная или заменённая нулём цифра</a:t>
            </a:r>
          </a:p>
          <a:p>
            <a:r>
              <a:rPr lang="ru-RU" sz="20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равна 0, 1, 2, 3 или 4, то стоящую перед ней цифру оставляют без изменения.</a:t>
            </a:r>
            <a:endParaRPr lang="ru-RU" sz="20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55576" y="3449436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94186" y="3443628"/>
            <a:ext cx="3168352" cy="5556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94610" y="3504257"/>
            <a:ext cx="2623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Округление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92080" y="348503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Дробь</a:t>
            </a:r>
            <a:endParaRPr lang="ru-RU" sz="2400" b="1" i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5576" y="486916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478681" y="4908442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47002" y="5350421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78681" y="5381858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34659" y="5825306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83620" y="5830555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55576" y="6309320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522348" y="6325569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47002" y="4435712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478681" y="4441824"/>
            <a:ext cx="316211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403648" y="435624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единиц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5782" y="4813121"/>
            <a:ext cx="2125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десятых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523630" y="525681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сотых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37438" y="5769267"/>
            <a:ext cx="198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32434" y="6232917"/>
            <a:ext cx="28119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до  десятитысячных</a:t>
            </a:r>
            <a:endParaRPr lang="ru-RU" sz="20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508104" y="4313435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</a:t>
            </a:r>
            <a:r>
              <a:rPr lang="ru-RU" sz="2400" b="1" dirty="0" smtClean="0">
                <a:solidFill>
                  <a:srgbClr val="FFFF00"/>
                </a:solidFill>
              </a:rPr>
              <a:t>2</a:t>
            </a:r>
            <a:r>
              <a:rPr lang="ru-RU" sz="2400" b="1" dirty="0" smtClean="0"/>
              <a:t>,</a:t>
            </a:r>
            <a:r>
              <a:rPr lang="ru-RU" sz="2400" b="1" dirty="0" smtClean="0">
                <a:solidFill>
                  <a:srgbClr val="FF0000"/>
                </a:solidFill>
              </a:rPr>
              <a:t>6</a:t>
            </a:r>
            <a:r>
              <a:rPr lang="ru-RU" sz="2400" b="1" dirty="0" smtClean="0"/>
              <a:t>18352</a:t>
            </a:r>
            <a:endParaRPr lang="ru-RU" sz="24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978362" y="4356242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508104" y="4813121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</a:t>
            </a:r>
            <a:r>
              <a:rPr lang="ru-RU" sz="2400" b="1" dirty="0" smtClean="0">
                <a:solidFill>
                  <a:srgbClr val="FFFF00"/>
                </a:solidFill>
              </a:rPr>
              <a:t>6</a:t>
            </a:r>
            <a:r>
              <a:rPr lang="ru-RU" sz="2400" b="1" dirty="0" smtClean="0">
                <a:solidFill>
                  <a:srgbClr val="FF0000"/>
                </a:solidFill>
              </a:rPr>
              <a:t>1</a:t>
            </a:r>
            <a:r>
              <a:rPr lang="ru-RU" sz="2400" b="1" dirty="0" smtClean="0"/>
              <a:t>8352</a:t>
            </a:r>
            <a:endParaRPr lang="ru-RU" sz="2400" b="1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6133679" y="4808588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508104" y="526360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</a:t>
            </a:r>
            <a:r>
              <a:rPr lang="ru-RU" sz="2400" b="1" dirty="0" smtClean="0">
                <a:solidFill>
                  <a:srgbClr val="FFFF00"/>
                </a:solidFill>
              </a:rPr>
              <a:t>1</a:t>
            </a:r>
            <a:r>
              <a:rPr lang="ru-RU" sz="2400" b="1" dirty="0" smtClean="0">
                <a:solidFill>
                  <a:srgbClr val="FF0000"/>
                </a:solidFill>
              </a:rPr>
              <a:t>8</a:t>
            </a:r>
            <a:r>
              <a:rPr lang="ru-RU" sz="2400" b="1" dirty="0" smtClean="0"/>
              <a:t>352</a:t>
            </a:r>
            <a:endParaRPr lang="ru-RU" sz="2400" b="1" dirty="0"/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6280128" y="5256814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528504" y="573848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</a:t>
            </a:r>
            <a:r>
              <a:rPr lang="ru-RU" sz="2400" b="1" dirty="0" smtClean="0">
                <a:solidFill>
                  <a:srgbClr val="FFFF00"/>
                </a:solidFill>
              </a:rPr>
              <a:t>8</a:t>
            </a:r>
            <a:r>
              <a:rPr lang="ru-RU" sz="2400" b="1" dirty="0" smtClean="0">
                <a:solidFill>
                  <a:srgbClr val="FF0000"/>
                </a:solidFill>
              </a:rPr>
              <a:t>3</a:t>
            </a:r>
            <a:r>
              <a:rPr lang="ru-RU" sz="2400" b="1" dirty="0" smtClean="0"/>
              <a:t>52</a:t>
            </a:r>
            <a:endParaRPr lang="ru-RU" sz="2400" b="1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6478754" y="573848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28504" y="6200154"/>
            <a:ext cx="182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12,618</a:t>
            </a:r>
            <a:r>
              <a:rPr lang="ru-RU" sz="2400" b="1" dirty="0" smtClean="0">
                <a:solidFill>
                  <a:srgbClr val="FFFF00"/>
                </a:solidFill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</a:rPr>
              <a:t>5</a:t>
            </a:r>
            <a:r>
              <a:rPr lang="ru-RU" sz="2400" b="1" dirty="0" smtClean="0"/>
              <a:t>2</a:t>
            </a:r>
            <a:endParaRPr lang="ru-RU" sz="2400" b="1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6598227" y="6261709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9" name="Скругленный прямоугольник 38"/>
          <p:cNvSpPr/>
          <p:nvPr/>
        </p:nvSpPr>
        <p:spPr>
          <a:xfrm>
            <a:off x="7757748" y="4402692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759017" y="4882353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759017" y="5335872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7799981" y="5828597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7799982" y="6325355"/>
            <a:ext cx="1134731" cy="32105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7956376" y="4325464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≈13</a:t>
            </a:r>
            <a:endParaRPr lang="ru-RU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7919738" y="4813121"/>
            <a:ext cx="9373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≈12,6</a:t>
            </a:r>
            <a:endParaRPr lang="ru-RU" sz="2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919738" y="5274786"/>
            <a:ext cx="1116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≈12,62</a:t>
            </a:r>
            <a:endParaRPr lang="ru-RU" sz="2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7799981" y="5771252"/>
            <a:ext cx="1236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≈12,618</a:t>
            </a:r>
            <a:endParaRPr lang="ru-RU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7799982" y="6261709"/>
            <a:ext cx="1344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≈12,6184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158398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527" y="116632"/>
            <a:ext cx="8784976" cy="65527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lt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Округление чисел до других разрядов</a:t>
            </a:r>
            <a:endParaRPr lang="ru-RU" sz="2800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268760"/>
            <a:ext cx="4032448" cy="100811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539552" y="1268760"/>
            <a:ext cx="37444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Округлим до сотен тысяч</a:t>
            </a:r>
          </a:p>
          <a:p>
            <a:r>
              <a:rPr lang="ru-RU" sz="24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число  </a:t>
            </a:r>
            <a:r>
              <a:rPr lang="ru-RU" sz="2800" b="1" i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6 723 401</a:t>
            </a:r>
            <a:endParaRPr lang="ru-RU" sz="2800" b="1" i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708920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Шаг 1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5536" y="3789040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Шаг 2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4941168"/>
            <a:ext cx="129614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Шаг 3</a:t>
            </a:r>
            <a:endParaRPr lang="ru-RU" sz="2800" b="1" dirty="0">
              <a:latin typeface="Arial Narrow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195736" y="2708920"/>
            <a:ext cx="25202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552794" y="266333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6 723 401</a:t>
            </a:r>
            <a:endParaRPr lang="ru-RU" sz="28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059832" y="2663334"/>
            <a:ext cx="0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2220050" y="3816496"/>
            <a:ext cx="25202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552794" y="374345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 </a:t>
            </a:r>
            <a:r>
              <a:rPr lang="ru-RU" sz="2800" b="1" dirty="0" smtClean="0">
                <a:solidFill>
                  <a:srgbClr val="FFFF00"/>
                </a:solidFill>
              </a:rPr>
              <a:t>7</a:t>
            </a:r>
            <a:r>
              <a:rPr lang="ru-RU" sz="2800" b="1" dirty="0" smtClean="0">
                <a:solidFill>
                  <a:srgbClr val="FF0000"/>
                </a:solidFill>
              </a:rPr>
              <a:t>2</a:t>
            </a:r>
            <a:r>
              <a:rPr lang="ru-RU" sz="2800" b="1" dirty="0" smtClean="0"/>
              <a:t>3 401</a:t>
            </a:r>
            <a:endParaRPr lang="ru-RU" sz="2800" b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078488" y="3754722"/>
            <a:ext cx="0" cy="52322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>
            <a:off x="2273729" y="4941168"/>
            <a:ext cx="2520280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627784" y="489558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6 </a:t>
            </a:r>
            <a:r>
              <a:rPr lang="ru-RU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700 000</a:t>
            </a:r>
            <a:endParaRPr lang="ru-RU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Рамка 18"/>
          <p:cNvSpPr/>
          <p:nvPr/>
        </p:nvSpPr>
        <p:spPr>
          <a:xfrm>
            <a:off x="4572000" y="1268760"/>
            <a:ext cx="4248472" cy="1008112"/>
          </a:xfrm>
          <a:prstGeom prst="fram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00243" y="1302438"/>
            <a:ext cx="3882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/>
              <a:t>   Если </a:t>
            </a:r>
            <a:r>
              <a:rPr lang="ru-RU" sz="1600" b="1" dirty="0"/>
              <a:t>число округляют до какого-нибудь разряда, то </a:t>
            </a:r>
            <a:r>
              <a:rPr lang="ru-RU" sz="1600" b="1" dirty="0">
                <a:solidFill>
                  <a:srgbClr val="C00000"/>
                </a:solidFill>
              </a:rPr>
              <a:t>все следующие за этим разрядом цифры заменяют </a:t>
            </a:r>
            <a:r>
              <a:rPr lang="ru-RU" sz="1600" b="1" dirty="0" smtClean="0">
                <a:solidFill>
                  <a:srgbClr val="C00000"/>
                </a:solidFill>
              </a:rPr>
              <a:t>нулями</a:t>
            </a:r>
            <a:r>
              <a:rPr lang="ru-RU" sz="1600" b="1" dirty="0" smtClean="0"/>
              <a:t>.</a:t>
            </a:r>
            <a:endParaRPr lang="ru-RU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4932040" y="266333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Отделяем все цифры, следующие за разрядом сотен тысяч .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32040" y="3743454"/>
            <a:ext cx="4026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Смотрим на первую их этих цифр:</a:t>
            </a:r>
          </a:p>
          <a:p>
            <a:r>
              <a:rPr lang="ru-RU" b="1" dirty="0" smtClean="0">
                <a:latin typeface="Arial Narrow" pitchFamily="34" charset="0"/>
              </a:rPr>
              <a:t>Это 2, значит цифру 7 оставляем без изменения.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10282" y="4867266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Arial Narrow" pitchFamily="34" charset="0"/>
              </a:rPr>
              <a:t>Все цифры, следующие за 7, заменяем нулями. </a:t>
            </a:r>
            <a:endParaRPr lang="ru-RU" b="1" dirty="0">
              <a:latin typeface="Arial Narrow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907704" y="5733256"/>
            <a:ext cx="54726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2659760" y="5778837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>
                <a:latin typeface="Arial Narrow" pitchFamily="34" charset="0"/>
              </a:rPr>
              <a:t>6 723 401 ≈ 6 700 000</a:t>
            </a:r>
            <a:endParaRPr lang="ru-RU" sz="3200" b="1" i="1" dirty="0">
              <a:latin typeface="Arial Narrow" pitchFamily="34" charset="0"/>
            </a:endParaRPr>
          </a:p>
        </p:txBody>
      </p:sp>
      <p:sp>
        <p:nvSpPr>
          <p:cNvPr id="27" name="Улыбающееся лицо 26"/>
          <p:cNvSpPr/>
          <p:nvPr/>
        </p:nvSpPr>
        <p:spPr>
          <a:xfrm>
            <a:off x="7942325" y="5733256"/>
            <a:ext cx="914400" cy="63035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ердце 27"/>
          <p:cNvSpPr/>
          <p:nvPr/>
        </p:nvSpPr>
        <p:spPr>
          <a:xfrm>
            <a:off x="8314620" y="6207006"/>
            <a:ext cx="91055" cy="1143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8082147" y="5758004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8372558" y="5763160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95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0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 animBg="1"/>
      <p:bldP spid="11" grpId="0"/>
      <p:bldP spid="15" grpId="0"/>
      <p:bldP spid="18" grpId="0"/>
      <p:bldP spid="20" grpId="0"/>
      <p:bldP spid="21" grpId="0"/>
      <p:bldP spid="23" grpId="0"/>
      <p:bldP spid="24" grpId="0"/>
      <p:bldP spid="26" grpId="0"/>
      <p:bldP spid="27" grpId="0" animBg="1"/>
      <p:bldP spid="28" grpId="0" animBg="1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5111" y="126508"/>
            <a:ext cx="8928992" cy="64807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332656"/>
            <a:ext cx="8496944" cy="648072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002">
            <a:schemeClr val="lt2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11560" y="39508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                     Округление чисел</a:t>
            </a:r>
            <a:endParaRPr lang="ru-RU" sz="2800" b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03648" y="1152952"/>
            <a:ext cx="6192688" cy="6480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588224" y="1215378"/>
            <a:ext cx="5982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alibri Light" pitchFamily="34" charset="0"/>
              </a:rPr>
              <a:t>            Проверь себя </a:t>
            </a:r>
            <a:endParaRPr lang="ru-RU" sz="2800" b="1" dirty="0">
              <a:latin typeface="Calibri Light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724128" y="1140031"/>
            <a:ext cx="1368152" cy="74624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646922" y="125036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Упр. 1274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213285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Arial Narrow" pitchFamily="34" charset="0"/>
              </a:rPr>
              <a:t>  До десятых</a:t>
            </a:r>
            <a:endParaRPr lang="ru-RU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9512" y="2708920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2,781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15616" y="2708920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 2,8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20" y="3170585"/>
            <a:ext cx="1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3,1423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67644" y="3170585"/>
            <a:ext cx="97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3,1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1520" y="367944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203,962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3648" y="3685283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 204,0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1520" y="414694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8,46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32132" y="4141110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8,5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55776" y="2132856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Arial Narrow" pitchFamily="34" charset="0"/>
              </a:rPr>
              <a:t>   До сотых</a:t>
            </a:r>
            <a:endParaRPr lang="ru-RU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55776" y="270892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0,07268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923928" y="269816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0,07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55776" y="3159828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1,35506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35155" y="3159827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1,36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555776" y="3638231"/>
            <a:ext cx="17474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10,081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636682" y="3638231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10,08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29999" y="4141106"/>
            <a:ext cx="155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76,544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33513" y="4141108"/>
            <a:ext cx="169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76,54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29999" y="4608613"/>
            <a:ext cx="1554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4,455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36682" y="4602770"/>
            <a:ext cx="1414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4,46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52120" y="2132856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  <a:latin typeface="Arial Narrow" pitchFamily="34" charset="0"/>
              </a:rPr>
              <a:t>До десятков</a:t>
            </a:r>
            <a:endParaRPr lang="ru-RU" sz="2400" b="1" dirty="0">
              <a:solidFill>
                <a:srgbClr val="7030A0"/>
              </a:solidFill>
              <a:latin typeface="Arial Narrow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25701" y="2708920"/>
            <a:ext cx="1954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 167,1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403006" y="2708920"/>
            <a:ext cx="1625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170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508104" y="3170585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2085,04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840252" y="3170585"/>
            <a:ext cx="176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2090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08104" y="3685283"/>
            <a:ext cx="1332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444,4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577300" y="3677581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440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510051" y="4171609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300,7 ≈</a:t>
            </a:r>
            <a:endParaRPr lang="ru-RU" sz="24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6616421" y="4180013"/>
            <a:ext cx="154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300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510051" y="4633274"/>
            <a:ext cx="118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137 ≈</a:t>
            </a:r>
            <a:endParaRPr lang="ru-RU" sz="2400" b="1" dirty="0">
              <a:latin typeface="Arial Narrow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300192" y="4641678"/>
            <a:ext cx="9865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 Narrow" pitchFamily="34" charset="0"/>
              </a:rPr>
              <a:t>140</a:t>
            </a:r>
            <a:endParaRPr lang="ru-RU" sz="2400" b="1" dirty="0">
              <a:latin typeface="Arial Narrow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683568" y="421079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949936" y="3712641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683568" y="3238121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683568" y="2759717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3203849" y="4672455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337534" y="4233164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81048" y="3638231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131840" y="3201362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131840" y="2739697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5890360" y="4180013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5884887" y="4703233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884887" y="371606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6001651" y="323214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5873941" y="2708920"/>
            <a:ext cx="0" cy="40011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8" name="Улыбающееся лицо 57"/>
          <p:cNvSpPr/>
          <p:nvPr/>
        </p:nvSpPr>
        <p:spPr>
          <a:xfrm>
            <a:off x="7942325" y="5733256"/>
            <a:ext cx="914400" cy="630356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Сердце 58"/>
          <p:cNvSpPr/>
          <p:nvPr/>
        </p:nvSpPr>
        <p:spPr>
          <a:xfrm>
            <a:off x="8314620" y="6207006"/>
            <a:ext cx="91055" cy="1143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8082147" y="5758004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8372558" y="5763160"/>
            <a:ext cx="738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47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4" grpId="0"/>
      <p:bldP spid="16" grpId="0"/>
      <p:bldP spid="18" grpId="0"/>
      <p:bldP spid="20" grpId="0"/>
      <p:bldP spid="24" grpId="0"/>
      <p:bldP spid="26" grpId="0"/>
      <p:bldP spid="28" grpId="0"/>
      <p:bldP spid="30" grpId="0"/>
      <p:bldP spid="32" grpId="0"/>
      <p:bldP spid="35" grpId="0"/>
      <p:bldP spid="37" grpId="0"/>
      <p:bldP spid="39" grpId="0"/>
      <p:bldP spid="41" grpId="0"/>
      <p:bldP spid="43" grpId="0"/>
      <p:bldP spid="58" grpId="0" animBg="1"/>
      <p:bldP spid="59" grpId="0" animBg="1"/>
      <p:bldP spid="60" grpId="0"/>
      <p:bldP spid="61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472</Words>
  <Application>Microsoft Office PowerPoint</Application>
  <PresentationFormat>Экран (4:3)</PresentationFormat>
  <Paragraphs>154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Округление чисел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69</cp:revision>
  <dcterms:created xsi:type="dcterms:W3CDTF">2013-02-22T16:30:04Z</dcterms:created>
  <dcterms:modified xsi:type="dcterms:W3CDTF">2014-02-17T10:39:23Z</dcterms:modified>
</cp:coreProperties>
</file>