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0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3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4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1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5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8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5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8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5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3C6B-12F6-4C33-8B05-5BDCFA036854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1ECA-6DDB-4A7D-AF74-A62CC152A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069" y="3580749"/>
            <a:ext cx="9144000" cy="2387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МБОУ ДОД ЦДТ</a:t>
            </a:r>
            <a:br>
              <a:rPr lang="ru-RU" sz="2800" b="1" dirty="0" smtClean="0"/>
            </a:br>
            <a:r>
              <a:rPr lang="ru-RU" sz="2400" b="1" dirty="0" smtClean="0"/>
              <a:t>ДОПОЛНИТЕЛЬНАЯ </a:t>
            </a:r>
            <a:r>
              <a:rPr lang="ru-RU" sz="2400" b="1" dirty="0"/>
              <a:t>ОБЩЕРАЗВИВАЮЩАЯ ПРОГРАММА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театрального объединения</a:t>
            </a:r>
            <a:br>
              <a:rPr lang="ru-RU" sz="2800" b="1" dirty="0"/>
            </a:br>
            <a:r>
              <a:rPr lang="ru-RU" sz="2800" b="1" dirty="0"/>
              <a:t>«ЗАТЕЙНИКИ»</a:t>
            </a:r>
            <a:br>
              <a:rPr lang="ru-RU" sz="2800" b="1" dirty="0"/>
            </a:br>
            <a:r>
              <a:rPr lang="ru-RU" sz="2800" b="1" dirty="0"/>
              <a:t>Художественная направленность</a:t>
            </a:r>
            <a:br>
              <a:rPr lang="ru-RU" sz="2800" b="1" dirty="0"/>
            </a:br>
            <a:r>
              <a:rPr lang="ru-RU" sz="2800" b="1" dirty="0"/>
              <a:t> </a:t>
            </a:r>
            <a:br>
              <a:rPr lang="ru-RU" sz="2800" b="1" dirty="0"/>
            </a:br>
            <a:r>
              <a:rPr lang="ru-RU" sz="2800" b="1" dirty="0"/>
              <a:t>Возраст обучающихся – 9-14 лет</a:t>
            </a:r>
            <a:br>
              <a:rPr lang="ru-RU" sz="2800" b="1" dirty="0"/>
            </a:br>
            <a:r>
              <a:rPr lang="ru-RU" sz="2800" b="1" dirty="0"/>
              <a:t>Срок реализации программы – 2 года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> 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3863" y="4767236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u="sng" dirty="0"/>
              <a:t>Составитель программы:</a:t>
            </a:r>
            <a:endParaRPr lang="ru-RU" b="1" dirty="0"/>
          </a:p>
          <a:p>
            <a:pPr algn="r"/>
            <a:r>
              <a:rPr lang="ru-RU" b="1" dirty="0" smtClean="0"/>
              <a:t>педагог </a:t>
            </a:r>
            <a:r>
              <a:rPr lang="ru-RU" b="1" dirty="0"/>
              <a:t>дополнительного образования</a:t>
            </a:r>
          </a:p>
          <a:p>
            <a:pPr algn="r"/>
            <a:r>
              <a:rPr lang="ru-RU" b="1" dirty="0"/>
              <a:t>Горбачева Евгения </a:t>
            </a:r>
            <a:r>
              <a:rPr lang="ru-RU" b="1" dirty="0" smtClean="0"/>
              <a:t>Владимировна</a:t>
            </a:r>
          </a:p>
          <a:p>
            <a:r>
              <a:rPr lang="ru-RU" dirty="0" smtClean="0"/>
              <a:t>г. Зарайск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44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117" y="113826"/>
            <a:ext cx="7999525" cy="1325563"/>
          </a:xfrm>
        </p:spPr>
        <p:txBody>
          <a:bodyPr>
            <a:noAutofit/>
          </a:bodyPr>
          <a:lstStyle/>
          <a:p>
            <a:pPr algn="just"/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Форма реализации образовательного процесса в театральном объединении «Затейники» – сетевая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Реализуется на базе Центра детского творчества.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2901995"/>
            <a:ext cx="3675383" cy="275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56295" y="1725518"/>
            <a:ext cx="8384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+mj-lt"/>
                <a:ea typeface="Times New Roman" panose="02020603050405020304" pitchFamily="18" charset="0"/>
              </a:rPr>
              <a:t>Программа ориентирована на всестороннее развитие личности ребенка.</a:t>
            </a:r>
            <a:endParaRPr lang="ru-RU" sz="20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4226" y="2210453"/>
            <a:ext cx="9291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+mj-lt"/>
                <a:ea typeface="Times New Roman" panose="02020603050405020304" pitchFamily="18" charset="0"/>
              </a:rPr>
              <a:t>Важнейшим в детском творческом театре является процесс репетиций, процесс творческого переживания и воплощения.</a:t>
            </a:r>
            <a:endParaRPr lang="ru-RU" sz="2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226" y="296278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+mj-lt"/>
                <a:ea typeface="Times New Roman" panose="02020603050405020304" pitchFamily="18" charset="0"/>
              </a:rPr>
              <a:t>Единство речи, игры и движения – универсальное средство эмоционального и физического развития, нравственного и художественного воспитания детей, формирующее внутренний мир человека. </a:t>
            </a:r>
            <a:endParaRPr lang="ru-RU" sz="20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1719" y="440808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+mj-lt"/>
                <a:ea typeface="Times New Roman" panose="02020603050405020304" pitchFamily="18" charset="0"/>
              </a:rPr>
              <a:t>От каждого ребёнка потребуется все его способности, заложенные от природы</a:t>
            </a:r>
            <a:endParaRPr lang="ru-RU" sz="20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9319" y="515070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+mj-lt"/>
                <a:ea typeface="Times New Roman" panose="02020603050405020304" pitchFamily="18" charset="0"/>
              </a:rPr>
              <a:t>На основе театрализованной деятельности можно реализовать практически все задачи воспитания, развития и обучения детей.</a:t>
            </a:r>
            <a:endParaRPr lang="ru-RU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5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89" y="517149"/>
            <a:ext cx="11592394" cy="1325563"/>
          </a:xfrm>
        </p:spPr>
        <p:txBody>
          <a:bodyPr>
            <a:normAutofit fontScale="90000"/>
          </a:bodyPr>
          <a:lstStyle/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 программы: </a:t>
            </a:r>
            <a:r>
              <a:rPr lang="ru-RU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всестороннее развитие </a:t>
            </a:r>
            <a:r>
              <a:rPr lang="ru-RU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личности </a:t>
            </a:r>
            <a:r>
              <a:rPr lang="ru-RU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ребенка средствами театрального искусства.</a:t>
            </a:r>
            <a:br>
              <a:rPr lang="ru-RU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588" y="1842712"/>
            <a:ext cx="889041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Формы </a:t>
            </a:r>
            <a:r>
              <a:rPr lang="ru-RU" dirty="0" smtClean="0"/>
              <a:t>занятий – </a:t>
            </a:r>
            <a:r>
              <a:rPr lang="ru-RU" dirty="0"/>
              <a:t>игры, тренинги, этюды, импровизации, </a:t>
            </a:r>
            <a:r>
              <a:rPr lang="ru-RU" dirty="0" smtClean="0"/>
              <a:t>беседы, </a:t>
            </a:r>
            <a:r>
              <a:rPr lang="ru-RU" dirty="0"/>
              <a:t>репетиции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dirty="0"/>
              <a:t>Режим занятий 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3409"/>
              </p:ext>
            </p:extLst>
          </p:nvPr>
        </p:nvGraphicFramePr>
        <p:xfrm>
          <a:off x="1963085" y="3558182"/>
          <a:ext cx="8499423" cy="172878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049312"/>
                <a:gridCol w="1798820"/>
                <a:gridCol w="1184223"/>
                <a:gridCol w="1493820"/>
                <a:gridCol w="1680373"/>
                <a:gridCol w="12928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обучения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Продолжительность занятия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Перерыв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Периодичность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часов в неделю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часов в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 мин.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мин.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раза в </a:t>
                      </a:r>
                      <a:r>
                        <a:rPr lang="ru-RU" sz="1400" dirty="0" smtClean="0">
                          <a:effectLst/>
                        </a:rPr>
                        <a:t>неделю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 мин.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мин.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раза в </a:t>
                      </a:r>
                      <a:r>
                        <a:rPr lang="ru-RU" sz="1400" dirty="0" smtClean="0">
                          <a:effectLst/>
                        </a:rPr>
                        <a:t>неделю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6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Предполагаемые результаты реализации программы</a:t>
            </a:r>
            <a:b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125" y="2170399"/>
            <a:ext cx="9761094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/>
              <a:t>Результаты первого уровня </a:t>
            </a:r>
            <a:r>
              <a:rPr lang="ru-RU" dirty="0"/>
              <a:t>(</a:t>
            </a:r>
            <a:r>
              <a:rPr lang="ru-RU" b="1" i="1" dirty="0"/>
              <a:t>Приобретение социальных знаний):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овладение </a:t>
            </a:r>
            <a:r>
              <a:rPr lang="ru-RU" dirty="0"/>
              <a:t>способами самопознания, рефлексии; приобретение социальных знаний о ситуации межличностного взаимодействия; развитие актёрских способностей.</a:t>
            </a:r>
          </a:p>
          <a:p>
            <a:pPr marL="0" indent="0" algn="just">
              <a:buNone/>
            </a:pPr>
            <a:r>
              <a:rPr lang="ru-RU" b="1" i="1" dirty="0"/>
              <a:t>Результаты второго уровня (формирование ценностного отношения к социальной реальности)</a:t>
            </a:r>
            <a:r>
              <a:rPr lang="ru-RU" dirty="0"/>
              <a:t>: </a:t>
            </a:r>
          </a:p>
          <a:p>
            <a:pPr marL="0" indent="0" algn="just">
              <a:buNone/>
            </a:pPr>
            <a:r>
              <a:rPr lang="ru-RU" dirty="0"/>
              <a:t>получение опыта переживания и позитивного отношения к базовым ценностям общества (человек, семья, Отечество, природа, мир, знания, культура)</a:t>
            </a:r>
          </a:p>
          <a:p>
            <a:pPr marL="0" indent="0" algn="just">
              <a:buNone/>
            </a:pPr>
            <a:r>
              <a:rPr lang="ru-RU" b="1" i="1" dirty="0"/>
              <a:t>Результаты третьего уровня (получение опыта самостоятельного общественного действия):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обучающийся может приобрести опыт общения с представителями других социаль­ных групп, других поколений, опыт самоорганизации, организации совместной деятельности с другими детьми и работы в команде; нравственно-этический опыт взаимодействия со сверстниками, старшими и младшими детьми, взрослыми в соответствии с общепринятыми нравственными нормами.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5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522" y="3051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результате реализации программы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обучающихся будут сформированы УУД</a:t>
            </a:r>
            <a:b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925" y="185560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Личностные результаты.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У обучающихся будут сформированы: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>
                <a:effectLst/>
              </a:rPr>
              <a:t>потребность сотрудничества со сверстниками,  доброжелательное отношение к сверстникам, бесконфликтное поведение,  стремление прислушиваться к мнению группы;</a:t>
            </a:r>
          </a:p>
          <a:p>
            <a:pPr marL="0" lvl="0" indent="0">
              <a:buNone/>
            </a:pPr>
            <a:r>
              <a:rPr lang="ru-RU" dirty="0" smtClean="0">
                <a:effectLst/>
              </a:rPr>
              <a:t>целостность взгляда на мир средствами литературных произведений; </a:t>
            </a:r>
          </a:p>
          <a:p>
            <a:pPr marL="0" lvl="0" indent="0">
              <a:buNone/>
            </a:pPr>
            <a:r>
              <a:rPr lang="ru-RU" dirty="0" err="1" smtClean="0">
                <a:effectLst/>
              </a:rPr>
              <a:t>эстеческие</a:t>
            </a:r>
            <a:r>
              <a:rPr lang="ru-RU" dirty="0" smtClean="0">
                <a:effectLst/>
              </a:rPr>
              <a:t> чувства, эстетические потребности, ценности и чувства на основе опыта слушания и заучивания произведений художественной литературы;</a:t>
            </a:r>
          </a:p>
          <a:p>
            <a:pPr marL="0" lvl="0" indent="0">
              <a:buNone/>
            </a:pPr>
            <a:r>
              <a:rPr lang="ru-RU" dirty="0"/>
              <a:t>осознание значимости занятий театральным искусством для личного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7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522" y="3051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результате реализации программы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обучающихся будут сформированы УУД</a:t>
            </a:r>
            <a:b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032515"/>
              </p:ext>
            </p:extLst>
          </p:nvPr>
        </p:nvGraphicFramePr>
        <p:xfrm>
          <a:off x="464695" y="1316141"/>
          <a:ext cx="11482467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489"/>
                <a:gridCol w="3827489"/>
                <a:gridCol w="3827489"/>
              </a:tblGrid>
              <a:tr h="607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 УУД: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УУД: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Коммуникативные УУД: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716814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Обучающийся научится: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dirty="0" smtClean="0">
                          <a:effectLst/>
                        </a:rPr>
                        <a:t>понимать и принимать задачу, сформулированную педагогом;</a:t>
                      </a:r>
                    </a:p>
                    <a:p>
                      <a:pPr lvl="0"/>
                      <a:r>
                        <a:rPr lang="ru-RU" sz="1600" dirty="0" smtClean="0">
                          <a:effectLst/>
                        </a:rPr>
                        <a:t>планировать свои действия на отдельных этапах работы над спектаклем;</a:t>
                      </a:r>
                    </a:p>
                    <a:p>
                      <a:pPr lvl="0"/>
                      <a:r>
                        <a:rPr lang="ru-RU" sz="1600" dirty="0" smtClean="0">
                          <a:effectLst/>
                        </a:rPr>
                        <a:t>осуществлять контроль, коррекцию и оценку результатов своей деятельности;</a:t>
                      </a:r>
                    </a:p>
                    <a:p>
                      <a:pPr lvl="0"/>
                      <a:r>
                        <a:rPr lang="ru-RU" sz="1600" dirty="0" smtClean="0">
                          <a:effectLst/>
                        </a:rPr>
                        <a:t>анализировать причины успеха/неуспеха, осваивать с помощью педагога позитивные установки типа: «У меня всё получится», «Я ещё многое смогу».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адекватно воспринимать оценку педагога.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Обучающийся научится: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dirty="0" smtClean="0">
                          <a:effectLst/>
                        </a:rPr>
                        <a:t>пользоваться приёмами анализа и синтеза при чтении и просмотре видеозаписей, проводить сравнение и анализ поведения героя;</a:t>
                      </a:r>
                    </a:p>
                    <a:p>
                      <a:pPr lvl="0"/>
                      <a:r>
                        <a:rPr lang="ru-RU" sz="1600" dirty="0" smtClean="0">
                          <a:effectLst/>
                        </a:rPr>
                        <a:t>понимать и применять полученную информацию при выполнении заданий;</a:t>
                      </a:r>
                    </a:p>
                    <a:p>
                      <a:pPr lvl="0"/>
                      <a:r>
                        <a:rPr lang="ru-RU" sz="1600" dirty="0" smtClean="0">
                          <a:effectLst/>
                        </a:rPr>
                        <a:t>проявлять индивидуальные творческие способности при сочинении рассказов, сказок, этюдов, подборе простейших рифм, чтении по ролям и </a:t>
                      </a:r>
                      <a:r>
                        <a:rPr lang="ru-RU" sz="1600" dirty="0" err="1" smtClean="0">
                          <a:effectLst/>
                        </a:rPr>
                        <a:t>инсценировании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Обучающийся научится: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включаться в диалог, в коллективное обсуждение, проявлять инициативу и активность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работать в группе, учитывать мнения партнёров, отличные от собственных;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обращаться за помощью;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формулировать свои затруднения;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предлагать помощь и сотрудничество; 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слушать собеседника;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договариваться о распределении функций и ролей в совместной деятельности, приходить к общему решению; 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формулировать собственное мнение и позицию;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осуществлять взаимный контроль; 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адекватно оценивать собственное поведение и поведение окружающих.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9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522" y="3051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результате реализации программы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обучающихся будут сформированы УУД</a:t>
            </a:r>
            <a:b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106" y="1672497"/>
            <a:ext cx="10409420" cy="590932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/>
              <a:t>Предметные </a:t>
            </a:r>
            <a:r>
              <a:rPr lang="ru-RU" sz="5000" b="1" dirty="0" smtClean="0"/>
              <a:t>результаты</a:t>
            </a:r>
            <a:endParaRPr lang="ru-RU" sz="5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i="1" dirty="0"/>
              <a:t>Обучающийся научится:</a:t>
            </a:r>
            <a:endParaRPr lang="ru-RU" sz="49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получат общие знания о театральном искусстве, театральной культуре;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узнают связь театра с другими видами искусств;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получат сведения о театральных профессиях;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соблюдать орфоэпические и интонационные нормы художественного чтения;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выразительно читать по ролям и наизусть;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различать произведения по жанру;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развивать речевое дыхание и правильную артикуляцию, работать с голосом;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основам актёрского мастерства;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выполнять и сочинять этюды и упражнения;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умению выражать разнообразные эмоциональные состояния (грусть, радость, злоба, удивление, восхищение</a:t>
            </a:r>
            <a:r>
              <a:rPr lang="ru-RU" sz="4500" dirty="0" smtClean="0"/>
              <a:t>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 smtClean="0"/>
              <a:t> </a:t>
            </a:r>
            <a:r>
              <a:rPr lang="ru-RU" sz="4500" dirty="0"/>
              <a:t>вербально и не вербально;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сценически двигаться без музыки и под музыку;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алгоритму постановки спектакля;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технике грима и изготовлению декораций;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/>
              <a:t>организовывать работу с залом.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0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153" y="1940816"/>
            <a:ext cx="101207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Этапы реализации</a:t>
            </a:r>
            <a:endParaRPr lang="ru-RU" dirty="0" smtClean="0"/>
          </a:p>
          <a:p>
            <a:pPr lvl="0"/>
            <a:r>
              <a:rPr lang="ru-RU" dirty="0" smtClean="0"/>
              <a:t>Подготовительный</a:t>
            </a:r>
          </a:p>
          <a:p>
            <a:pPr lvl="0"/>
            <a:r>
              <a:rPr lang="ru-RU" dirty="0" smtClean="0"/>
              <a:t>Театрально-постановочный</a:t>
            </a:r>
          </a:p>
          <a:p>
            <a:pPr lvl="0"/>
            <a:r>
              <a:rPr lang="ru-RU" dirty="0" smtClean="0"/>
              <a:t>Этап совершенствования сценического мастерства</a:t>
            </a:r>
          </a:p>
          <a:p>
            <a:pPr marL="0" indent="0">
              <a:buNone/>
            </a:pPr>
            <a:r>
              <a:rPr lang="ru-RU" b="1" dirty="0" smtClean="0"/>
              <a:t>Содержание </a:t>
            </a:r>
            <a:r>
              <a:rPr lang="ru-RU" b="1" dirty="0"/>
              <a:t>программы</a:t>
            </a:r>
            <a:endParaRPr lang="ru-RU" dirty="0"/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раздел «Основы театральной культуры»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b="1" dirty="0"/>
              <a:t>II</a:t>
            </a:r>
            <a:r>
              <a:rPr lang="ru-RU" sz="2400" b="1" dirty="0"/>
              <a:t> раздел «Ритмопластика»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b="1" dirty="0"/>
              <a:t>III</a:t>
            </a:r>
            <a:r>
              <a:rPr lang="ru-RU" sz="2400" b="1" dirty="0"/>
              <a:t> раздел «Культура и техника речи»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b="1" dirty="0"/>
              <a:t>IV</a:t>
            </a:r>
            <a:r>
              <a:rPr lang="ru-RU" sz="2400" b="1" dirty="0"/>
              <a:t> раздел «Мы – актеры»</a:t>
            </a:r>
            <a:r>
              <a:rPr lang="ru-RU" sz="2400" dirty="0"/>
              <a:t>  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71" y="1460225"/>
            <a:ext cx="2674495" cy="177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54" y="2189368"/>
            <a:ext cx="2555855" cy="1700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369" y="4416696"/>
            <a:ext cx="2677024" cy="178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32" y="4116485"/>
            <a:ext cx="2476850" cy="185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56" y="239014"/>
            <a:ext cx="2449316" cy="183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80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Формы контроля</a:t>
            </a:r>
            <a:b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669" y="1945546"/>
            <a:ext cx="9370102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текущий</a:t>
            </a:r>
            <a:r>
              <a:rPr lang="ru-RU" dirty="0" smtClean="0"/>
              <a:t> </a:t>
            </a:r>
            <a:r>
              <a:rPr lang="ru-RU" dirty="0"/>
              <a:t>– осуществляется посредством наблюдения за деятельностью ребенка в процессе занятий;</a:t>
            </a:r>
          </a:p>
          <a:p>
            <a:pPr marL="0" lvl="0" indent="0">
              <a:buNone/>
            </a:pPr>
            <a:r>
              <a:rPr lang="ru-RU" b="1" dirty="0"/>
              <a:t>промежуточный</a:t>
            </a:r>
            <a:r>
              <a:rPr lang="ru-RU" dirty="0"/>
              <a:t> – праздники, занятия-зачеты, конкурсы;</a:t>
            </a:r>
          </a:p>
          <a:p>
            <a:pPr marL="0" lvl="0" indent="0">
              <a:buNone/>
            </a:pPr>
            <a:r>
              <a:rPr lang="ru-RU" b="1" dirty="0"/>
              <a:t>итоговый</a:t>
            </a:r>
            <a:r>
              <a:rPr lang="ru-RU" dirty="0"/>
              <a:t> – спектакли.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98" y="3878792"/>
            <a:ext cx="3069861" cy="204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09" y="3586208"/>
            <a:ext cx="3118877" cy="2339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7" y="4094199"/>
            <a:ext cx="3399685" cy="2261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46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744</Words>
  <Application>Microsoft Office PowerPoint</Application>
  <PresentationFormat>Широкоэкранный</PresentationFormat>
  <Paragraphs>105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   МБОУ ДОД ЦДТ ДОПОЛНИТЕЛЬНАЯ ОБЩЕРАЗВИВАЮЩАЯ ПРОГРАММА театрального объединения «ЗАТЕЙНИКИ» Художественная направленность   Возраст обучающихся – 9-14 лет Срок реализации программы – 2 года   </vt:lpstr>
      <vt:lpstr>Форма реализации образовательного процесса в театральном объединении «Затейники» – сетевая. Реализуется на базе Центра детского творчества. </vt:lpstr>
      <vt:lpstr>Цель программы: всестороннее развитие  личности ребенка средствами театрального искусства.   </vt:lpstr>
      <vt:lpstr>Предполагаемые результаты реализации программы </vt:lpstr>
      <vt:lpstr>В результате реализации программы  у обучающихся будут сформированы УУД </vt:lpstr>
      <vt:lpstr>В результате реализации программы  у обучающихся будут сформированы УУД </vt:lpstr>
      <vt:lpstr>В результате реализации программы  у обучающихся будут сформированы УУД </vt:lpstr>
      <vt:lpstr>Презентация PowerPoint</vt:lpstr>
      <vt:lpstr>Формы контроля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ОБЩЕРАЗВИВАЮЩАЯ ПРОГРАММА театрального объединения «ЗАТЕЙНИКИ» Художественная направленность   Возраст обучающихся – 9-14 лет Срок реализации программы – 2 года</dc:title>
  <dc:creator>цдт</dc:creator>
  <cp:lastModifiedBy>цдт</cp:lastModifiedBy>
  <cp:revision>8</cp:revision>
  <dcterms:created xsi:type="dcterms:W3CDTF">2015-04-27T09:41:57Z</dcterms:created>
  <dcterms:modified xsi:type="dcterms:W3CDTF">2015-04-27T11:05:30Z</dcterms:modified>
</cp:coreProperties>
</file>