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CC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CF421-5F03-4F71-9369-351EB24863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03AAF-07B1-45E9-98E2-8C4DE8F279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F3038-4D56-40E9-A238-DA88A6D600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81430-AE68-441C-8CA4-BE8C85D7B4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E55D4-643C-40CB-84EC-8CD07E5C68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3ED00-57A4-4B9B-8602-E1B6ED0218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C7C40-2DA7-4532-B2D5-4848A45E60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783E6-F975-409C-9BA9-C609177222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ED8CE-68B1-4F70-9EB5-693FC4AACD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A3ED5-AD8C-4205-A384-188E8F9527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17C31-77F1-4A8E-879D-6708079948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A3C002-680D-4852-ACF6-1E173D97BB5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Гражданско-правовой </a:t>
            </a:r>
            <a:r>
              <a:rPr lang="ru-RU" sz="4000" dirty="0">
                <a:solidFill>
                  <a:srgbClr val="FFFF00"/>
                </a:solidFill>
              </a:rPr>
              <a:t>договор</a:t>
            </a:r>
          </a:p>
        </p:txBody>
      </p:sp>
      <p:pic>
        <p:nvPicPr>
          <p:cNvPr id="16388" name="Рисунок 4" descr="MCj042810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133600"/>
            <a:ext cx="2236788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09800"/>
            <a:ext cx="5181600" cy="3886200"/>
          </a:xfrm>
        </p:spPr>
        <p:txBody>
          <a:bodyPr/>
          <a:lstStyle/>
          <a:p>
            <a:pPr algn="l"/>
            <a:r>
              <a:rPr lang="ru-RU" sz="3600">
                <a:solidFill>
                  <a:srgbClr val="FF0066"/>
                </a:solidFill>
              </a:rPr>
              <a:t>Договор</a:t>
            </a:r>
            <a:r>
              <a:rPr lang="ru-RU" sz="2800"/>
              <a:t> является официальным документом, который представляет собой соглашение двух или нескольких лиц об установлении, изменении или прекращении гражданских прав и обязанностей</a:t>
            </a:r>
            <a:r>
              <a:rPr lang="ru-RU" sz="2800">
                <a:solidFill>
                  <a:srgbClr val="FF0066"/>
                </a:solidFill>
              </a:rPr>
              <a:t>.</a:t>
            </a:r>
            <a:r>
              <a:rPr lang="ru-RU" sz="2800"/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905000"/>
            <a:ext cx="3009900" cy="3810000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2209800" cy="1846263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819400" y="457200"/>
            <a:ext cx="5562600" cy="1143000"/>
          </a:xfrm>
        </p:spPr>
        <p:txBody>
          <a:bodyPr/>
          <a:lstStyle/>
          <a:p>
            <a:r>
              <a:rPr lang="ru-RU" sz="4000"/>
              <a:t>Гражданско-правовой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472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Любой вид договора: купли-продажи, трудовой или гражданско-правовой, и др. – </a:t>
            </a:r>
            <a:r>
              <a:rPr lang="ru-RU" sz="2400">
                <a:solidFill>
                  <a:srgbClr val="FF0066"/>
                </a:solidFill>
              </a:rPr>
              <a:t>должен быть составлен грамотно</a:t>
            </a:r>
            <a:r>
              <a:rPr lang="ru-RU" sz="2400"/>
              <a:t>, в соответствии со всеми нормами законодательства и состоять из вводной части (преамбулы) и условий, которые можно поделить на три группы: существенные, обычные и прочие.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352800"/>
            <a:ext cx="2819400" cy="280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FF0066"/>
                </a:solidFill>
              </a:rPr>
              <a:t>Заключение договора:</a:t>
            </a:r>
          </a:p>
          <a:p>
            <a:r>
              <a:rPr lang="ru-RU"/>
              <a:t>Определение существенных условий</a:t>
            </a:r>
          </a:p>
          <a:p>
            <a:r>
              <a:rPr lang="ru-RU"/>
              <a:t>Выбор контрагента</a:t>
            </a:r>
          </a:p>
          <a:p>
            <a:r>
              <a:rPr lang="ru-RU"/>
              <a:t>Согласование условий договора</a:t>
            </a:r>
          </a:p>
          <a:p>
            <a:r>
              <a:rPr lang="ru-RU"/>
              <a:t>Подписание(+ печать, если есть)</a:t>
            </a:r>
          </a:p>
          <a:p>
            <a:pPr>
              <a:buFontTx/>
              <a:buNone/>
            </a:pPr>
            <a:endParaRPr lang="ru-RU">
              <a:solidFill>
                <a:srgbClr val="FF0066"/>
              </a:solidFill>
            </a:endParaRPr>
          </a:p>
          <a:p>
            <a:pPr>
              <a:buFontTx/>
              <a:buNone/>
            </a:pPr>
            <a:endParaRPr lang="ru-RU">
              <a:solidFill>
                <a:srgbClr val="FF0066"/>
              </a:solidFill>
            </a:endParaRPr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729038"/>
            <a:ext cx="3962400" cy="2262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382000" cy="5668963"/>
          </a:xfrm>
        </p:spPr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Существенные условия</a:t>
            </a:r>
            <a:r>
              <a:rPr lang="ru-RU"/>
              <a:t> договора являются самой важной частью договора, так как </a:t>
            </a:r>
            <a:r>
              <a:rPr lang="ru-RU">
                <a:solidFill>
                  <a:srgbClr val="FF0066"/>
                </a:solidFill>
              </a:rPr>
              <a:t>договор</a:t>
            </a:r>
            <a:r>
              <a:rPr lang="ru-RU"/>
              <a:t> считается </a:t>
            </a:r>
            <a:r>
              <a:rPr lang="ru-RU">
                <a:solidFill>
                  <a:srgbClr val="FF0066"/>
                </a:solidFill>
              </a:rPr>
              <a:t>заключенным</a:t>
            </a:r>
            <a:r>
              <a:rPr lang="ru-RU"/>
              <a:t> лишь </a:t>
            </a:r>
            <a:r>
              <a:rPr lang="ru-RU">
                <a:solidFill>
                  <a:srgbClr val="FF0066"/>
                </a:solidFill>
              </a:rPr>
              <a:t>после</a:t>
            </a:r>
            <a:r>
              <a:rPr lang="ru-RU"/>
              <a:t> достижения сторонами </a:t>
            </a:r>
            <a:r>
              <a:rPr lang="ru-RU">
                <a:solidFill>
                  <a:srgbClr val="FF0066"/>
                </a:solidFill>
              </a:rPr>
              <a:t>соглашения по всем существенным условиям.</a:t>
            </a:r>
            <a:r>
              <a:rPr lang="ru-RU"/>
              <a:t> </a:t>
            </a:r>
          </a:p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657600"/>
            <a:ext cx="2676525" cy="2598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594360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FFFF00"/>
                </a:solidFill>
              </a:rPr>
              <a:t>Формы заключения договоров:</a:t>
            </a:r>
          </a:p>
          <a:p>
            <a:pPr>
              <a:buFontTx/>
              <a:buNone/>
            </a:pPr>
            <a:r>
              <a:rPr lang="ru-RU"/>
              <a:t>     </a:t>
            </a:r>
            <a:endParaRPr lang="ru-RU">
              <a:solidFill>
                <a:srgbClr val="FF0066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rgbClr val="FF0066"/>
                </a:solidFill>
              </a:rPr>
              <a:t>Оферта </a:t>
            </a:r>
            <a:r>
              <a:rPr lang="ru-RU"/>
              <a:t>- предложение одного лица другому заключить договор</a:t>
            </a:r>
          </a:p>
          <a:p>
            <a:pPr>
              <a:buFontTx/>
              <a:buNone/>
            </a:pPr>
            <a:r>
              <a:rPr lang="ru-RU">
                <a:solidFill>
                  <a:srgbClr val="FF0066"/>
                </a:solidFill>
              </a:rPr>
              <a:t>Акцепт</a:t>
            </a:r>
            <a:r>
              <a:rPr lang="ru-RU"/>
              <a:t>- согласие адресата оферты на заключение договора</a:t>
            </a:r>
          </a:p>
          <a:p>
            <a:r>
              <a:rPr lang="ru-RU">
                <a:solidFill>
                  <a:srgbClr val="FF0066"/>
                </a:solidFill>
              </a:rPr>
              <a:t>Публичная оферта:  </a:t>
            </a:r>
            <a:r>
              <a:rPr lang="ru-RU"/>
              <a:t>объявления в СМИ</a:t>
            </a:r>
          </a:p>
          <a:p>
            <a:r>
              <a:rPr lang="ru-RU">
                <a:solidFill>
                  <a:srgbClr val="FF0066"/>
                </a:solidFill>
              </a:rPr>
              <a:t>Публичные торги </a:t>
            </a:r>
            <a:r>
              <a:rPr lang="ru-RU"/>
              <a:t>(аукцион, конкурс)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Обеспечение исполнения:</a:t>
            </a:r>
          </a:p>
          <a:p>
            <a:r>
              <a:rPr lang="ru-RU"/>
              <a:t>Задаток</a:t>
            </a:r>
          </a:p>
          <a:p>
            <a:r>
              <a:rPr lang="ru-RU"/>
              <a:t>Аванс</a:t>
            </a:r>
          </a:p>
          <a:p>
            <a:r>
              <a:rPr lang="ru-RU"/>
              <a:t>Залог</a:t>
            </a:r>
          </a:p>
          <a:p>
            <a:r>
              <a:rPr lang="ru-RU"/>
              <a:t>Поручительство</a:t>
            </a:r>
          </a:p>
          <a:p>
            <a:r>
              <a:rPr lang="ru-RU"/>
              <a:t>Неустойка (пени, штраф)</a:t>
            </a:r>
          </a:p>
          <a:p>
            <a:pPr>
              <a:buFontTx/>
              <a:buNone/>
            </a:pPr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429000"/>
            <a:ext cx="2238375" cy="2125663"/>
          </a:xfrm>
          <a:prstGeom prst="rect">
            <a:avLst/>
          </a:prstGeom>
          <a:noFill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914400"/>
            <a:ext cx="2667000" cy="178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Виды договоров: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FF0066"/>
                </a:solidFill>
              </a:rPr>
              <a:t>По цели совершения</a:t>
            </a:r>
            <a:r>
              <a:rPr lang="ru-RU" sz="2800"/>
              <a:t>:</a:t>
            </a:r>
          </a:p>
          <a:p>
            <a:pPr>
              <a:lnSpc>
                <a:spcPct val="90000"/>
              </a:lnSpc>
            </a:pPr>
            <a:r>
              <a:rPr lang="ru-RU" sz="2000"/>
              <a:t>На передачу имущества в собственность</a:t>
            </a:r>
          </a:p>
          <a:p>
            <a:pPr>
              <a:lnSpc>
                <a:spcPct val="90000"/>
              </a:lnSpc>
            </a:pPr>
            <a:r>
              <a:rPr lang="ru-RU" sz="2000"/>
              <a:t>На передачу имущества на временное пользование</a:t>
            </a:r>
          </a:p>
          <a:p>
            <a:pPr>
              <a:lnSpc>
                <a:spcPct val="90000"/>
              </a:lnSpc>
            </a:pPr>
            <a:r>
              <a:rPr lang="ru-RU" sz="2000"/>
              <a:t>По производству работ и т.д.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rgbClr val="FF0066"/>
                </a:solidFill>
              </a:rPr>
              <a:t>По приобретению собственности:</a:t>
            </a:r>
          </a:p>
          <a:p>
            <a:pPr>
              <a:lnSpc>
                <a:spcPct val="90000"/>
              </a:lnSpc>
            </a:pPr>
            <a:r>
              <a:rPr lang="ru-RU" sz="2000"/>
              <a:t>Договор купли-продажи</a:t>
            </a:r>
          </a:p>
          <a:p>
            <a:pPr>
              <a:lnSpc>
                <a:spcPct val="90000"/>
              </a:lnSpc>
            </a:pPr>
            <a:r>
              <a:rPr lang="ru-RU" sz="2000"/>
              <a:t>Договор поставки</a:t>
            </a:r>
          </a:p>
          <a:p>
            <a:pPr>
              <a:lnSpc>
                <a:spcPct val="90000"/>
              </a:lnSpc>
            </a:pPr>
            <a:r>
              <a:rPr lang="ru-RU" sz="2000"/>
              <a:t>Договор конрактации (на передачу с/х продукции)</a:t>
            </a:r>
          </a:p>
          <a:p>
            <a:pPr>
              <a:lnSpc>
                <a:spcPct val="90000"/>
              </a:lnSpc>
            </a:pPr>
            <a:r>
              <a:rPr lang="ru-RU" sz="2000"/>
              <a:t>Договор энергоснабжения</a:t>
            </a:r>
          </a:p>
          <a:p>
            <a:pPr>
              <a:lnSpc>
                <a:spcPct val="90000"/>
              </a:lnSpc>
            </a:pPr>
            <a:r>
              <a:rPr lang="ru-RU" sz="2000"/>
              <a:t>Купля –продажа недвижимости</a:t>
            </a:r>
          </a:p>
          <a:p>
            <a:pPr>
              <a:lnSpc>
                <a:spcPct val="90000"/>
              </a:lnSpc>
            </a:pPr>
            <a:r>
              <a:rPr lang="ru-RU" sz="2000"/>
              <a:t>Мена</a:t>
            </a:r>
          </a:p>
          <a:p>
            <a:pPr>
              <a:lnSpc>
                <a:spcPct val="90000"/>
              </a:lnSpc>
            </a:pPr>
            <a:r>
              <a:rPr lang="ru-RU" sz="2000"/>
              <a:t>Аренда</a:t>
            </a:r>
          </a:p>
          <a:p>
            <a:pPr>
              <a:lnSpc>
                <a:spcPct val="90000"/>
              </a:lnSpc>
            </a:pPr>
            <a:r>
              <a:rPr lang="ru-RU" sz="2000"/>
              <a:t>Дарение</a:t>
            </a:r>
          </a:p>
          <a:p>
            <a:pPr>
              <a:lnSpc>
                <a:spcPct val="90000"/>
              </a:lnSpc>
            </a:pPr>
            <a:r>
              <a:rPr lang="ru-RU" sz="2000"/>
              <a:t>Уступка требования</a:t>
            </a:r>
          </a:p>
          <a:p>
            <a:pPr>
              <a:lnSpc>
                <a:spcPct val="90000"/>
              </a:lnSpc>
            </a:pPr>
            <a:r>
              <a:rPr lang="ru-RU" sz="2000"/>
              <a:t>Жилищного найма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09600" y="227012"/>
            <a:ext cx="8305800" cy="49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800" dirty="0">
                <a:solidFill>
                  <a:srgbClr val="FFFF00"/>
                </a:solidFill>
              </a:rPr>
              <a:t>Договор должен соответствовать требованиям законодательства Российской Федерации.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32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32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32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32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32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32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FFFF00"/>
                </a:solidFill>
              </a:rPr>
              <a:t>Чем точнее и правильнее составлен договор, тем меньше рисков, что сделка обернется убытками в виде реального ущерба, неполученной прибыли, расходов на судебные разбирательства и т.д.</a:t>
            </a:r>
            <a:endParaRPr lang="ru-RU" sz="2400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371600"/>
            <a:ext cx="3200400" cy="2178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D8E4FC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9EFFD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255</Words>
  <Application>Microsoft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Гражданско-правовой договор</vt:lpstr>
      <vt:lpstr>Гражданско-правовой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13</cp:revision>
  <cp:lastPrinted>1601-01-01T00:00:00Z</cp:lastPrinted>
  <dcterms:created xsi:type="dcterms:W3CDTF">1601-01-01T00:00:00Z</dcterms:created>
  <dcterms:modified xsi:type="dcterms:W3CDTF">2015-10-21T16:37:53Z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