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257" r:id="rId3"/>
    <p:sldId id="258" r:id="rId4"/>
    <p:sldId id="275" r:id="rId5"/>
    <p:sldId id="272" r:id="rId6"/>
    <p:sldId id="259" r:id="rId7"/>
    <p:sldId id="274" r:id="rId8"/>
    <p:sldId id="264" r:id="rId9"/>
    <p:sldId id="266" r:id="rId10"/>
    <p:sldId id="265" r:id="rId11"/>
    <p:sldId id="267" r:id="rId12"/>
    <p:sldId id="273" r:id="rId13"/>
    <p:sldId id="261" r:id="rId14"/>
    <p:sldId id="263" r:id="rId15"/>
    <p:sldId id="269" r:id="rId16"/>
    <p:sldId id="270" r:id="rId17"/>
    <p:sldId id="277" r:id="rId18"/>
    <p:sldId id="276" r:id="rId19"/>
    <p:sldId id="271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9" autoAdjust="0"/>
    <p:restoredTop sz="86404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CD4D7-CBF2-4ADB-9DFB-6136C5493B15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9D9A9-E1E2-4023-85D6-C85CE2976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9D9A9-E1E2-4023-85D6-C85CE297607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9D9A9-E1E2-4023-85D6-C85CE297607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9D9A9-E1E2-4023-85D6-C85CE297607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9D9A9-E1E2-4023-85D6-C85CE297607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9D9A9-E1E2-4023-85D6-C85CE297607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520B522-CD84-4D9A-991B-A0CD43EF95B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49AEC4-7191-4D9F-907F-81A19681C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0B522-CD84-4D9A-991B-A0CD43EF95B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9AEC4-7191-4D9F-907F-81A19681C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0B522-CD84-4D9A-991B-A0CD43EF95B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9AEC4-7191-4D9F-907F-81A19681C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0B522-CD84-4D9A-991B-A0CD43EF95B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9AEC4-7191-4D9F-907F-81A19681C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520B522-CD84-4D9A-991B-A0CD43EF95B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49AEC4-7191-4D9F-907F-81A19681C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0B522-CD84-4D9A-991B-A0CD43EF95B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749AEC4-7191-4D9F-907F-81A19681C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0B522-CD84-4D9A-991B-A0CD43EF95B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749AEC4-7191-4D9F-907F-81A19681C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0B522-CD84-4D9A-991B-A0CD43EF95B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9AEC4-7191-4D9F-907F-81A19681C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0B522-CD84-4D9A-991B-A0CD43EF95B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9AEC4-7191-4D9F-907F-81A19681C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520B522-CD84-4D9A-991B-A0CD43EF95B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49AEC4-7191-4D9F-907F-81A19681C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520B522-CD84-4D9A-991B-A0CD43EF95B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49AEC4-7191-4D9F-907F-81A19681C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520B522-CD84-4D9A-991B-A0CD43EF95B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749AEC4-7191-4D9F-907F-81A19681C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 dir="r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2.jpeg"/><Relationship Id="rId5" Type="http://schemas.openxmlformats.org/officeDocument/2006/relationships/image" Target="../media/image27.jpeg"/><Relationship Id="rId10" Type="http://schemas.openxmlformats.org/officeDocument/2006/relationships/hyperlink" Target="http://tatshkola-1-ru.tut.su/uploads/posts/2009-07/1248518733_11.jpg" TargetMode="External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571480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Я  и    мобильный телефон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571876"/>
            <a:ext cx="8193800" cy="300039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Разговор  </a:t>
            </a:r>
          </a:p>
          <a:p>
            <a:r>
              <a:rPr lang="ru-RU" dirty="0" smtClean="0"/>
              <a:t>  за «круглым столом»</a:t>
            </a:r>
            <a:endParaRPr lang="ru-RU" dirty="0"/>
          </a:p>
        </p:txBody>
      </p:sp>
      <p:pic>
        <p:nvPicPr>
          <p:cNvPr id="1026" name="Picture 2" descr="C:\Documents and Settings\Администратор\Мои документы\Мои рисунки\Fotolia_48870_X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2857520" cy="38576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4429132"/>
            <a:ext cx="8241123" cy="428628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Можно ли отдавать мобильные телефоны на хранение учителю?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85720" y="4929198"/>
            <a:ext cx="8643998" cy="178595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Конечно, сохранность ученических мобильных телефонов- это проблема самих школьников. Учитель в силу своей занятости или необходимых отвлечений может не обеспечить надежной сохранности, а кто-то недобросовестный воспользуется этим и возьмет чужой телефон. Учитель не может точно знать ,кому из учеников принадлежит тот или иной телефон. Поэтому , это не лучший способ. И потом, за утрату телефона в этом случае будет отвечать учитель…</a:t>
            </a:r>
            <a:endParaRPr lang="ru-RU" sz="1800" dirty="0"/>
          </a:p>
        </p:txBody>
      </p:sp>
      <p:pic>
        <p:nvPicPr>
          <p:cNvPr id="5122" name="Picture 2" descr="C:\Documents and Settings\Администратор\Мои документы\Мои рисунки\Новые\Новые 17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screen"/>
          <a:srcRect t="16071" b="16071"/>
          <a:stretch>
            <a:fillRect/>
          </a:stretch>
        </p:blipFill>
        <p:spPr bwMode="auto">
          <a:xfrm>
            <a:off x="609600" y="0"/>
            <a:ext cx="8534400" cy="44291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/>
          <a:lstStyle/>
          <a:p>
            <a:pPr algn="ctr"/>
            <a:r>
              <a:rPr lang="ru-RU" dirty="0" smtClean="0"/>
              <a:t>Может случиться и так…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Вы забыли телефон в кармане верхней одежды- куртки или пальто. Жаль, что среди ребят встречаются такие, которые могут «проверить» содержимое ваших карманов … И ваша забывчивость их порадует!</a:t>
            </a:r>
            <a:endParaRPr lang="ru-RU" dirty="0"/>
          </a:p>
        </p:txBody>
      </p:sp>
      <p:pic>
        <p:nvPicPr>
          <p:cNvPr id="8194" name="Picture 2" descr="C:\Documents and Settings\Администратор\Мои документы\Мои рисунки\Новые\Новые 1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9264" y="164623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Вопросы </a:t>
            </a:r>
            <a:r>
              <a:rPr lang="ru-RU" b="1" dirty="0" err="1" smtClean="0"/>
              <a:t>специалисту-медицинский</a:t>
            </a:r>
            <a:r>
              <a:rPr lang="ru-RU" b="1" dirty="0" smtClean="0"/>
              <a:t> </a:t>
            </a:r>
            <a:r>
              <a:rPr lang="ru-RU" dirty="0" smtClean="0"/>
              <a:t> </a:t>
            </a:r>
            <a:r>
              <a:rPr lang="ru-RU" b="1" dirty="0" smtClean="0"/>
              <a:t>аспект: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Какое влияние оказывает мобильный телефон на физическое и психическое здоровье ребенка?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Какие советы можете предложить, чтобы сохранить здоровье?</a:t>
            </a:r>
            <a:endParaRPr lang="ru-RU" dirty="0"/>
          </a:p>
        </p:txBody>
      </p:sp>
      <p:pic>
        <p:nvPicPr>
          <p:cNvPr id="1026" name="Picture 2" descr="C:\Documents and Settings\Администратор\Мои документы\Мои рисунки\0_5802f_d0049040_L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3500462" cy="42235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891036"/>
          </a:xfrm>
        </p:spPr>
        <p:txBody>
          <a:bodyPr/>
          <a:lstStyle/>
          <a:p>
            <a:pPr algn="ctr"/>
            <a:r>
              <a:rPr lang="ru-RU" dirty="0" smtClean="0"/>
              <a:t>Если хочешь быть здоров!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17963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мобильный телефон – преимущественно средство оперативной связи, не тратьте на сотовую связь больше времени, чем это требует неотложная необходимость. 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214422"/>
            <a:ext cx="4041775" cy="246539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поглощение излучения значительно уменьшается, если не подносить телефон к голове, а пользоваться </a:t>
            </a:r>
            <a:r>
              <a:rPr lang="ru-RU" dirty="0" err="1" smtClean="0"/>
              <a:t>микронаушниками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Documents and Settings\Администратор\Мои документы\Мои рисунки\Новые\Копия Новые 16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4000504"/>
            <a:ext cx="4040188" cy="2571768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Мои документы\Мои рисунки\Новые\Новые 15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3929066"/>
            <a:ext cx="4041775" cy="26431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3195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57200" y="928670"/>
            <a:ext cx="4040188" cy="2571768"/>
          </a:xfrm>
        </p:spPr>
        <p:txBody>
          <a:bodyPr/>
          <a:lstStyle/>
          <a:p>
            <a:r>
              <a:rPr lang="ru-RU" sz="2400" dirty="0" smtClean="0"/>
              <a:t>- используйте специальные малогабаритные защитные устройства , которые уменьшают мощность излучения телефонов непосредственно на тело.</a:t>
            </a:r>
            <a:endParaRPr lang="ru-RU" sz="240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4645025" y="857232"/>
            <a:ext cx="4041775" cy="2643207"/>
          </a:xfrm>
        </p:spPr>
        <p:txBody>
          <a:bodyPr/>
          <a:lstStyle/>
          <a:p>
            <a:r>
              <a:rPr lang="ru-RU" sz="2400" dirty="0" smtClean="0"/>
              <a:t>- старайтесь не закреплять включенные телефоны на поясе, не держите их в карманах брюк, пиджаков и рубашек, используйте для этого портфели, сумки </a:t>
            </a:r>
            <a:endParaRPr lang="ru-RU" sz="2400" dirty="0"/>
          </a:p>
        </p:txBody>
      </p:sp>
      <p:pic>
        <p:nvPicPr>
          <p:cNvPr id="5122" name="Picture 2" descr="C:\Documents and Settings\Администратор\Мои документы\Мои рисунки\Новые\Новые 16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714752"/>
            <a:ext cx="4040188" cy="2857520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Мои документы\Мои рисунки\Новые\Новые 16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3643314"/>
            <a:ext cx="4041775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03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А как у них?</a:t>
            </a:r>
            <a:endParaRPr lang="ru-RU" sz="6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4876" y="1214422"/>
            <a:ext cx="4038600" cy="5357850"/>
          </a:xfrm>
        </p:spPr>
        <p:txBody>
          <a:bodyPr>
            <a:noAutofit/>
          </a:bodyPr>
          <a:lstStyle/>
          <a:p>
            <a:endParaRPr lang="ru-RU" sz="2000" b="1" dirty="0" smtClean="0"/>
          </a:p>
          <a:p>
            <a:r>
              <a:rPr lang="ru-RU" sz="2000" dirty="0" smtClean="0"/>
              <a:t>Инспекторатом </a:t>
            </a:r>
            <a:r>
              <a:rPr lang="ru-RU" sz="2000" dirty="0" smtClean="0">
                <a:solidFill>
                  <a:srgbClr val="FF0000"/>
                </a:solidFill>
              </a:rPr>
              <a:t>Нью-Йорка </a:t>
            </a:r>
            <a:r>
              <a:rPr lang="ru-RU" sz="2000" dirty="0" smtClean="0"/>
              <a:t>издано распоряжение, запрещающее учащимся государственных школ переступать порог учебного заведения с мобильным телефоном.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75% первоклассников </a:t>
            </a:r>
            <a:r>
              <a:rPr lang="ru-RU" sz="2000" dirty="0" smtClean="0">
                <a:solidFill>
                  <a:srgbClr val="FF0000"/>
                </a:solidFill>
              </a:rPr>
              <a:t>Финляндии </a:t>
            </a:r>
            <a:r>
              <a:rPr lang="ru-RU" sz="2000" dirty="0" smtClean="0"/>
              <a:t>приходят в школу с мобильными телефонами. В старших классах найти ученика без подобного аксессуара практически невозможно. </a:t>
            </a:r>
            <a:endParaRPr lang="ru-RU" sz="2000" dirty="0"/>
          </a:p>
        </p:txBody>
      </p:sp>
      <p:pic>
        <p:nvPicPr>
          <p:cNvPr id="10242" name="Picture 2" descr="C:\Documents and Settings\Администратор\Мои документы\Мои рисунки\87434579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4038600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314968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 </a:t>
            </a:r>
            <a:r>
              <a:rPr lang="ru-RU" sz="2000" dirty="0" smtClean="0">
                <a:solidFill>
                  <a:srgbClr val="FF0000"/>
                </a:solidFill>
              </a:rPr>
              <a:t>Греции  </a:t>
            </a:r>
            <a:r>
              <a:rPr lang="ru-RU" sz="2000" dirty="0" smtClean="0"/>
              <a:t>использование мобильных телефонов в учебных заведениях запрещено Указом министерства образования.</a:t>
            </a:r>
          </a:p>
          <a:p>
            <a:endParaRPr lang="ru-RU" sz="2000" dirty="0" smtClean="0"/>
          </a:p>
          <a:p>
            <a:r>
              <a:rPr lang="ru-RU" sz="2000" dirty="0" smtClean="0"/>
              <a:t> Также  мобильные телефоны  под запретом в школах и университетах </a:t>
            </a:r>
            <a:r>
              <a:rPr lang="ru-RU" sz="2000" dirty="0" smtClean="0">
                <a:solidFill>
                  <a:srgbClr val="FF0000"/>
                </a:solidFill>
              </a:rPr>
              <a:t>Таджикистана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Во многих </a:t>
            </a:r>
            <a:r>
              <a:rPr lang="ru-RU" sz="2000" dirty="0" smtClean="0">
                <a:solidFill>
                  <a:srgbClr val="FF0000"/>
                </a:solidFill>
              </a:rPr>
              <a:t>европейских </a:t>
            </a:r>
            <a:r>
              <a:rPr lang="ru-RU" sz="2000" dirty="0" err="1" smtClean="0">
                <a:solidFill>
                  <a:srgbClr val="FF0000"/>
                </a:solidFill>
              </a:rPr>
              <a:t>госудаpствах</a:t>
            </a:r>
            <a:r>
              <a:rPr lang="ru-RU" sz="2000" dirty="0" smtClean="0"/>
              <a:t> запрещено приносить мобильные в школу - телефон сдается в специальные пункты хранения на входе в учебные заведения.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1268" name="Picture 4" descr="C:\Documents and Settings\Администратор\Мои документы\Мои рисунки\Копия picture-390h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3714750" cy="2952750"/>
          </a:xfrm>
          <a:prstGeom prst="rect">
            <a:avLst/>
          </a:prstGeom>
          <a:noFill/>
        </p:spPr>
      </p:pic>
      <p:pic>
        <p:nvPicPr>
          <p:cNvPr id="11269" name="Picture 5" descr="C:\Documents and Settings\Администратор\Мои документы\Мои рисунки\sx_230566516_dp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857628"/>
            <a:ext cx="3690902" cy="2619375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 многих европейских госудаpствах запрещено приносить мобильные в школу - телефон сдается в специальные пункты хранения на входе в учебные заведения. </a:t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45454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304A6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304A6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304A6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304A6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748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Мобильный телефон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4423"/>
            <a:ext cx="4040188" cy="3571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1571612"/>
            <a:ext cx="4040188" cy="473235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Всегда на связи</a:t>
            </a:r>
          </a:p>
          <a:p>
            <a:r>
              <a:rPr lang="ru-RU" sz="2400" dirty="0" smtClean="0"/>
              <a:t>Оперативная информация</a:t>
            </a:r>
          </a:p>
          <a:p>
            <a:r>
              <a:rPr lang="ru-RU" sz="2400" dirty="0" smtClean="0"/>
              <a:t>Средство развлечения</a:t>
            </a:r>
          </a:p>
          <a:p>
            <a:r>
              <a:rPr lang="ru-RU" sz="2400" dirty="0" smtClean="0"/>
              <a:t>Многофункционален</a:t>
            </a:r>
          </a:p>
          <a:p>
            <a:r>
              <a:rPr lang="ru-RU" sz="2400" dirty="0" smtClean="0"/>
              <a:t>Подключение к Интернету</a:t>
            </a:r>
          </a:p>
          <a:p>
            <a:r>
              <a:rPr lang="ru-RU" sz="2400" dirty="0" smtClean="0"/>
              <a:t>Фото, видео, музыка</a:t>
            </a:r>
          </a:p>
          <a:p>
            <a:r>
              <a:rPr lang="ru-RU" sz="2400" dirty="0" smtClean="0"/>
              <a:t>Всегда с собой</a:t>
            </a:r>
          </a:p>
          <a:p>
            <a:r>
              <a:rPr lang="ru-RU" sz="2400" dirty="0" smtClean="0"/>
              <a:t>Не занимает много места</a:t>
            </a:r>
          </a:p>
          <a:p>
            <a:r>
              <a:rPr lang="ru-RU" sz="2400" dirty="0" smtClean="0"/>
              <a:t>Без него просто не обойтись!</a:t>
            </a:r>
          </a:p>
          <a:p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071547"/>
            <a:ext cx="4041775" cy="42862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против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1571612"/>
            <a:ext cx="4041775" cy="39417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Делает человека зависимым</a:t>
            </a:r>
          </a:p>
          <a:p>
            <a:r>
              <a:rPr lang="ru-RU" sz="2400" dirty="0" smtClean="0"/>
              <a:t>Отвлекает на уроках</a:t>
            </a:r>
          </a:p>
          <a:p>
            <a:r>
              <a:rPr lang="ru-RU" sz="2400" dirty="0" smtClean="0"/>
              <a:t>Стоит дорого</a:t>
            </a:r>
          </a:p>
          <a:p>
            <a:r>
              <a:rPr lang="ru-RU" sz="2400" dirty="0" smtClean="0"/>
              <a:t>Можно потерять  </a:t>
            </a:r>
          </a:p>
          <a:p>
            <a:r>
              <a:rPr lang="ru-RU" sz="2400" dirty="0" smtClean="0"/>
              <a:t>Надо постоянно заряжать</a:t>
            </a:r>
          </a:p>
          <a:p>
            <a:r>
              <a:rPr lang="ru-RU" sz="2400" dirty="0" smtClean="0"/>
              <a:t>Необходимо пополнять счет</a:t>
            </a:r>
          </a:p>
          <a:p>
            <a:r>
              <a:rPr lang="ru-RU" sz="2400" dirty="0" smtClean="0"/>
              <a:t>Много лишних функций</a:t>
            </a:r>
          </a:p>
          <a:p>
            <a:r>
              <a:rPr lang="ru-RU" sz="2400" dirty="0" smtClean="0"/>
              <a:t>Оказывает вредное воздействие на здоровье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Мои рисунки\MandrivingwithtelOP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43240" y="0"/>
            <a:ext cx="3143272" cy="2613102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Мои документы\Мои рисунки\99565_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26880">
            <a:off x="407936" y="155195"/>
            <a:ext cx="1881180" cy="2909881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Мои документы\Мои рисунки\T6R0MCAXX4T6FCAIXFYCUCA3XBU9HCAX3QFFPCAY526YBCAU3DRMFCA6J5001CABVT1G4CAKJH4I7CAW6X9F9CA8DG9Y5CABGCXUKCALD109JCAA190KNCADSPR43CADD95WDCANQU2KXCAIN7EM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08400">
            <a:off x="6964577" y="176625"/>
            <a:ext cx="1408114" cy="1803400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Мои документы\Мои рисунки\telef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1928802"/>
            <a:ext cx="3476620" cy="2643206"/>
          </a:xfrm>
          <a:prstGeom prst="rect">
            <a:avLst/>
          </a:prstGeom>
          <a:noFill/>
        </p:spPr>
      </p:pic>
      <p:pic>
        <p:nvPicPr>
          <p:cNvPr id="1030" name="Picture 6" descr="C:\Documents and Settings\Администратор\Мои документы\Мои рисунки\deti-300x184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08758">
            <a:off x="2500298" y="2857496"/>
            <a:ext cx="2857500" cy="1752600"/>
          </a:xfrm>
          <a:prstGeom prst="rect">
            <a:avLst/>
          </a:prstGeom>
          <a:noFill/>
        </p:spPr>
      </p:pic>
      <p:pic>
        <p:nvPicPr>
          <p:cNvPr id="1031" name="Picture 7" descr="C:\Documents and Settings\Администратор\Мои документы\Мои рисунки\26[1]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85720" y="5214950"/>
            <a:ext cx="2217737" cy="1463675"/>
          </a:xfrm>
          <a:prstGeom prst="rect">
            <a:avLst/>
          </a:prstGeom>
          <a:noFill/>
        </p:spPr>
      </p:pic>
      <p:pic>
        <p:nvPicPr>
          <p:cNvPr id="10" name="Рисунок 9" descr="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4643446"/>
            <a:ext cx="3286148" cy="204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л. час &quot;Этика телефонного общения&quot;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365034">
            <a:off x="3076525" y="4612777"/>
            <a:ext cx="1390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Documents and Settings\Администратор\Мои документы\Мои рисунки\1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82" y="2857496"/>
            <a:ext cx="2357422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Будем   делать   хорошо</a:t>
            </a:r>
            <a:br>
              <a:rPr lang="ru-RU" b="1" dirty="0" smtClean="0"/>
            </a:br>
            <a:r>
              <a:rPr lang="ru-RU" b="1" dirty="0" smtClean="0"/>
              <a:t> и   не   будем   плохо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</a:t>
            </a:r>
          </a:p>
          <a:p>
            <a:r>
              <a:rPr lang="ru-RU" sz="2000" dirty="0" smtClean="0"/>
              <a:t> Для сегодняшних школьников зачастую оказывается важнее быть на связи, нежели участвовать в учебном процессе, и такими действиями они вредят не только себе, но и окружающим.</a:t>
            </a:r>
          </a:p>
          <a:p>
            <a:endParaRPr lang="ru-RU" sz="2000" dirty="0" smtClean="0"/>
          </a:p>
          <a:p>
            <a:r>
              <a:rPr lang="ru-RU" sz="2000" dirty="0" smtClean="0"/>
              <a:t>Важно каждому  школьнику воспитывать в себе  сознательность и умение определять, где уместно совершать то или иное действие с МТ, а где от него следует воздержаться. 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32770" name="Picture 2" descr="C:\Documents and Settings\Администратор\Мои документы\Мои рисунки\News_19199_1_MD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823244"/>
            <a:ext cx="3571904" cy="44632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обсуждения: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4488"/>
            <a:ext cx="4038600" cy="478634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Из истории телефона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У меня зазвонил телефон… или о телефонном этикете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10 «заповедей» владельцу МТ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Вопросы специалисту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Подведем итоги…</a:t>
            </a:r>
            <a:endParaRPr lang="ru-RU" dirty="0"/>
          </a:p>
        </p:txBody>
      </p:sp>
      <p:pic>
        <p:nvPicPr>
          <p:cNvPr id="2050" name="Picture 2" descr="C:\Documents and Settings\Администратор\Мои документы\Мои рисунки\satellite-phone-48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4038600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657229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Запомните!</a:t>
            </a:r>
            <a:br>
              <a:rPr lang="ru-RU" sz="5400" dirty="0" smtClean="0"/>
            </a:br>
            <a:r>
              <a:rPr lang="ru-RU" sz="5400" dirty="0" smtClean="0"/>
              <a:t>В слове «звонить» ударение ставится на </a:t>
            </a:r>
            <a:r>
              <a:rPr lang="ru-RU" sz="5400" dirty="0" smtClean="0">
                <a:solidFill>
                  <a:srgbClr val="FF0000"/>
                </a:solidFill>
              </a:rPr>
              <a:t>второй слог: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он </a:t>
            </a:r>
            <a:r>
              <a:rPr lang="ru-RU" sz="5400" dirty="0" err="1" smtClean="0"/>
              <a:t>звонИт</a:t>
            </a:r>
            <a:r>
              <a:rPr lang="ru-RU" sz="5400" dirty="0" smtClean="0"/>
              <a:t>, </a:t>
            </a:r>
            <a:br>
              <a:rPr lang="ru-RU" sz="5400" dirty="0" smtClean="0"/>
            </a:br>
            <a:r>
              <a:rPr lang="ru-RU" sz="5400" dirty="0" err="1" smtClean="0"/>
              <a:t>позвонИте</a:t>
            </a:r>
            <a:r>
              <a:rPr lang="ru-RU" sz="5400" dirty="0" smtClean="0"/>
              <a:t> мне, </a:t>
            </a:r>
            <a:br>
              <a:rPr lang="ru-RU" sz="5400" dirty="0" smtClean="0"/>
            </a:br>
            <a:r>
              <a:rPr lang="ru-RU" sz="5400" dirty="0" smtClean="0"/>
              <a:t>вам </a:t>
            </a:r>
            <a:r>
              <a:rPr lang="ru-RU" sz="5400" dirty="0" err="1" smtClean="0"/>
              <a:t>звонЯт</a:t>
            </a:r>
            <a:endParaRPr lang="ru-RU" sz="5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3643337"/>
          </a:xfrm>
        </p:spPr>
        <p:txBody>
          <a:bodyPr>
            <a:normAutofit fontScale="77500" lnSpcReduction="20000"/>
          </a:bodyPr>
          <a:lstStyle/>
          <a:p>
            <a:r>
              <a:rPr lang="ru-RU" sz="3300" dirty="0" smtClean="0"/>
              <a:t>   Первый телефонный аппарат придумал в 1876 году Александр Белл, который работал учителем в американской школе для глухонемых. Но у этого телефона были предшественники: в древнем племени индейцев вождь восседал на троне и отдавал распоряжения с помощью труб, расположенных в стенах дворца. </a:t>
            </a:r>
          </a:p>
          <a:p>
            <a:r>
              <a:rPr lang="ru-RU" sz="3300" b="1" dirty="0" smtClean="0"/>
              <a:t> </a:t>
            </a:r>
            <a:r>
              <a:rPr lang="ru-RU" sz="3300" dirty="0" smtClean="0"/>
              <a:t>Первый мобильный телефон появился в 1983 году</a:t>
            </a:r>
          </a:p>
          <a:p>
            <a:r>
              <a:rPr lang="ru-RU" sz="3300" dirty="0" smtClean="0"/>
              <a:t>Эра сотовых телефонов началась ровно 25 лет назад. Именно тогда поступил в продажу  </a:t>
            </a:r>
            <a:r>
              <a:rPr lang="ru-RU" sz="3300" dirty="0" err="1" smtClean="0"/>
              <a:t>Motorola</a:t>
            </a:r>
            <a:r>
              <a:rPr lang="ru-RU" sz="3300" dirty="0" smtClean="0"/>
              <a:t> </a:t>
            </a:r>
          </a:p>
          <a:p>
            <a:pPr>
              <a:buNone/>
            </a:pPr>
            <a:endParaRPr lang="ru-RU" sz="3300" dirty="0" smtClean="0"/>
          </a:p>
          <a:p>
            <a:endParaRPr lang="ru-RU" dirty="0"/>
          </a:p>
        </p:txBody>
      </p:sp>
      <p:pic>
        <p:nvPicPr>
          <p:cNvPr id="9" name="Содержимое 8" descr="http://www.cybersecurity.ru/upload/iblock/d11/d11883b32ed9ff6b207022704c1fd1fc.jpg"/>
          <p:cNvPicPr>
            <a:picLocks noGrp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5000636"/>
            <a:ext cx="200819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Администратор\Мои документы\Мои рисунки\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000636"/>
            <a:ext cx="1960554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uturych.f5.ru/files/images/compiled/6da/6dac9db3c2c6862e1ff346c81d3c786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824313">
            <a:off x="508690" y="544023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uturych.f5.ru/files/images/compiled/525/525225b578fc85d632a25a2425980f55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28926" y="642918"/>
            <a:ext cx="29289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uturych.f5.ru/files/images/compiled/fae/fae08ce7c1096e98806f992ba4927feb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880208">
            <a:off x="5898828" y="511925"/>
            <a:ext cx="265395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uturych.f5.ru/files/images/compiled/e06/e0604c6f416492b778d23aaf9112d9ba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0694" y="2643182"/>
            <a:ext cx="3081339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uturych.f5.ru/files/images/compiled/75d/75d2640bdf9de064809b2e6447401f48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1472" y="3357562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uturych.f5.ru/files/images/compiled/dc2/dc20b9c24f9f3ce7ec4d7523f12dd76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3143248"/>
            <a:ext cx="3795719" cy="352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71868" y="6286520"/>
            <a:ext cx="1673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Телефон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Белла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037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 меня зазвонил телефон или</a:t>
            </a:r>
            <a:br>
              <a:rPr lang="ru-RU" b="1" dirty="0" smtClean="0"/>
            </a:br>
            <a:r>
              <a:rPr lang="ru-RU" b="1" dirty="0" smtClean="0"/>
              <a:t> о телефонном этикете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5211787"/>
          </a:xfrm>
        </p:spPr>
        <p:txBody>
          <a:bodyPr>
            <a:normAutofit fontScale="40000" lnSpcReduction="20000"/>
          </a:bodyPr>
          <a:lstStyle/>
          <a:p>
            <a:r>
              <a:rPr lang="ru-RU" sz="6000" dirty="0" smtClean="0"/>
              <a:t>Учитесь говорить по телефону кратко, сдержанно и вполголоса.</a:t>
            </a:r>
          </a:p>
          <a:p>
            <a:r>
              <a:rPr lang="ru-RU" sz="6000" dirty="0" smtClean="0"/>
              <a:t> Ошиблись номером – обязательно попросите извинения.</a:t>
            </a:r>
          </a:p>
          <a:p>
            <a:r>
              <a:rPr lang="ru-RU" sz="6000" dirty="0" smtClean="0"/>
              <a:t>Не звоните без дела.</a:t>
            </a:r>
          </a:p>
          <a:p>
            <a:r>
              <a:rPr lang="ru-RU" sz="6000" dirty="0" smtClean="0"/>
              <a:t>Перед телефонным разговором соберитесь с мыслями.</a:t>
            </a:r>
          </a:p>
          <a:p>
            <a:r>
              <a:rPr lang="ru-RU" sz="6000" dirty="0" smtClean="0"/>
              <a:t> Начиная разговор, назовите себя.</a:t>
            </a:r>
          </a:p>
          <a:p>
            <a:r>
              <a:rPr lang="ru-RU" sz="6000" dirty="0" smtClean="0"/>
              <a:t> Не звоните позже 22 часов.</a:t>
            </a:r>
          </a:p>
          <a:p>
            <a:r>
              <a:rPr lang="ru-RU" sz="6000" dirty="0" smtClean="0"/>
              <a:t> В слове “звонить” ударение ставьте на втором слоге.</a:t>
            </a:r>
          </a:p>
          <a:p>
            <a:r>
              <a:rPr lang="ru-RU" sz="6000" dirty="0" smtClean="0"/>
              <a:t> Неэтично занимать телефон длинными личными разговорами.</a:t>
            </a:r>
          </a:p>
          <a:p>
            <a:r>
              <a:rPr lang="ru-RU" sz="6000" dirty="0" smtClean="0"/>
              <a:t>Неэтично обращаться с деликатными просьбами по телефону.</a:t>
            </a:r>
          </a:p>
          <a:p>
            <a:r>
              <a:rPr lang="ru-RU" sz="6000" dirty="0" smtClean="0"/>
              <a:t> Неэтично жевать во время телефонного разговора.</a:t>
            </a:r>
          </a:p>
          <a:p>
            <a:r>
              <a:rPr lang="ru-RU" sz="6000" dirty="0" smtClean="0"/>
              <a:t>Телефон для того и существует, чтобы не заходить к знакомым без предупреждения.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10 «заповедей» владельцу мобильного телефона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97473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Выключать МТ, когда использование радиосвязи может подвергнуть опасности жизнь других людей.</a:t>
            </a:r>
          </a:p>
          <a:p>
            <a:r>
              <a:rPr lang="ru-RU" sz="2400" dirty="0" smtClean="0"/>
              <a:t>Выключать или переводить в беззвучный режим в общественных местах ( музеи, собрания, школа , кинотеатр, деловые встречи, ритуалы и т.п.)</a:t>
            </a:r>
          </a:p>
          <a:p>
            <a:r>
              <a:rPr lang="ru-RU" sz="2400" dirty="0" smtClean="0"/>
              <a:t>Во время управления автомобилем не стоит говорить по МТ.</a:t>
            </a:r>
          </a:p>
          <a:p>
            <a:r>
              <a:rPr lang="ru-RU" sz="2400" dirty="0" smtClean="0"/>
              <a:t>В общественном транспорте или в других местах не вынуждайте окружающих быть « участниками» вашей беседы.</a:t>
            </a:r>
          </a:p>
          <a:p>
            <a:r>
              <a:rPr lang="ru-RU" sz="2400" dirty="0" smtClean="0"/>
              <a:t>Не используйте в качестве звукового сигнала звуки, которые могут оскорбить или напугать окружающих.</a:t>
            </a:r>
          </a:p>
          <a:p>
            <a:r>
              <a:rPr lang="ru-RU" sz="2400" dirty="0" smtClean="0"/>
              <a:t>Не проверяйте чужой МТ на предмет сообщений или номеров.</a:t>
            </a:r>
          </a:p>
          <a:p>
            <a:r>
              <a:rPr lang="ru-RU" sz="2400" dirty="0" smtClean="0"/>
              <a:t>Не передавайте номера МТ без разрешения их владельцев.</a:t>
            </a:r>
          </a:p>
          <a:p>
            <a:r>
              <a:rPr lang="ru-RU" sz="2400" dirty="0" smtClean="0"/>
              <a:t>Спросите разрешение, прежде чем будете снимать или фотографировать  кого-либо на МТ.</a:t>
            </a:r>
          </a:p>
          <a:p>
            <a:r>
              <a:rPr lang="ru-RU" sz="2400" dirty="0" smtClean="0"/>
              <a:t>Говорите коротко и по существу.</a:t>
            </a:r>
          </a:p>
          <a:p>
            <a:r>
              <a:rPr lang="ru-RU" sz="2400" dirty="0" smtClean="0"/>
              <a:t>Познакомьте своих друзей с правилами мобильного этикета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Вопросы </a:t>
            </a:r>
            <a:r>
              <a:rPr lang="ru-RU" b="1" dirty="0" err="1" smtClean="0"/>
              <a:t>специалисту-юридический</a:t>
            </a:r>
            <a:r>
              <a:rPr lang="ru-RU" b="1" dirty="0" smtClean="0"/>
              <a:t>  аспект 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 меня  украли мобильный телефон… </a:t>
            </a:r>
          </a:p>
          <a:p>
            <a:r>
              <a:rPr lang="ru-RU" dirty="0" smtClean="0"/>
              <a:t>Я потерял мобильный телефон…</a:t>
            </a:r>
          </a:p>
          <a:p>
            <a:r>
              <a:rPr lang="ru-RU" dirty="0" smtClean="0"/>
              <a:t>У меня отобрали мобильный телефон</a:t>
            </a:r>
          </a:p>
          <a:p>
            <a:r>
              <a:rPr lang="ru-RU" dirty="0" smtClean="0"/>
              <a:t>Как не допустить подобных ситуаций?</a:t>
            </a:r>
            <a:endParaRPr lang="ru-RU" dirty="0"/>
          </a:p>
        </p:txBody>
      </p:sp>
      <p:pic>
        <p:nvPicPr>
          <p:cNvPr id="2050" name="Picture 2" descr="C:\Documents and Settings\Администратор\Мои документы\Мои рисунки\0_465ae_bf945917_L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6238"/>
            <a:ext cx="3345261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29190" y="357166"/>
            <a:ext cx="3931920" cy="150019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Ваши советы ученице по сохранности мобильного телефона?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929190" y="2143116"/>
            <a:ext cx="3931920" cy="421484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Не следует носить мобильный телефон в заднем кармане брюк. Его можно просто незаметно  </a:t>
            </a:r>
            <a:r>
              <a:rPr lang="ru-RU" sz="2800" b="1" dirty="0" smtClean="0">
                <a:solidFill>
                  <a:srgbClr val="FF0000"/>
                </a:solidFill>
              </a:rPr>
              <a:t>выронить </a:t>
            </a:r>
            <a:r>
              <a:rPr lang="ru-RU" sz="2800" dirty="0" smtClean="0"/>
              <a:t>или его могут незаметно </a:t>
            </a:r>
            <a:r>
              <a:rPr lang="ru-RU" sz="2800" b="1" dirty="0" smtClean="0">
                <a:solidFill>
                  <a:srgbClr val="FF0000"/>
                </a:solidFill>
              </a:rPr>
              <a:t>вытащить </a:t>
            </a:r>
            <a:r>
              <a:rPr lang="ru-RU" sz="2800" dirty="0" smtClean="0"/>
              <a:t>из кармана</a:t>
            </a:r>
            <a:endParaRPr lang="ru-RU" sz="2800" dirty="0"/>
          </a:p>
        </p:txBody>
      </p:sp>
      <p:pic>
        <p:nvPicPr>
          <p:cNvPr id="3074" name="Picture 2" descr="C:\Documents and Settings\Администратор\Мои документы\Мои рисунки\Новые\Новые 1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000108"/>
            <a:ext cx="3483772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Может ли учитель забрать от ученика телефон, если тот играет во время урока?</a:t>
            </a:r>
            <a:endParaRPr lang="ru-RU" sz="32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Делать этого не стоит, т.к. телефон-СОБСТВЕННОСТЬ ребенка.</a:t>
            </a:r>
          </a:p>
          <a:p>
            <a:r>
              <a:rPr lang="ru-RU" dirty="0" smtClean="0"/>
              <a:t> Но на требование учителя  УБРАТЬ телефон, ученик </a:t>
            </a:r>
            <a:r>
              <a:rPr lang="ru-RU" b="1" dirty="0" smtClean="0">
                <a:solidFill>
                  <a:srgbClr val="FF0000"/>
                </a:solidFill>
              </a:rPr>
              <a:t>обязан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отреагировать и подчиниться справедливому требованию </a:t>
            </a:r>
            <a:endParaRPr lang="ru-RU" dirty="0"/>
          </a:p>
        </p:txBody>
      </p:sp>
      <p:pic>
        <p:nvPicPr>
          <p:cNvPr id="7170" name="Picture 2" descr="C:\Documents and Settings\Администратор\Мои документы\Мои рисунки\Новые\Новые 1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947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611</TotalTime>
  <Words>808</Words>
  <Application>Microsoft Office PowerPoint</Application>
  <PresentationFormat>Экран (4:3)</PresentationFormat>
  <Paragraphs>114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Литейная</vt:lpstr>
      <vt:lpstr>Я  и    мобильный телефон</vt:lpstr>
      <vt:lpstr>Вопросы для обсуждения:</vt:lpstr>
      <vt:lpstr>Историческая справка</vt:lpstr>
      <vt:lpstr>Слайд 4</vt:lpstr>
      <vt:lpstr>У меня зазвонил телефон или  о телефонном этикете</vt:lpstr>
      <vt:lpstr> 10 «заповедей» владельцу мобильного телефона</vt:lpstr>
      <vt:lpstr>Вопросы специалисту-юридический  аспект </vt:lpstr>
      <vt:lpstr>Ваши советы ученице по сохранности мобильного телефона?</vt:lpstr>
      <vt:lpstr>Может ли учитель забрать от ученика телефон, если тот играет во время урока?</vt:lpstr>
      <vt:lpstr>Можно ли отдавать мобильные телефоны на хранение учителю?</vt:lpstr>
      <vt:lpstr>Может случиться и так…</vt:lpstr>
      <vt:lpstr>Вопросы специалисту-медицинский  аспект:</vt:lpstr>
      <vt:lpstr>Если хочешь быть здоров!</vt:lpstr>
      <vt:lpstr>Слайд 14</vt:lpstr>
      <vt:lpstr>А как у них?</vt:lpstr>
      <vt:lpstr>Слайд 16</vt:lpstr>
      <vt:lpstr>Мобильный телефон</vt:lpstr>
      <vt:lpstr>Слайд 18</vt:lpstr>
      <vt:lpstr>Будем   делать   хорошо  и   не   будем   плохо!</vt:lpstr>
      <vt:lpstr>Запомните! В слове «звонить» ударение ставится на второй слог:  он звонИт,  позвонИте мне,  вам звонЯт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 и    мобильный телефон</dc:title>
  <dc:creator>XP GAME 2008</dc:creator>
  <cp:lastModifiedBy>1</cp:lastModifiedBy>
  <cp:revision>65</cp:revision>
  <dcterms:created xsi:type="dcterms:W3CDTF">2010-11-16T12:56:38Z</dcterms:created>
  <dcterms:modified xsi:type="dcterms:W3CDTF">2015-09-22T05:25:42Z</dcterms:modified>
</cp:coreProperties>
</file>