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9" r:id="rId2"/>
    <p:sldId id="280"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5" r:id="rId17"/>
    <p:sldId id="269" r:id="rId18"/>
    <p:sldId id="270" r:id="rId19"/>
    <p:sldId id="271" r:id="rId20"/>
    <p:sldId id="272" r:id="rId21"/>
    <p:sldId id="273" r:id="rId22"/>
    <p:sldId id="274" r:id="rId23"/>
    <p:sldId id="276" r:id="rId24"/>
    <p:sldId id="277" r:id="rId25"/>
    <p:sldId id="27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00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0BA4E7-4BD7-4127-AB17-972EC2EAEFE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5D103B50-9151-4961-87F0-AB001242E1FC}" type="pres">
      <dgm:prSet presAssocID="{1E0BA4E7-4BD7-4127-AB17-972EC2EAEFE2}" presName="outerComposite" presStyleCnt="0">
        <dgm:presLayoutVars>
          <dgm:chMax val="5"/>
          <dgm:dir/>
          <dgm:resizeHandles val="exact"/>
        </dgm:presLayoutVars>
      </dgm:prSet>
      <dgm:spPr/>
      <dgm:t>
        <a:bodyPr/>
        <a:lstStyle/>
        <a:p>
          <a:endParaRPr lang="ru-RU"/>
        </a:p>
      </dgm:t>
    </dgm:pt>
    <dgm:pt modelId="{C01867CE-EF27-439D-8E3F-101516E2069B}" type="pres">
      <dgm:prSet presAssocID="{1E0BA4E7-4BD7-4127-AB17-972EC2EAEFE2}" presName="dummyMaxCanvas" presStyleCnt="0">
        <dgm:presLayoutVars/>
      </dgm:prSet>
      <dgm:spPr/>
    </dgm:pt>
  </dgm:ptLst>
  <dgm:cxnLst>
    <dgm:cxn modelId="{297ACE4B-31EE-40FD-8969-E4B9CE1F1BCF}" type="presOf" srcId="{1E0BA4E7-4BD7-4127-AB17-972EC2EAEFE2}" destId="{5D103B50-9151-4961-87F0-AB001242E1FC}" srcOrd="0" destOrd="0" presId="urn:microsoft.com/office/officeart/2005/8/layout/vProcess5"/>
    <dgm:cxn modelId="{BCCE8164-8B0C-4940-A318-C359F6E3ECC7}" type="presParOf" srcId="{5D103B50-9151-4961-87F0-AB001242E1FC}" destId="{C01867CE-EF27-439D-8E3F-101516E2069B}" srcOrd="0"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E8F3951B-F946-4763-AA53-04F31D1459A9}" type="doc">
      <dgm:prSet loTypeId="urn:microsoft.com/office/officeart/2005/8/layout/process4" loCatId="process" qsTypeId="urn:microsoft.com/office/officeart/2005/8/quickstyle/simple1" qsCatId="simple" csTypeId="urn:microsoft.com/office/officeart/2005/8/colors/accent2_1" csCatId="accent2" phldr="1"/>
      <dgm:spPr/>
      <dgm:t>
        <a:bodyPr/>
        <a:lstStyle/>
        <a:p>
          <a:endParaRPr lang="ru-RU"/>
        </a:p>
      </dgm:t>
    </dgm:pt>
    <dgm:pt modelId="{4207A04D-8868-4C72-B601-4D0D1138A584}">
      <dgm:prSet phldrT="[Текст]" custT="1"/>
      <dgm:spPr/>
      <dgm:t>
        <a:bodyPr/>
        <a:lstStyle/>
        <a:p>
          <a:r>
            <a:rPr lang="ru-RU" sz="2000" b="1" smtClean="0"/>
            <a:t>Гражданский кодекс Российской Федерации и принятые в соответствии с ним иные федеральные законы</a:t>
          </a:r>
          <a:endParaRPr lang="ru-RU" sz="2000" b="1" dirty="0"/>
        </a:p>
      </dgm:t>
    </dgm:pt>
    <dgm:pt modelId="{23281B8F-437D-4692-B17A-B1CEE6D634E8}" type="parTrans" cxnId="{E1EABD08-1ACE-472A-9F94-0D42DE8B8F2D}">
      <dgm:prSet/>
      <dgm:spPr/>
      <dgm:t>
        <a:bodyPr/>
        <a:lstStyle/>
        <a:p>
          <a:endParaRPr lang="ru-RU"/>
        </a:p>
      </dgm:t>
    </dgm:pt>
    <dgm:pt modelId="{D4648D07-9D13-4221-B907-F6E10520A6C6}" type="sibTrans" cxnId="{E1EABD08-1ACE-472A-9F94-0D42DE8B8F2D}">
      <dgm:prSet/>
      <dgm:spPr/>
      <dgm:t>
        <a:bodyPr/>
        <a:lstStyle/>
        <a:p>
          <a:endParaRPr lang="ru-RU"/>
        </a:p>
      </dgm:t>
    </dgm:pt>
    <dgm:pt modelId="{C1CF294F-3107-4432-95C6-40DBBDF2803D}">
      <dgm:prSet/>
      <dgm:spPr/>
      <dgm:t>
        <a:bodyPr/>
        <a:lstStyle/>
        <a:p>
          <a:endParaRPr lang="ru-RU"/>
        </a:p>
      </dgm:t>
    </dgm:pt>
    <dgm:pt modelId="{63C5D823-2CAC-4824-B4E4-7D774C642E56}" type="parTrans" cxnId="{60F0D55F-BF12-49F1-A807-4E44C5A5E7FC}">
      <dgm:prSet/>
      <dgm:spPr/>
      <dgm:t>
        <a:bodyPr/>
        <a:lstStyle/>
        <a:p>
          <a:endParaRPr lang="ru-RU"/>
        </a:p>
      </dgm:t>
    </dgm:pt>
    <dgm:pt modelId="{0922B9EC-E92B-431E-99D5-27DFB39E4381}" type="sibTrans" cxnId="{60F0D55F-BF12-49F1-A807-4E44C5A5E7FC}">
      <dgm:prSet/>
      <dgm:spPr/>
      <dgm:t>
        <a:bodyPr/>
        <a:lstStyle/>
        <a:p>
          <a:endParaRPr lang="ru-RU"/>
        </a:p>
      </dgm:t>
    </dgm:pt>
    <dgm:pt modelId="{51358350-8438-48FA-895A-ADA18AEF551A}">
      <dgm:prSet/>
      <dgm:spPr/>
      <dgm:t>
        <a:bodyPr/>
        <a:lstStyle/>
        <a:p>
          <a:endParaRPr lang="ru-RU"/>
        </a:p>
      </dgm:t>
    </dgm:pt>
    <dgm:pt modelId="{CFF62AFA-B295-4B98-9C5B-CE99E9E9F5B4}" type="parTrans" cxnId="{423449D5-1C41-4213-BEB8-771705D2DEEB}">
      <dgm:prSet/>
      <dgm:spPr/>
      <dgm:t>
        <a:bodyPr/>
        <a:lstStyle/>
        <a:p>
          <a:endParaRPr lang="ru-RU"/>
        </a:p>
      </dgm:t>
    </dgm:pt>
    <dgm:pt modelId="{5CEA600D-A537-4D04-A3BE-4150E7301931}" type="sibTrans" cxnId="{423449D5-1C41-4213-BEB8-771705D2DEEB}">
      <dgm:prSet/>
      <dgm:spPr/>
      <dgm:t>
        <a:bodyPr/>
        <a:lstStyle/>
        <a:p>
          <a:endParaRPr lang="ru-RU"/>
        </a:p>
      </dgm:t>
    </dgm:pt>
    <dgm:pt modelId="{037BE5CA-1958-47E8-9E1C-2154C7BE0D26}">
      <dgm:prSet/>
      <dgm:spPr/>
      <dgm:t>
        <a:bodyPr/>
        <a:lstStyle/>
        <a:p>
          <a:endParaRPr lang="ru-RU"/>
        </a:p>
      </dgm:t>
    </dgm:pt>
    <dgm:pt modelId="{D639B1FA-D981-469C-8F74-678FA5EF8162}" type="parTrans" cxnId="{A338A4FE-4B81-4E01-A0F3-CFB38E1E9299}">
      <dgm:prSet/>
      <dgm:spPr/>
      <dgm:t>
        <a:bodyPr/>
        <a:lstStyle/>
        <a:p>
          <a:endParaRPr lang="ru-RU"/>
        </a:p>
      </dgm:t>
    </dgm:pt>
    <dgm:pt modelId="{91D4C096-F209-4556-B786-A99876DCF0B1}" type="sibTrans" cxnId="{A338A4FE-4B81-4E01-A0F3-CFB38E1E9299}">
      <dgm:prSet/>
      <dgm:spPr/>
      <dgm:t>
        <a:bodyPr/>
        <a:lstStyle/>
        <a:p>
          <a:endParaRPr lang="ru-RU"/>
        </a:p>
      </dgm:t>
    </dgm:pt>
    <dgm:pt modelId="{FCC6C24B-70F6-4A7B-8CBD-24DBC02FEEB9}">
      <dgm:prSet/>
      <dgm:spPr/>
      <dgm:t>
        <a:bodyPr/>
        <a:lstStyle/>
        <a:p>
          <a:endParaRPr lang="ru-RU"/>
        </a:p>
      </dgm:t>
    </dgm:pt>
    <dgm:pt modelId="{6477B101-8B40-44ED-BC5C-5E5AF5E6CB8D}" type="parTrans" cxnId="{DAA64FD4-58D9-40EA-923B-1BBCAFBA91C6}">
      <dgm:prSet/>
      <dgm:spPr/>
      <dgm:t>
        <a:bodyPr/>
        <a:lstStyle/>
        <a:p>
          <a:endParaRPr lang="ru-RU"/>
        </a:p>
      </dgm:t>
    </dgm:pt>
    <dgm:pt modelId="{FF15A9B5-1404-41C9-8EEC-5F83584DFEED}" type="sibTrans" cxnId="{DAA64FD4-58D9-40EA-923B-1BBCAFBA91C6}">
      <dgm:prSet/>
      <dgm:spPr/>
      <dgm:t>
        <a:bodyPr/>
        <a:lstStyle/>
        <a:p>
          <a:endParaRPr lang="ru-RU"/>
        </a:p>
      </dgm:t>
    </dgm:pt>
    <dgm:pt modelId="{465498FE-8DAB-4C97-86BA-395FC4790836}">
      <dgm:prSet/>
      <dgm:spPr/>
      <dgm:t>
        <a:bodyPr/>
        <a:lstStyle/>
        <a:p>
          <a:endParaRPr lang="ru-RU" dirty="0"/>
        </a:p>
      </dgm:t>
    </dgm:pt>
    <dgm:pt modelId="{9F626190-E5AA-4902-AFA6-00A233D852E8}" type="parTrans" cxnId="{6329111C-56B6-493D-9FB2-BF982DC91C85}">
      <dgm:prSet/>
      <dgm:spPr/>
      <dgm:t>
        <a:bodyPr/>
        <a:lstStyle/>
        <a:p>
          <a:endParaRPr lang="ru-RU"/>
        </a:p>
      </dgm:t>
    </dgm:pt>
    <dgm:pt modelId="{F1CEC4FA-7CD7-43E3-9BB0-70E574A43A4C}" type="sibTrans" cxnId="{6329111C-56B6-493D-9FB2-BF982DC91C85}">
      <dgm:prSet/>
      <dgm:spPr/>
      <dgm:t>
        <a:bodyPr/>
        <a:lstStyle/>
        <a:p>
          <a:endParaRPr lang="ru-RU"/>
        </a:p>
      </dgm:t>
    </dgm:pt>
    <dgm:pt modelId="{ECF087AC-DD58-48B4-AAC8-771F299A539F}">
      <dgm:prSet/>
      <dgm:spPr/>
      <dgm:t>
        <a:bodyPr/>
        <a:lstStyle/>
        <a:p>
          <a:endParaRPr lang="ru-RU" dirty="0"/>
        </a:p>
      </dgm:t>
    </dgm:pt>
    <dgm:pt modelId="{1F4D1685-9456-451A-AF35-39DB0642365C}" type="parTrans" cxnId="{3620742D-65BE-42F0-995C-82BDDB349115}">
      <dgm:prSet/>
      <dgm:spPr/>
      <dgm:t>
        <a:bodyPr/>
        <a:lstStyle/>
        <a:p>
          <a:endParaRPr lang="ru-RU"/>
        </a:p>
      </dgm:t>
    </dgm:pt>
    <dgm:pt modelId="{1A441825-C972-4299-99E1-D501CE8590A1}" type="sibTrans" cxnId="{3620742D-65BE-42F0-995C-82BDDB349115}">
      <dgm:prSet/>
      <dgm:spPr/>
      <dgm:t>
        <a:bodyPr/>
        <a:lstStyle/>
        <a:p>
          <a:endParaRPr lang="ru-RU"/>
        </a:p>
      </dgm:t>
    </dgm:pt>
    <dgm:pt modelId="{5BA92B31-D3CE-499E-8A45-C9F0BB99787D}" type="pres">
      <dgm:prSet presAssocID="{E8F3951B-F946-4763-AA53-04F31D1459A9}" presName="Name0" presStyleCnt="0">
        <dgm:presLayoutVars>
          <dgm:dir/>
          <dgm:animLvl val="lvl"/>
          <dgm:resizeHandles val="exact"/>
        </dgm:presLayoutVars>
      </dgm:prSet>
      <dgm:spPr/>
      <dgm:t>
        <a:bodyPr/>
        <a:lstStyle/>
        <a:p>
          <a:endParaRPr lang="ru-RU"/>
        </a:p>
      </dgm:t>
    </dgm:pt>
    <dgm:pt modelId="{985A6A4C-FB90-430F-A44A-9329D739EF8A}" type="pres">
      <dgm:prSet presAssocID="{51358350-8438-48FA-895A-ADA18AEF551A}" presName="boxAndChildren" presStyleCnt="0"/>
      <dgm:spPr/>
    </dgm:pt>
    <dgm:pt modelId="{3A647D92-DCF8-4544-A2ED-06E23A0563DA}" type="pres">
      <dgm:prSet presAssocID="{51358350-8438-48FA-895A-ADA18AEF551A}" presName="parentTextBox" presStyleLbl="node1" presStyleIdx="0" presStyleCnt="7"/>
      <dgm:spPr/>
      <dgm:t>
        <a:bodyPr/>
        <a:lstStyle/>
        <a:p>
          <a:endParaRPr lang="ru-RU"/>
        </a:p>
      </dgm:t>
    </dgm:pt>
    <dgm:pt modelId="{95EB8122-81E4-4FC4-AC25-0910F2ED9B2E}" type="pres">
      <dgm:prSet presAssocID="{FF15A9B5-1404-41C9-8EEC-5F83584DFEED}" presName="sp" presStyleCnt="0"/>
      <dgm:spPr/>
    </dgm:pt>
    <dgm:pt modelId="{5A3147B7-68DA-4E95-8732-07BE8A7646B6}" type="pres">
      <dgm:prSet presAssocID="{FCC6C24B-70F6-4A7B-8CBD-24DBC02FEEB9}" presName="arrowAndChildren" presStyleCnt="0"/>
      <dgm:spPr/>
    </dgm:pt>
    <dgm:pt modelId="{FD18AB8A-BED1-47FA-A61B-3FE67220AD32}" type="pres">
      <dgm:prSet presAssocID="{FCC6C24B-70F6-4A7B-8CBD-24DBC02FEEB9}" presName="parentTextArrow" presStyleLbl="node1" presStyleIdx="1" presStyleCnt="7"/>
      <dgm:spPr/>
      <dgm:t>
        <a:bodyPr/>
        <a:lstStyle/>
        <a:p>
          <a:endParaRPr lang="ru-RU"/>
        </a:p>
      </dgm:t>
    </dgm:pt>
    <dgm:pt modelId="{F9030556-638E-465E-ABF6-EB655DDB0B31}" type="pres">
      <dgm:prSet presAssocID="{91D4C096-F209-4556-B786-A99876DCF0B1}" presName="sp" presStyleCnt="0"/>
      <dgm:spPr/>
    </dgm:pt>
    <dgm:pt modelId="{A421FCB1-DB1D-46B5-999D-43981E41F35B}" type="pres">
      <dgm:prSet presAssocID="{037BE5CA-1958-47E8-9E1C-2154C7BE0D26}" presName="arrowAndChildren" presStyleCnt="0"/>
      <dgm:spPr/>
    </dgm:pt>
    <dgm:pt modelId="{A7B068DE-65BA-4DCB-8B6C-6349B8552194}" type="pres">
      <dgm:prSet presAssocID="{037BE5CA-1958-47E8-9E1C-2154C7BE0D26}" presName="parentTextArrow" presStyleLbl="node1" presStyleIdx="2" presStyleCnt="7"/>
      <dgm:spPr/>
      <dgm:t>
        <a:bodyPr/>
        <a:lstStyle/>
        <a:p>
          <a:endParaRPr lang="ru-RU"/>
        </a:p>
      </dgm:t>
    </dgm:pt>
    <dgm:pt modelId="{CD4D4CBF-C046-4128-B662-055FDA1C543D}" type="pres">
      <dgm:prSet presAssocID="{D4648D07-9D13-4221-B907-F6E10520A6C6}" presName="sp" presStyleCnt="0"/>
      <dgm:spPr/>
    </dgm:pt>
    <dgm:pt modelId="{269D0574-874A-4E42-A52A-98134E429319}" type="pres">
      <dgm:prSet presAssocID="{4207A04D-8868-4C72-B601-4D0D1138A584}" presName="arrowAndChildren" presStyleCnt="0"/>
      <dgm:spPr/>
    </dgm:pt>
    <dgm:pt modelId="{5095785D-E7DC-430A-B254-9F4239AC9371}" type="pres">
      <dgm:prSet presAssocID="{4207A04D-8868-4C72-B601-4D0D1138A584}" presName="parentTextArrow" presStyleLbl="node1" presStyleIdx="3" presStyleCnt="7"/>
      <dgm:spPr/>
      <dgm:t>
        <a:bodyPr/>
        <a:lstStyle/>
        <a:p>
          <a:endParaRPr lang="ru-RU"/>
        </a:p>
      </dgm:t>
    </dgm:pt>
    <dgm:pt modelId="{F35A6920-78EE-4CCC-95B0-0209293CD7EE}" type="pres">
      <dgm:prSet presAssocID="{1A441825-C972-4299-99E1-D501CE8590A1}" presName="sp" presStyleCnt="0"/>
      <dgm:spPr/>
    </dgm:pt>
    <dgm:pt modelId="{575A429C-A948-4F73-833F-8FC22ACDE823}" type="pres">
      <dgm:prSet presAssocID="{ECF087AC-DD58-48B4-AAC8-771F299A539F}" presName="arrowAndChildren" presStyleCnt="0"/>
      <dgm:spPr/>
    </dgm:pt>
    <dgm:pt modelId="{993C50E4-B4D4-4901-B303-347F519F10D1}" type="pres">
      <dgm:prSet presAssocID="{ECF087AC-DD58-48B4-AAC8-771F299A539F}" presName="parentTextArrow" presStyleLbl="node1" presStyleIdx="4" presStyleCnt="7"/>
      <dgm:spPr/>
      <dgm:t>
        <a:bodyPr/>
        <a:lstStyle/>
        <a:p>
          <a:endParaRPr lang="ru-RU"/>
        </a:p>
      </dgm:t>
    </dgm:pt>
    <dgm:pt modelId="{EAC49BB8-859E-4B7C-9650-AD75038DBCF5}" type="pres">
      <dgm:prSet presAssocID="{F1CEC4FA-7CD7-43E3-9BB0-70E574A43A4C}" presName="sp" presStyleCnt="0"/>
      <dgm:spPr/>
    </dgm:pt>
    <dgm:pt modelId="{263BF7E6-39DF-4EB4-AFFC-D30EF024A483}" type="pres">
      <dgm:prSet presAssocID="{465498FE-8DAB-4C97-86BA-395FC4790836}" presName="arrowAndChildren" presStyleCnt="0"/>
      <dgm:spPr/>
    </dgm:pt>
    <dgm:pt modelId="{D62D99D9-0815-452C-868A-12F3491AD4AC}" type="pres">
      <dgm:prSet presAssocID="{465498FE-8DAB-4C97-86BA-395FC4790836}" presName="parentTextArrow" presStyleLbl="node1" presStyleIdx="5" presStyleCnt="7"/>
      <dgm:spPr/>
      <dgm:t>
        <a:bodyPr/>
        <a:lstStyle/>
        <a:p>
          <a:endParaRPr lang="ru-RU"/>
        </a:p>
      </dgm:t>
    </dgm:pt>
    <dgm:pt modelId="{2E03C9E7-6284-46F5-9A76-47D5A145265C}" type="pres">
      <dgm:prSet presAssocID="{0922B9EC-E92B-431E-99D5-27DFB39E4381}" presName="sp" presStyleCnt="0"/>
      <dgm:spPr/>
    </dgm:pt>
    <dgm:pt modelId="{76A8CC92-10AB-45F1-81F3-B28888B9AD70}" type="pres">
      <dgm:prSet presAssocID="{C1CF294F-3107-4432-95C6-40DBBDF2803D}" presName="arrowAndChildren" presStyleCnt="0"/>
      <dgm:spPr/>
    </dgm:pt>
    <dgm:pt modelId="{A865D2D7-6E94-4D4A-A63F-FCA2DAF99575}" type="pres">
      <dgm:prSet presAssocID="{C1CF294F-3107-4432-95C6-40DBBDF2803D}" presName="parentTextArrow" presStyleLbl="node1" presStyleIdx="6" presStyleCnt="7"/>
      <dgm:spPr/>
      <dgm:t>
        <a:bodyPr/>
        <a:lstStyle/>
        <a:p>
          <a:endParaRPr lang="ru-RU"/>
        </a:p>
      </dgm:t>
    </dgm:pt>
  </dgm:ptLst>
  <dgm:cxnLst>
    <dgm:cxn modelId="{60F0D55F-BF12-49F1-A807-4E44C5A5E7FC}" srcId="{E8F3951B-F946-4763-AA53-04F31D1459A9}" destId="{C1CF294F-3107-4432-95C6-40DBBDF2803D}" srcOrd="0" destOrd="0" parTransId="{63C5D823-2CAC-4824-B4E4-7D774C642E56}" sibTransId="{0922B9EC-E92B-431E-99D5-27DFB39E4381}"/>
    <dgm:cxn modelId="{5860EB63-AF9A-40A7-8CBE-B9277324A8C4}" type="presOf" srcId="{C1CF294F-3107-4432-95C6-40DBBDF2803D}" destId="{A865D2D7-6E94-4D4A-A63F-FCA2DAF99575}" srcOrd="0" destOrd="0" presId="urn:microsoft.com/office/officeart/2005/8/layout/process4"/>
    <dgm:cxn modelId="{C4F0C4E5-CAC9-4577-84C4-801B028607D6}" type="presOf" srcId="{ECF087AC-DD58-48B4-AAC8-771F299A539F}" destId="{993C50E4-B4D4-4901-B303-347F519F10D1}" srcOrd="0" destOrd="0" presId="urn:microsoft.com/office/officeart/2005/8/layout/process4"/>
    <dgm:cxn modelId="{CAB7EA2C-0A40-4BF5-805D-6D9F7B7B3A06}" type="presOf" srcId="{FCC6C24B-70F6-4A7B-8CBD-24DBC02FEEB9}" destId="{FD18AB8A-BED1-47FA-A61B-3FE67220AD32}" srcOrd="0" destOrd="0" presId="urn:microsoft.com/office/officeart/2005/8/layout/process4"/>
    <dgm:cxn modelId="{EC35F4DF-0FE0-4701-9C25-DD190504A0DF}" type="presOf" srcId="{037BE5CA-1958-47E8-9E1C-2154C7BE0D26}" destId="{A7B068DE-65BA-4DCB-8B6C-6349B8552194}" srcOrd="0" destOrd="0" presId="urn:microsoft.com/office/officeart/2005/8/layout/process4"/>
    <dgm:cxn modelId="{A338A4FE-4B81-4E01-A0F3-CFB38E1E9299}" srcId="{E8F3951B-F946-4763-AA53-04F31D1459A9}" destId="{037BE5CA-1958-47E8-9E1C-2154C7BE0D26}" srcOrd="4" destOrd="0" parTransId="{D639B1FA-D981-469C-8F74-678FA5EF8162}" sibTransId="{91D4C096-F209-4556-B786-A99876DCF0B1}"/>
    <dgm:cxn modelId="{DAA64FD4-58D9-40EA-923B-1BBCAFBA91C6}" srcId="{E8F3951B-F946-4763-AA53-04F31D1459A9}" destId="{FCC6C24B-70F6-4A7B-8CBD-24DBC02FEEB9}" srcOrd="5" destOrd="0" parTransId="{6477B101-8B40-44ED-BC5C-5E5AF5E6CB8D}" sibTransId="{FF15A9B5-1404-41C9-8EEC-5F83584DFEED}"/>
    <dgm:cxn modelId="{6329111C-56B6-493D-9FB2-BF982DC91C85}" srcId="{E8F3951B-F946-4763-AA53-04F31D1459A9}" destId="{465498FE-8DAB-4C97-86BA-395FC4790836}" srcOrd="1" destOrd="0" parTransId="{9F626190-E5AA-4902-AFA6-00A233D852E8}" sibTransId="{F1CEC4FA-7CD7-43E3-9BB0-70E574A43A4C}"/>
    <dgm:cxn modelId="{87270ED7-9565-4393-AE0F-D9348A996EC7}" type="presOf" srcId="{51358350-8438-48FA-895A-ADA18AEF551A}" destId="{3A647D92-DCF8-4544-A2ED-06E23A0563DA}" srcOrd="0" destOrd="0" presId="urn:microsoft.com/office/officeart/2005/8/layout/process4"/>
    <dgm:cxn modelId="{3620742D-65BE-42F0-995C-82BDDB349115}" srcId="{E8F3951B-F946-4763-AA53-04F31D1459A9}" destId="{ECF087AC-DD58-48B4-AAC8-771F299A539F}" srcOrd="2" destOrd="0" parTransId="{1F4D1685-9456-451A-AF35-39DB0642365C}" sibTransId="{1A441825-C972-4299-99E1-D501CE8590A1}"/>
    <dgm:cxn modelId="{32EC7BDD-158F-417A-BEBF-DF358E16A771}" type="presOf" srcId="{4207A04D-8868-4C72-B601-4D0D1138A584}" destId="{5095785D-E7DC-430A-B254-9F4239AC9371}" srcOrd="0" destOrd="0" presId="urn:microsoft.com/office/officeart/2005/8/layout/process4"/>
    <dgm:cxn modelId="{B19A0EB6-4BC6-453A-83BB-43361D29B3CE}" type="presOf" srcId="{465498FE-8DAB-4C97-86BA-395FC4790836}" destId="{D62D99D9-0815-452C-868A-12F3491AD4AC}" srcOrd="0" destOrd="0" presId="urn:microsoft.com/office/officeart/2005/8/layout/process4"/>
    <dgm:cxn modelId="{423449D5-1C41-4213-BEB8-771705D2DEEB}" srcId="{E8F3951B-F946-4763-AA53-04F31D1459A9}" destId="{51358350-8438-48FA-895A-ADA18AEF551A}" srcOrd="6" destOrd="0" parTransId="{CFF62AFA-B295-4B98-9C5B-CE99E9E9F5B4}" sibTransId="{5CEA600D-A537-4D04-A3BE-4150E7301931}"/>
    <dgm:cxn modelId="{E1EABD08-1ACE-472A-9F94-0D42DE8B8F2D}" srcId="{E8F3951B-F946-4763-AA53-04F31D1459A9}" destId="{4207A04D-8868-4C72-B601-4D0D1138A584}" srcOrd="3" destOrd="0" parTransId="{23281B8F-437D-4692-B17A-B1CEE6D634E8}" sibTransId="{D4648D07-9D13-4221-B907-F6E10520A6C6}"/>
    <dgm:cxn modelId="{BB72433F-CF21-425B-A01C-11496E2EE775}" type="presOf" srcId="{E8F3951B-F946-4763-AA53-04F31D1459A9}" destId="{5BA92B31-D3CE-499E-8A45-C9F0BB99787D}" srcOrd="0" destOrd="0" presId="urn:microsoft.com/office/officeart/2005/8/layout/process4"/>
    <dgm:cxn modelId="{C14AAC5C-878A-4EFC-B273-FCC4ABC716A3}" type="presParOf" srcId="{5BA92B31-D3CE-499E-8A45-C9F0BB99787D}" destId="{985A6A4C-FB90-430F-A44A-9329D739EF8A}" srcOrd="0" destOrd="0" presId="urn:microsoft.com/office/officeart/2005/8/layout/process4"/>
    <dgm:cxn modelId="{C0261B84-8708-450E-8A4B-FCD8B155F885}" type="presParOf" srcId="{985A6A4C-FB90-430F-A44A-9329D739EF8A}" destId="{3A647D92-DCF8-4544-A2ED-06E23A0563DA}" srcOrd="0" destOrd="0" presId="urn:microsoft.com/office/officeart/2005/8/layout/process4"/>
    <dgm:cxn modelId="{0D04373A-0564-45AB-AD97-8D740E68568E}" type="presParOf" srcId="{5BA92B31-D3CE-499E-8A45-C9F0BB99787D}" destId="{95EB8122-81E4-4FC4-AC25-0910F2ED9B2E}" srcOrd="1" destOrd="0" presId="urn:microsoft.com/office/officeart/2005/8/layout/process4"/>
    <dgm:cxn modelId="{84594D66-62F6-4EFB-8CF0-412D3D820C56}" type="presParOf" srcId="{5BA92B31-D3CE-499E-8A45-C9F0BB99787D}" destId="{5A3147B7-68DA-4E95-8732-07BE8A7646B6}" srcOrd="2" destOrd="0" presId="urn:microsoft.com/office/officeart/2005/8/layout/process4"/>
    <dgm:cxn modelId="{BB6C6875-182E-4076-831C-8BB86BC6366C}" type="presParOf" srcId="{5A3147B7-68DA-4E95-8732-07BE8A7646B6}" destId="{FD18AB8A-BED1-47FA-A61B-3FE67220AD32}" srcOrd="0" destOrd="0" presId="urn:microsoft.com/office/officeart/2005/8/layout/process4"/>
    <dgm:cxn modelId="{965B50B2-502A-4BED-BEDB-846ACF0A2BB6}" type="presParOf" srcId="{5BA92B31-D3CE-499E-8A45-C9F0BB99787D}" destId="{F9030556-638E-465E-ABF6-EB655DDB0B31}" srcOrd="3" destOrd="0" presId="urn:microsoft.com/office/officeart/2005/8/layout/process4"/>
    <dgm:cxn modelId="{509AE75B-C3DD-4E1D-B455-9331984B6B09}" type="presParOf" srcId="{5BA92B31-D3CE-499E-8A45-C9F0BB99787D}" destId="{A421FCB1-DB1D-46B5-999D-43981E41F35B}" srcOrd="4" destOrd="0" presId="urn:microsoft.com/office/officeart/2005/8/layout/process4"/>
    <dgm:cxn modelId="{07016EBC-BA78-48AC-A2A2-1586B8DB83E5}" type="presParOf" srcId="{A421FCB1-DB1D-46B5-999D-43981E41F35B}" destId="{A7B068DE-65BA-4DCB-8B6C-6349B8552194}" srcOrd="0" destOrd="0" presId="urn:microsoft.com/office/officeart/2005/8/layout/process4"/>
    <dgm:cxn modelId="{FDA0ACB0-95A0-4380-AEA0-762B43160E3F}" type="presParOf" srcId="{5BA92B31-D3CE-499E-8A45-C9F0BB99787D}" destId="{CD4D4CBF-C046-4128-B662-055FDA1C543D}" srcOrd="5" destOrd="0" presId="urn:microsoft.com/office/officeart/2005/8/layout/process4"/>
    <dgm:cxn modelId="{8486067C-F999-4C67-A425-F1DF07DF3032}" type="presParOf" srcId="{5BA92B31-D3CE-499E-8A45-C9F0BB99787D}" destId="{269D0574-874A-4E42-A52A-98134E429319}" srcOrd="6" destOrd="0" presId="urn:microsoft.com/office/officeart/2005/8/layout/process4"/>
    <dgm:cxn modelId="{97583BC5-9FCF-44E7-A08C-5B8948DE9ADF}" type="presParOf" srcId="{269D0574-874A-4E42-A52A-98134E429319}" destId="{5095785D-E7DC-430A-B254-9F4239AC9371}" srcOrd="0" destOrd="0" presId="urn:microsoft.com/office/officeart/2005/8/layout/process4"/>
    <dgm:cxn modelId="{F6715D0C-8A6A-43CB-A4D1-A76614EDAC49}" type="presParOf" srcId="{5BA92B31-D3CE-499E-8A45-C9F0BB99787D}" destId="{F35A6920-78EE-4CCC-95B0-0209293CD7EE}" srcOrd="7" destOrd="0" presId="urn:microsoft.com/office/officeart/2005/8/layout/process4"/>
    <dgm:cxn modelId="{0888BEEE-EEB3-40D0-8C43-C74025659407}" type="presParOf" srcId="{5BA92B31-D3CE-499E-8A45-C9F0BB99787D}" destId="{575A429C-A948-4F73-833F-8FC22ACDE823}" srcOrd="8" destOrd="0" presId="urn:microsoft.com/office/officeart/2005/8/layout/process4"/>
    <dgm:cxn modelId="{30A834E7-2013-4B4F-A886-BF07346FD572}" type="presParOf" srcId="{575A429C-A948-4F73-833F-8FC22ACDE823}" destId="{993C50E4-B4D4-4901-B303-347F519F10D1}" srcOrd="0" destOrd="0" presId="urn:microsoft.com/office/officeart/2005/8/layout/process4"/>
    <dgm:cxn modelId="{3B6417BD-0F58-40EF-BA88-21905D4B3AF4}" type="presParOf" srcId="{5BA92B31-D3CE-499E-8A45-C9F0BB99787D}" destId="{EAC49BB8-859E-4B7C-9650-AD75038DBCF5}" srcOrd="9" destOrd="0" presId="urn:microsoft.com/office/officeart/2005/8/layout/process4"/>
    <dgm:cxn modelId="{0AD5EBA8-E195-4790-BB13-9E77764F7A2B}" type="presParOf" srcId="{5BA92B31-D3CE-499E-8A45-C9F0BB99787D}" destId="{263BF7E6-39DF-4EB4-AFFC-D30EF024A483}" srcOrd="10" destOrd="0" presId="urn:microsoft.com/office/officeart/2005/8/layout/process4"/>
    <dgm:cxn modelId="{FD7B9DE3-373B-4497-9258-9C486690FC66}" type="presParOf" srcId="{263BF7E6-39DF-4EB4-AFFC-D30EF024A483}" destId="{D62D99D9-0815-452C-868A-12F3491AD4AC}" srcOrd="0" destOrd="0" presId="urn:microsoft.com/office/officeart/2005/8/layout/process4"/>
    <dgm:cxn modelId="{52EDC6AB-6FFD-47A8-9144-6ED913C9B353}" type="presParOf" srcId="{5BA92B31-D3CE-499E-8A45-C9F0BB99787D}" destId="{2E03C9E7-6284-46F5-9A76-47D5A145265C}" srcOrd="11" destOrd="0" presId="urn:microsoft.com/office/officeart/2005/8/layout/process4"/>
    <dgm:cxn modelId="{BEFE708A-94A8-464F-BB8D-FE4FCEFC9552}" type="presParOf" srcId="{5BA92B31-D3CE-499E-8A45-C9F0BB99787D}" destId="{76A8CC92-10AB-45F1-81F3-B28888B9AD70}" srcOrd="12" destOrd="0" presId="urn:microsoft.com/office/officeart/2005/8/layout/process4"/>
    <dgm:cxn modelId="{C6C37981-FD51-4B19-8379-FCD2FFD94461}" type="presParOf" srcId="{76A8CC92-10AB-45F1-81F3-B28888B9AD70}" destId="{A865D2D7-6E94-4D4A-A63F-FCA2DAF99575}" srcOrd="0" destOrd="0" presId="urn:microsoft.com/office/officeart/2005/8/layout/process4"/>
  </dgm:cxnLst>
  <dgm:bg/>
  <dgm:whole/>
</dgm:dataModel>
</file>

<file path=ppt/diagrams/data3.xml><?xml version="1.0" encoding="utf-8"?>
<dgm:dataModel xmlns:dgm="http://schemas.openxmlformats.org/drawingml/2006/diagram" xmlns:a="http://schemas.openxmlformats.org/drawingml/2006/main">
  <dgm:ptLst>
    <dgm:pt modelId="{C6E622E9-92F2-44B8-B740-2590A59B4315}"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ru-RU"/>
        </a:p>
      </dgm:t>
    </dgm:pt>
    <dgm:pt modelId="{86279428-2092-4737-88D9-0E5F8E49D258}">
      <dgm:prSet phldrT="[Текст]" custT="1"/>
      <dgm:spPr/>
      <dgm:t>
        <a:bodyPr/>
        <a:lstStyle/>
        <a:p>
          <a:r>
            <a:rPr lang="ru-RU" sz="2800" dirty="0" smtClean="0"/>
            <a:t>Содержание</a:t>
          </a:r>
        </a:p>
        <a:p>
          <a:r>
            <a:rPr lang="ru-RU" sz="2400" dirty="0" smtClean="0"/>
            <a:t>(</a:t>
          </a:r>
          <a:r>
            <a:rPr lang="ru-RU" sz="2000" dirty="0" smtClean="0"/>
            <a:t>взаимодействие субъектов)</a:t>
          </a:r>
          <a:endParaRPr lang="ru-RU" sz="2400" dirty="0"/>
        </a:p>
      </dgm:t>
    </dgm:pt>
    <dgm:pt modelId="{07B5D13E-8B84-4064-8959-4932DB901D45}" type="parTrans" cxnId="{9A82748E-7852-4B80-8BE6-28A34FE9E083}">
      <dgm:prSet/>
      <dgm:spPr/>
      <dgm:t>
        <a:bodyPr/>
        <a:lstStyle/>
        <a:p>
          <a:endParaRPr lang="ru-RU"/>
        </a:p>
      </dgm:t>
    </dgm:pt>
    <dgm:pt modelId="{8A90DA38-C30D-4488-BAD0-C35C8282C57B}" type="sibTrans" cxnId="{9A82748E-7852-4B80-8BE6-28A34FE9E083}">
      <dgm:prSet/>
      <dgm:spPr/>
      <dgm:t>
        <a:bodyPr/>
        <a:lstStyle/>
        <a:p>
          <a:endParaRPr lang="ru-RU"/>
        </a:p>
      </dgm:t>
    </dgm:pt>
    <dgm:pt modelId="{D905A1D8-DDF2-49D4-B130-333BB8D68201}">
      <dgm:prSet phldrT="[Текст]" custT="1"/>
      <dgm:spPr/>
      <dgm:t>
        <a:bodyPr/>
        <a:lstStyle/>
        <a:p>
          <a:r>
            <a:rPr lang="ru-RU" sz="3200" dirty="0" smtClean="0"/>
            <a:t>Форма</a:t>
          </a:r>
        </a:p>
        <a:p>
          <a:r>
            <a:rPr lang="ru-RU" sz="1800" dirty="0" smtClean="0"/>
            <a:t>(субъективные права и обязанности)</a:t>
          </a:r>
          <a:endParaRPr lang="ru-RU" sz="2800" dirty="0"/>
        </a:p>
      </dgm:t>
    </dgm:pt>
    <dgm:pt modelId="{5EFF194F-45CA-405E-84DC-020F2C29CC3F}" type="parTrans" cxnId="{568196AD-5993-46C8-ADF0-F7CE61D453A9}">
      <dgm:prSet/>
      <dgm:spPr/>
      <dgm:t>
        <a:bodyPr/>
        <a:lstStyle/>
        <a:p>
          <a:endParaRPr lang="ru-RU"/>
        </a:p>
      </dgm:t>
    </dgm:pt>
    <dgm:pt modelId="{B517CBB0-3643-47AF-9C3A-AC314ED871A8}" type="sibTrans" cxnId="{568196AD-5993-46C8-ADF0-F7CE61D453A9}">
      <dgm:prSet/>
      <dgm:spPr/>
      <dgm:t>
        <a:bodyPr/>
        <a:lstStyle/>
        <a:p>
          <a:endParaRPr lang="ru-RU"/>
        </a:p>
      </dgm:t>
    </dgm:pt>
    <dgm:pt modelId="{51570EA1-9049-4B8B-AC22-F926775228A6}">
      <dgm:prSet phldrT="[Текст]" custT="1"/>
      <dgm:spPr/>
      <dgm:t>
        <a:bodyPr/>
        <a:lstStyle/>
        <a:p>
          <a:r>
            <a:rPr lang="ru-RU" sz="3200" dirty="0" smtClean="0"/>
            <a:t>субъекты</a:t>
          </a:r>
          <a:endParaRPr lang="ru-RU" sz="3200" dirty="0"/>
        </a:p>
      </dgm:t>
    </dgm:pt>
    <dgm:pt modelId="{AD4A14E3-91CD-448A-B22E-BE1B945AFCCA}" type="parTrans" cxnId="{324C4100-528E-4B06-93D8-C913D4F9AD06}">
      <dgm:prSet/>
      <dgm:spPr/>
      <dgm:t>
        <a:bodyPr/>
        <a:lstStyle/>
        <a:p>
          <a:endParaRPr lang="ru-RU"/>
        </a:p>
      </dgm:t>
    </dgm:pt>
    <dgm:pt modelId="{E36B99F8-DAD3-43FC-A58E-B5B99EDD427D}" type="sibTrans" cxnId="{324C4100-528E-4B06-93D8-C913D4F9AD06}">
      <dgm:prSet/>
      <dgm:spPr/>
      <dgm:t>
        <a:bodyPr/>
        <a:lstStyle/>
        <a:p>
          <a:endParaRPr lang="ru-RU"/>
        </a:p>
      </dgm:t>
    </dgm:pt>
    <dgm:pt modelId="{22393AF9-2E89-4D40-8581-7B124D8C747C}">
      <dgm:prSet phldrT="[Текст]" custT="1"/>
      <dgm:spPr/>
      <dgm:t>
        <a:bodyPr/>
        <a:lstStyle/>
        <a:p>
          <a:r>
            <a:rPr lang="ru-RU" sz="3200" dirty="0" smtClean="0"/>
            <a:t>объекты</a:t>
          </a:r>
          <a:endParaRPr lang="ru-RU" sz="3200" dirty="0"/>
        </a:p>
      </dgm:t>
    </dgm:pt>
    <dgm:pt modelId="{B052284F-DA6B-4C29-902E-4D7CC4839146}" type="parTrans" cxnId="{ECB48023-3580-4BF1-A502-95F43502D3C3}">
      <dgm:prSet/>
      <dgm:spPr/>
      <dgm:t>
        <a:bodyPr/>
        <a:lstStyle/>
        <a:p>
          <a:endParaRPr lang="ru-RU"/>
        </a:p>
      </dgm:t>
    </dgm:pt>
    <dgm:pt modelId="{66490668-3FC8-4ADF-9DAE-EFAE3C7A6EB4}" type="sibTrans" cxnId="{ECB48023-3580-4BF1-A502-95F43502D3C3}">
      <dgm:prSet/>
      <dgm:spPr/>
      <dgm:t>
        <a:bodyPr/>
        <a:lstStyle/>
        <a:p>
          <a:endParaRPr lang="ru-RU"/>
        </a:p>
      </dgm:t>
    </dgm:pt>
    <dgm:pt modelId="{4C495D84-5FE0-4808-8DE9-1A2DCE4988FE}">
      <dgm:prSet phldrT="[Текст]" custT="1"/>
      <dgm:spPr/>
      <dgm:t>
        <a:bodyPr/>
        <a:lstStyle/>
        <a:p>
          <a:r>
            <a:rPr lang="ru-RU" sz="2800" dirty="0" smtClean="0"/>
            <a:t>Элементы гражданских правоотношений</a:t>
          </a:r>
          <a:endParaRPr lang="ru-RU" sz="2800" dirty="0"/>
        </a:p>
      </dgm:t>
    </dgm:pt>
    <dgm:pt modelId="{1BE90C2A-C79B-4483-9D0D-A3D3828BBA80}" type="parTrans" cxnId="{0733B951-3EBF-47E8-9AAE-E7862995EA8A}">
      <dgm:prSet/>
      <dgm:spPr/>
      <dgm:t>
        <a:bodyPr/>
        <a:lstStyle/>
        <a:p>
          <a:endParaRPr lang="ru-RU"/>
        </a:p>
      </dgm:t>
    </dgm:pt>
    <dgm:pt modelId="{12264890-500D-4502-98F1-3BDB5D855C1F}" type="sibTrans" cxnId="{0733B951-3EBF-47E8-9AAE-E7862995EA8A}">
      <dgm:prSet/>
      <dgm:spPr/>
      <dgm:t>
        <a:bodyPr/>
        <a:lstStyle/>
        <a:p>
          <a:endParaRPr lang="ru-RU"/>
        </a:p>
      </dgm:t>
    </dgm:pt>
    <dgm:pt modelId="{0E6E7271-3DEB-4544-88CB-EFE72A7CB181}" type="pres">
      <dgm:prSet presAssocID="{C6E622E9-92F2-44B8-B740-2590A59B4315}" presName="diagram" presStyleCnt="0">
        <dgm:presLayoutVars>
          <dgm:dir/>
          <dgm:resizeHandles val="exact"/>
        </dgm:presLayoutVars>
      </dgm:prSet>
      <dgm:spPr/>
      <dgm:t>
        <a:bodyPr/>
        <a:lstStyle/>
        <a:p>
          <a:endParaRPr lang="ru-RU"/>
        </a:p>
      </dgm:t>
    </dgm:pt>
    <dgm:pt modelId="{FD6051A6-B38F-48A4-AFD4-59125FB293ED}" type="pres">
      <dgm:prSet presAssocID="{86279428-2092-4737-88D9-0E5F8E49D258}" presName="node" presStyleLbl="node1" presStyleIdx="0" presStyleCnt="5">
        <dgm:presLayoutVars>
          <dgm:bulletEnabled val="1"/>
        </dgm:presLayoutVars>
      </dgm:prSet>
      <dgm:spPr/>
      <dgm:t>
        <a:bodyPr/>
        <a:lstStyle/>
        <a:p>
          <a:endParaRPr lang="ru-RU"/>
        </a:p>
      </dgm:t>
    </dgm:pt>
    <dgm:pt modelId="{8A61C06D-BF37-4D67-9C8B-8DB146A33E7A}" type="pres">
      <dgm:prSet presAssocID="{8A90DA38-C30D-4488-BAD0-C35C8282C57B}" presName="sibTrans" presStyleCnt="0"/>
      <dgm:spPr/>
    </dgm:pt>
    <dgm:pt modelId="{DD4EBF14-4F60-4484-B1B4-B0C366A9AE71}" type="pres">
      <dgm:prSet presAssocID="{D905A1D8-DDF2-49D4-B130-333BB8D68201}" presName="node" presStyleLbl="node1" presStyleIdx="1" presStyleCnt="5">
        <dgm:presLayoutVars>
          <dgm:bulletEnabled val="1"/>
        </dgm:presLayoutVars>
      </dgm:prSet>
      <dgm:spPr/>
      <dgm:t>
        <a:bodyPr/>
        <a:lstStyle/>
        <a:p>
          <a:endParaRPr lang="ru-RU"/>
        </a:p>
      </dgm:t>
    </dgm:pt>
    <dgm:pt modelId="{61C51370-E70B-4B1E-9CFA-6EA8A376B4A0}" type="pres">
      <dgm:prSet presAssocID="{B517CBB0-3643-47AF-9C3A-AC314ED871A8}" presName="sibTrans" presStyleCnt="0"/>
      <dgm:spPr/>
    </dgm:pt>
    <dgm:pt modelId="{0DA196E9-C453-4B49-BD2C-231BF87FE9A8}" type="pres">
      <dgm:prSet presAssocID="{51570EA1-9049-4B8B-AC22-F926775228A6}" presName="node" presStyleLbl="node1" presStyleIdx="2" presStyleCnt="5">
        <dgm:presLayoutVars>
          <dgm:bulletEnabled val="1"/>
        </dgm:presLayoutVars>
      </dgm:prSet>
      <dgm:spPr/>
      <dgm:t>
        <a:bodyPr/>
        <a:lstStyle/>
        <a:p>
          <a:endParaRPr lang="ru-RU"/>
        </a:p>
      </dgm:t>
    </dgm:pt>
    <dgm:pt modelId="{4742BA13-6A24-4DCB-ACAE-6AA86708A531}" type="pres">
      <dgm:prSet presAssocID="{E36B99F8-DAD3-43FC-A58E-B5B99EDD427D}" presName="sibTrans" presStyleCnt="0"/>
      <dgm:spPr/>
    </dgm:pt>
    <dgm:pt modelId="{985E4346-C714-409C-A819-106B07E6ABDE}" type="pres">
      <dgm:prSet presAssocID="{22393AF9-2E89-4D40-8581-7B124D8C747C}" presName="node" presStyleLbl="node1" presStyleIdx="3" presStyleCnt="5" custLinFactNeighborX="-1774" custLinFactNeighborY="1613">
        <dgm:presLayoutVars>
          <dgm:bulletEnabled val="1"/>
        </dgm:presLayoutVars>
      </dgm:prSet>
      <dgm:spPr/>
      <dgm:t>
        <a:bodyPr/>
        <a:lstStyle/>
        <a:p>
          <a:endParaRPr lang="ru-RU"/>
        </a:p>
      </dgm:t>
    </dgm:pt>
    <dgm:pt modelId="{6FD58AD2-011E-4ED5-A51E-D9E9D378BD8E}" type="pres">
      <dgm:prSet presAssocID="{66490668-3FC8-4ADF-9DAE-EFAE3C7A6EB4}" presName="sibTrans" presStyleCnt="0"/>
      <dgm:spPr/>
    </dgm:pt>
    <dgm:pt modelId="{3405BB2C-418B-4797-B1C9-D600C1080420}" type="pres">
      <dgm:prSet presAssocID="{4C495D84-5FE0-4808-8DE9-1A2DCE4988FE}" presName="node" presStyleLbl="node1" presStyleIdx="4" presStyleCnt="5" custScaleX="148388">
        <dgm:presLayoutVars>
          <dgm:bulletEnabled val="1"/>
        </dgm:presLayoutVars>
      </dgm:prSet>
      <dgm:spPr/>
      <dgm:t>
        <a:bodyPr/>
        <a:lstStyle/>
        <a:p>
          <a:endParaRPr lang="ru-RU"/>
        </a:p>
      </dgm:t>
    </dgm:pt>
  </dgm:ptLst>
  <dgm:cxnLst>
    <dgm:cxn modelId="{82840564-CE7A-4ADA-8D46-E51D9EE6ACFD}" type="presOf" srcId="{4C495D84-5FE0-4808-8DE9-1A2DCE4988FE}" destId="{3405BB2C-418B-4797-B1C9-D600C1080420}" srcOrd="0" destOrd="0" presId="urn:microsoft.com/office/officeart/2005/8/layout/default"/>
    <dgm:cxn modelId="{B28B9F36-3656-4B61-A3B7-B268D0D6FCEF}" type="presOf" srcId="{51570EA1-9049-4B8B-AC22-F926775228A6}" destId="{0DA196E9-C453-4B49-BD2C-231BF87FE9A8}" srcOrd="0" destOrd="0" presId="urn:microsoft.com/office/officeart/2005/8/layout/default"/>
    <dgm:cxn modelId="{34FB9837-FE4F-41F9-9424-1301C9DC019C}" type="presOf" srcId="{22393AF9-2E89-4D40-8581-7B124D8C747C}" destId="{985E4346-C714-409C-A819-106B07E6ABDE}" srcOrd="0" destOrd="0" presId="urn:microsoft.com/office/officeart/2005/8/layout/default"/>
    <dgm:cxn modelId="{568196AD-5993-46C8-ADF0-F7CE61D453A9}" srcId="{C6E622E9-92F2-44B8-B740-2590A59B4315}" destId="{D905A1D8-DDF2-49D4-B130-333BB8D68201}" srcOrd="1" destOrd="0" parTransId="{5EFF194F-45CA-405E-84DC-020F2C29CC3F}" sibTransId="{B517CBB0-3643-47AF-9C3A-AC314ED871A8}"/>
    <dgm:cxn modelId="{273DB700-0F11-4B3B-8F3A-48532745976C}" type="presOf" srcId="{86279428-2092-4737-88D9-0E5F8E49D258}" destId="{FD6051A6-B38F-48A4-AFD4-59125FB293ED}" srcOrd="0" destOrd="0" presId="urn:microsoft.com/office/officeart/2005/8/layout/default"/>
    <dgm:cxn modelId="{DC718513-582C-47F4-9720-4D945E662DBC}" type="presOf" srcId="{D905A1D8-DDF2-49D4-B130-333BB8D68201}" destId="{DD4EBF14-4F60-4484-B1B4-B0C366A9AE71}" srcOrd="0" destOrd="0" presId="urn:microsoft.com/office/officeart/2005/8/layout/default"/>
    <dgm:cxn modelId="{ECB48023-3580-4BF1-A502-95F43502D3C3}" srcId="{C6E622E9-92F2-44B8-B740-2590A59B4315}" destId="{22393AF9-2E89-4D40-8581-7B124D8C747C}" srcOrd="3" destOrd="0" parTransId="{B052284F-DA6B-4C29-902E-4D7CC4839146}" sibTransId="{66490668-3FC8-4ADF-9DAE-EFAE3C7A6EB4}"/>
    <dgm:cxn modelId="{1B7B0910-2E38-4EB1-A6BB-28F94BEDCE5A}" type="presOf" srcId="{C6E622E9-92F2-44B8-B740-2590A59B4315}" destId="{0E6E7271-3DEB-4544-88CB-EFE72A7CB181}" srcOrd="0" destOrd="0" presId="urn:microsoft.com/office/officeart/2005/8/layout/default"/>
    <dgm:cxn modelId="{0733B951-3EBF-47E8-9AAE-E7862995EA8A}" srcId="{C6E622E9-92F2-44B8-B740-2590A59B4315}" destId="{4C495D84-5FE0-4808-8DE9-1A2DCE4988FE}" srcOrd="4" destOrd="0" parTransId="{1BE90C2A-C79B-4483-9D0D-A3D3828BBA80}" sibTransId="{12264890-500D-4502-98F1-3BDB5D855C1F}"/>
    <dgm:cxn modelId="{324C4100-528E-4B06-93D8-C913D4F9AD06}" srcId="{C6E622E9-92F2-44B8-B740-2590A59B4315}" destId="{51570EA1-9049-4B8B-AC22-F926775228A6}" srcOrd="2" destOrd="0" parTransId="{AD4A14E3-91CD-448A-B22E-BE1B945AFCCA}" sibTransId="{E36B99F8-DAD3-43FC-A58E-B5B99EDD427D}"/>
    <dgm:cxn modelId="{9A82748E-7852-4B80-8BE6-28A34FE9E083}" srcId="{C6E622E9-92F2-44B8-B740-2590A59B4315}" destId="{86279428-2092-4737-88D9-0E5F8E49D258}" srcOrd="0" destOrd="0" parTransId="{07B5D13E-8B84-4064-8959-4932DB901D45}" sibTransId="{8A90DA38-C30D-4488-BAD0-C35C8282C57B}"/>
    <dgm:cxn modelId="{2F42FA84-3AEC-4837-87A2-7617D0CF565E}" type="presParOf" srcId="{0E6E7271-3DEB-4544-88CB-EFE72A7CB181}" destId="{FD6051A6-B38F-48A4-AFD4-59125FB293ED}" srcOrd="0" destOrd="0" presId="urn:microsoft.com/office/officeart/2005/8/layout/default"/>
    <dgm:cxn modelId="{1D79E843-28BC-4917-AEE8-27E3A9915666}" type="presParOf" srcId="{0E6E7271-3DEB-4544-88CB-EFE72A7CB181}" destId="{8A61C06D-BF37-4D67-9C8B-8DB146A33E7A}" srcOrd="1" destOrd="0" presId="urn:microsoft.com/office/officeart/2005/8/layout/default"/>
    <dgm:cxn modelId="{AB71B0CA-6020-4258-AC74-7C2EA9F048FA}" type="presParOf" srcId="{0E6E7271-3DEB-4544-88CB-EFE72A7CB181}" destId="{DD4EBF14-4F60-4484-B1B4-B0C366A9AE71}" srcOrd="2" destOrd="0" presId="urn:microsoft.com/office/officeart/2005/8/layout/default"/>
    <dgm:cxn modelId="{0B338A77-E0E7-479E-A3A7-264044B58FA3}" type="presParOf" srcId="{0E6E7271-3DEB-4544-88CB-EFE72A7CB181}" destId="{61C51370-E70B-4B1E-9CFA-6EA8A376B4A0}" srcOrd="3" destOrd="0" presId="urn:microsoft.com/office/officeart/2005/8/layout/default"/>
    <dgm:cxn modelId="{A0EF9F30-291F-4547-8835-BD6B7603FCD2}" type="presParOf" srcId="{0E6E7271-3DEB-4544-88CB-EFE72A7CB181}" destId="{0DA196E9-C453-4B49-BD2C-231BF87FE9A8}" srcOrd="4" destOrd="0" presId="urn:microsoft.com/office/officeart/2005/8/layout/default"/>
    <dgm:cxn modelId="{721DBBEB-D208-42EE-A993-2EB794AE7193}" type="presParOf" srcId="{0E6E7271-3DEB-4544-88CB-EFE72A7CB181}" destId="{4742BA13-6A24-4DCB-ACAE-6AA86708A531}" srcOrd="5" destOrd="0" presId="urn:microsoft.com/office/officeart/2005/8/layout/default"/>
    <dgm:cxn modelId="{3FBEB557-6983-456D-B52D-2C35BAC1A27A}" type="presParOf" srcId="{0E6E7271-3DEB-4544-88CB-EFE72A7CB181}" destId="{985E4346-C714-409C-A819-106B07E6ABDE}" srcOrd="6" destOrd="0" presId="urn:microsoft.com/office/officeart/2005/8/layout/default"/>
    <dgm:cxn modelId="{1A9081C3-20CB-4436-A240-92764020A3F1}" type="presParOf" srcId="{0E6E7271-3DEB-4544-88CB-EFE72A7CB181}" destId="{6FD58AD2-011E-4ED5-A51E-D9E9D378BD8E}" srcOrd="7" destOrd="0" presId="urn:microsoft.com/office/officeart/2005/8/layout/default"/>
    <dgm:cxn modelId="{7A38DCA7-E13A-43EB-B4B7-DFB8689BCB4E}" type="presParOf" srcId="{0E6E7271-3DEB-4544-88CB-EFE72A7CB181}" destId="{3405BB2C-418B-4797-B1C9-D600C1080420}" srcOrd="8"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21.10.2015</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21.10.2015</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rud.ru/userfiles/gallery/2a/b_2ae2a2004452a82b54d270d9bb6da804.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p:txBody>
          <a:bodyPr>
            <a:normAutofit/>
          </a:bodyPr>
          <a:lstStyle/>
          <a:p>
            <a:r>
              <a:rPr lang="ru-RU" sz="6000" dirty="0" smtClean="0"/>
              <a:t>Гражданское право.</a:t>
            </a:r>
            <a:endParaRPr lang="ru-RU" sz="6000" dirty="0"/>
          </a:p>
        </p:txBody>
      </p:sp>
      <p:pic>
        <p:nvPicPr>
          <p:cNvPr id="1026" name="Picture 2" descr="Картинка 2 из 156265">
            <a:hlinkClick r:id="rId2"/>
          </p:cNvPr>
          <p:cNvPicPr>
            <a:picLocks noChangeAspect="1" noChangeArrowheads="1"/>
          </p:cNvPicPr>
          <p:nvPr/>
        </p:nvPicPr>
        <p:blipFill>
          <a:blip r:embed="rId3"/>
          <a:srcRect/>
          <a:stretch>
            <a:fillRect/>
          </a:stretch>
        </p:blipFill>
        <p:spPr bwMode="auto">
          <a:xfrm>
            <a:off x="2786050" y="3429000"/>
            <a:ext cx="2786082" cy="222886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214282" y="214290"/>
          <a:ext cx="8715436" cy="6429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nvGraphicFramePr>
        <p:xfrm>
          <a:off x="214282" y="214290"/>
          <a:ext cx="8572560" cy="64294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extBox 6"/>
          <p:cNvSpPr txBox="1"/>
          <p:nvPr/>
        </p:nvSpPr>
        <p:spPr>
          <a:xfrm>
            <a:off x="357158" y="214290"/>
            <a:ext cx="8358246" cy="707886"/>
          </a:xfrm>
          <a:prstGeom prst="rect">
            <a:avLst/>
          </a:prstGeom>
          <a:noFill/>
        </p:spPr>
        <p:txBody>
          <a:bodyPr wrap="square" rtlCol="0">
            <a:spAutoFit/>
          </a:bodyPr>
          <a:lstStyle/>
          <a:p>
            <a:r>
              <a:rPr lang="ru-RU" dirty="0" smtClean="0"/>
              <a:t>               </a:t>
            </a:r>
            <a:r>
              <a:rPr lang="ru-RU" sz="2000" b="1" i="1" u="sng" dirty="0" smtClean="0"/>
              <a:t>ГРАЖДАНСКОЕ ЗАКОНОДАТЕЛЬСТВО И ИНЫЕ АКТЫ </a:t>
            </a:r>
          </a:p>
          <a:p>
            <a:r>
              <a:rPr lang="ru-RU" sz="2000" b="1" i="1" u="sng" dirty="0" smtClean="0"/>
              <a:t>                                             ГРАЖДАНСКОГО ПРАВА</a:t>
            </a:r>
            <a:endParaRPr lang="ru-RU" b="1" i="1" u="sng" dirty="0"/>
          </a:p>
        </p:txBody>
      </p:sp>
      <p:sp>
        <p:nvSpPr>
          <p:cNvPr id="8" name="TextBox 7"/>
          <p:cNvSpPr txBox="1"/>
          <p:nvPr/>
        </p:nvSpPr>
        <p:spPr>
          <a:xfrm>
            <a:off x="142844" y="1142984"/>
            <a:ext cx="8858312" cy="707886"/>
          </a:xfrm>
          <a:prstGeom prst="rect">
            <a:avLst/>
          </a:prstGeom>
          <a:noFill/>
        </p:spPr>
        <p:txBody>
          <a:bodyPr wrap="square" rtlCol="0">
            <a:spAutoFit/>
          </a:bodyPr>
          <a:lstStyle/>
          <a:p>
            <a:r>
              <a:rPr lang="ru-RU" sz="2000" b="1" dirty="0" smtClean="0"/>
              <a:t>принципы и нормы международного права и международные договоры РФ</a:t>
            </a:r>
            <a:endParaRPr lang="ru-RU" b="1" dirty="0"/>
          </a:p>
        </p:txBody>
      </p:sp>
      <p:sp>
        <p:nvSpPr>
          <p:cNvPr id="9" name="TextBox 8"/>
          <p:cNvSpPr txBox="1"/>
          <p:nvPr/>
        </p:nvSpPr>
        <p:spPr>
          <a:xfrm>
            <a:off x="2285984" y="2214554"/>
            <a:ext cx="4929222" cy="400110"/>
          </a:xfrm>
          <a:prstGeom prst="rect">
            <a:avLst/>
          </a:prstGeom>
          <a:noFill/>
        </p:spPr>
        <p:txBody>
          <a:bodyPr wrap="square" rtlCol="0">
            <a:spAutoFit/>
          </a:bodyPr>
          <a:lstStyle/>
          <a:p>
            <a:r>
              <a:rPr lang="ru-RU" sz="2000" b="1" dirty="0" smtClean="0"/>
              <a:t>Конституция Российской Федерации</a:t>
            </a:r>
            <a:endParaRPr lang="ru-RU" sz="2000" b="1" dirty="0"/>
          </a:p>
        </p:txBody>
      </p:sp>
      <p:sp>
        <p:nvSpPr>
          <p:cNvPr id="10" name="TextBox 9"/>
          <p:cNvSpPr txBox="1"/>
          <p:nvPr/>
        </p:nvSpPr>
        <p:spPr>
          <a:xfrm>
            <a:off x="3000364" y="4071942"/>
            <a:ext cx="3786214" cy="400110"/>
          </a:xfrm>
          <a:prstGeom prst="rect">
            <a:avLst/>
          </a:prstGeom>
          <a:noFill/>
        </p:spPr>
        <p:txBody>
          <a:bodyPr wrap="square" rtlCol="0">
            <a:spAutoFit/>
          </a:bodyPr>
          <a:lstStyle/>
          <a:p>
            <a:r>
              <a:rPr lang="ru-RU" sz="2000" b="1" dirty="0" smtClean="0"/>
              <a:t>Указы Президента России</a:t>
            </a:r>
            <a:endParaRPr lang="ru-RU" sz="2000" b="1" dirty="0"/>
          </a:p>
        </p:txBody>
      </p:sp>
      <p:sp>
        <p:nvSpPr>
          <p:cNvPr id="11" name="TextBox 10"/>
          <p:cNvSpPr txBox="1"/>
          <p:nvPr/>
        </p:nvSpPr>
        <p:spPr>
          <a:xfrm>
            <a:off x="2214546" y="5143512"/>
            <a:ext cx="5072098" cy="400110"/>
          </a:xfrm>
          <a:prstGeom prst="rect">
            <a:avLst/>
          </a:prstGeom>
          <a:noFill/>
        </p:spPr>
        <p:txBody>
          <a:bodyPr wrap="square" rtlCol="0">
            <a:spAutoFit/>
          </a:bodyPr>
          <a:lstStyle/>
          <a:p>
            <a:r>
              <a:rPr lang="ru-RU" sz="2000" b="1" dirty="0" smtClean="0"/>
              <a:t>Постановления Правительства России</a:t>
            </a:r>
            <a:endParaRPr lang="ru-RU" sz="2000" b="1" dirty="0"/>
          </a:p>
        </p:txBody>
      </p:sp>
      <p:sp>
        <p:nvSpPr>
          <p:cNvPr id="12" name="TextBox 11"/>
          <p:cNvSpPr txBox="1"/>
          <p:nvPr/>
        </p:nvSpPr>
        <p:spPr>
          <a:xfrm>
            <a:off x="285720" y="6000768"/>
            <a:ext cx="8429684" cy="707886"/>
          </a:xfrm>
          <a:prstGeom prst="rect">
            <a:avLst/>
          </a:prstGeom>
          <a:noFill/>
        </p:spPr>
        <p:txBody>
          <a:bodyPr wrap="square" rtlCol="0">
            <a:spAutoFit/>
          </a:bodyPr>
          <a:lstStyle/>
          <a:p>
            <a:r>
              <a:rPr lang="ru-RU" sz="2000" b="1" dirty="0" smtClean="0"/>
              <a:t>Акты министерств и иных федеральных органов исполнительной власти</a:t>
            </a:r>
            <a:endParaRPr lang="ru-RU" sz="2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97040"/>
          </a:xfrm>
          <a:ln w="38100">
            <a:solidFill>
              <a:srgbClr val="FF0000"/>
            </a:solidFill>
          </a:ln>
        </p:spPr>
        <p:txBody>
          <a:bodyPr>
            <a:normAutofit fontScale="90000"/>
          </a:bodyPr>
          <a:lstStyle/>
          <a:p>
            <a:r>
              <a:rPr lang="ru-RU" sz="2400" b="1" u="sng" dirty="0" smtClean="0"/>
              <a:t>Обычай делового оборота </a:t>
            </a:r>
            <a:r>
              <a:rPr lang="ru-RU" sz="2400" b="1" dirty="0" smtClean="0"/>
              <a:t>— сложившееся и широко применяемое в какой-либо области предпринимательской деятельности правило поведения, не предусмотренное законодательством, независимо от того, зафиксировано ли оно в каком-либо документе.</a:t>
            </a:r>
            <a:endParaRPr lang="ru-RU" sz="2400" b="1" dirty="0"/>
          </a:p>
        </p:txBody>
      </p:sp>
      <p:sp>
        <p:nvSpPr>
          <p:cNvPr id="3" name="Содержимое 2"/>
          <p:cNvSpPr>
            <a:spLocks noGrp="1"/>
          </p:cNvSpPr>
          <p:nvPr>
            <p:ph sz="quarter" idx="1"/>
          </p:nvPr>
        </p:nvSpPr>
        <p:spPr>
          <a:xfrm>
            <a:off x="457200" y="2285992"/>
            <a:ext cx="8229600" cy="3840171"/>
          </a:xfrm>
        </p:spPr>
        <p:txBody>
          <a:bodyPr>
            <a:normAutofit/>
          </a:bodyPr>
          <a:lstStyle/>
          <a:p>
            <a:r>
              <a:rPr lang="ru-RU" sz="2800" b="1" dirty="0" smtClean="0"/>
              <a:t>Обычай должен содержать правило, которое не предусмотрено законодательством;</a:t>
            </a:r>
          </a:p>
          <a:p>
            <a:r>
              <a:rPr lang="ru-RU" sz="2800" b="1" dirty="0" smtClean="0"/>
              <a:t>Обычай подлежит применению не только при отсутствии законодательной нормы, но и при отсутствии правила, согласованного сторонами;</a:t>
            </a:r>
          </a:p>
          <a:p>
            <a:r>
              <a:rPr lang="ru-RU" sz="2800" b="1" dirty="0" smtClean="0"/>
              <a:t>Обычай не только складывается, но и применяется в сфере делового оборота.</a:t>
            </a:r>
            <a:endParaRPr lang="ru-RU"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w="38100">
            <a:solidFill>
              <a:srgbClr val="FF0000"/>
            </a:solidFill>
          </a:ln>
        </p:spPr>
        <p:txBody>
          <a:bodyPr>
            <a:normAutofit fontScale="90000"/>
          </a:bodyPr>
          <a:lstStyle/>
          <a:p>
            <a:r>
              <a:rPr lang="ru-RU" sz="2400" dirty="0" smtClean="0"/>
              <a:t/>
            </a:r>
            <a:br>
              <a:rPr lang="ru-RU" sz="2400" dirty="0" smtClean="0"/>
            </a:br>
            <a:r>
              <a:rPr lang="ru-RU" sz="2400" b="1" dirty="0" smtClean="0"/>
              <a:t> </a:t>
            </a:r>
            <a:r>
              <a:rPr lang="ru-RU" sz="2400" dirty="0" smtClean="0"/>
              <a:t/>
            </a:r>
            <a:br>
              <a:rPr lang="ru-RU" sz="2400" dirty="0" smtClean="0"/>
            </a:br>
            <a:r>
              <a:rPr lang="ru-RU" sz="2400" dirty="0" smtClean="0"/>
              <a:t/>
            </a:r>
            <a:br>
              <a:rPr lang="ru-RU" sz="2400" dirty="0" smtClean="0"/>
            </a:br>
            <a:r>
              <a:rPr lang="ru-RU" sz="2400" b="1" dirty="0" smtClean="0"/>
              <a:t> Гражданское правоотношение — это не что иное, как само общественное отношение, урегулированное нормой гражданского права. </a:t>
            </a:r>
            <a:endParaRPr lang="ru-RU" sz="2400" dirty="0"/>
          </a:p>
        </p:txBody>
      </p:sp>
      <p:graphicFrame>
        <p:nvGraphicFramePr>
          <p:cNvPr id="3" name="Схема 2"/>
          <p:cNvGraphicFramePr/>
          <p:nvPr/>
        </p:nvGraphicFramePr>
        <p:xfrm>
          <a:off x="1524000" y="1928802"/>
          <a:ext cx="6096000"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357166"/>
            <a:ext cx="8153400" cy="1285884"/>
          </a:xfrm>
          <a:ln w="38100">
            <a:solidFill>
              <a:srgbClr val="FF0000"/>
            </a:solidFill>
          </a:ln>
        </p:spPr>
        <p:txBody>
          <a:bodyPr>
            <a:normAutofit fontScale="90000"/>
          </a:bodyPr>
          <a:lstStyle/>
          <a:p>
            <a:r>
              <a:rPr lang="ru-RU" dirty="0" smtClean="0"/>
              <a:t>Виды гражданских правоотношений (по характеру взаимосвязи)</a:t>
            </a:r>
            <a:endParaRPr lang="ru-RU" dirty="0"/>
          </a:p>
        </p:txBody>
      </p:sp>
      <p:sp>
        <p:nvSpPr>
          <p:cNvPr id="3" name="Текст 2"/>
          <p:cNvSpPr>
            <a:spLocks noGrp="1"/>
          </p:cNvSpPr>
          <p:nvPr>
            <p:ph type="body" idx="1"/>
          </p:nvPr>
        </p:nvSpPr>
        <p:spPr/>
        <p:txBody>
          <a:bodyPr/>
          <a:lstStyle/>
          <a:p>
            <a:r>
              <a:rPr lang="ru-RU" dirty="0" smtClean="0"/>
              <a:t>абсолютные</a:t>
            </a:r>
            <a:endParaRPr lang="ru-RU" dirty="0"/>
          </a:p>
        </p:txBody>
      </p:sp>
      <p:sp>
        <p:nvSpPr>
          <p:cNvPr id="5" name="Текст 4"/>
          <p:cNvSpPr>
            <a:spLocks noGrp="1"/>
          </p:cNvSpPr>
          <p:nvPr>
            <p:ph type="body" sz="half" idx="3"/>
          </p:nvPr>
        </p:nvSpPr>
        <p:spPr/>
        <p:txBody>
          <a:bodyPr/>
          <a:lstStyle/>
          <a:p>
            <a:r>
              <a:rPr lang="ru-RU" dirty="0" smtClean="0"/>
              <a:t>относительные</a:t>
            </a:r>
            <a:endParaRPr lang="ru-RU" dirty="0"/>
          </a:p>
        </p:txBody>
      </p:sp>
      <p:sp>
        <p:nvSpPr>
          <p:cNvPr id="4" name="Содержимое 3"/>
          <p:cNvSpPr>
            <a:spLocks noGrp="1"/>
          </p:cNvSpPr>
          <p:nvPr>
            <p:ph sz="half" idx="2"/>
          </p:nvPr>
        </p:nvSpPr>
        <p:spPr>
          <a:xfrm>
            <a:off x="457200" y="2174874"/>
            <a:ext cx="4040188" cy="4397397"/>
          </a:xfrm>
          <a:ln>
            <a:solidFill>
              <a:srgbClr val="FF0000"/>
            </a:solidFill>
          </a:ln>
        </p:spPr>
        <p:txBody>
          <a:bodyPr>
            <a:normAutofit fontScale="85000" lnSpcReduction="10000"/>
          </a:bodyPr>
          <a:lstStyle/>
          <a:p>
            <a:r>
              <a:rPr lang="ru-RU" dirty="0" smtClean="0"/>
              <a:t>субъективному праву </a:t>
            </a:r>
            <a:r>
              <a:rPr lang="ru-RU" dirty="0" err="1" smtClean="0"/>
              <a:t>управомоченного</a:t>
            </a:r>
            <a:r>
              <a:rPr lang="ru-RU" dirty="0" smtClean="0"/>
              <a:t> лица корреспондируется обязанность неопределенного круга обязанных лиц (праву собственника владеть, пользоваться и распоряжаться принадлежащей ему вещью соответствует обязанность всех других лиц не препятствовать ему в использовании вещи.</a:t>
            </a:r>
            <a:endParaRPr lang="ru-RU" dirty="0"/>
          </a:p>
        </p:txBody>
      </p:sp>
      <p:sp>
        <p:nvSpPr>
          <p:cNvPr id="6" name="Содержимое 5"/>
          <p:cNvSpPr>
            <a:spLocks noGrp="1"/>
          </p:cNvSpPr>
          <p:nvPr>
            <p:ph sz="half" idx="4"/>
          </p:nvPr>
        </p:nvSpPr>
        <p:spPr>
          <a:xfrm>
            <a:off x="4645025" y="2174874"/>
            <a:ext cx="4041775" cy="4325959"/>
          </a:xfrm>
          <a:ln>
            <a:solidFill>
              <a:srgbClr val="FF0000"/>
            </a:solidFill>
          </a:ln>
        </p:spPr>
        <p:txBody>
          <a:bodyPr>
            <a:normAutofit fontScale="85000" lnSpcReduction="10000"/>
          </a:bodyPr>
          <a:lstStyle/>
          <a:p>
            <a:r>
              <a:rPr lang="ru-RU" dirty="0" err="1" smtClean="0"/>
              <a:t>управомоченному</a:t>
            </a:r>
            <a:r>
              <a:rPr lang="ru-RU" dirty="0" smtClean="0"/>
              <a:t> лицу противостоит строго определенное обязанное лицо, и требовать исполнения обязанности, а в случае ее неисполнения применять меры принуждения можно только от этого обязанного лица. Так, требовать возврата займа можно только от лица, которое взяло деньги в заем.</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w="38100">
            <a:solidFill>
              <a:srgbClr val="FF0000"/>
            </a:solidFill>
          </a:ln>
        </p:spPr>
        <p:txBody>
          <a:bodyPr>
            <a:noAutofit/>
          </a:bodyPr>
          <a:lstStyle/>
          <a:p>
            <a:r>
              <a:rPr lang="ru-RU" sz="3600" b="1" dirty="0" smtClean="0"/>
              <a:t>имущественные и неимущественные</a:t>
            </a:r>
            <a:br>
              <a:rPr lang="ru-RU" sz="3600" b="1" dirty="0" smtClean="0"/>
            </a:br>
            <a:r>
              <a:rPr lang="ru-RU" sz="3600" b="1" dirty="0" smtClean="0"/>
              <a:t> (по объему гражданских прав)</a:t>
            </a:r>
            <a:endParaRPr lang="ru-RU" sz="3600" b="1" dirty="0"/>
          </a:p>
        </p:txBody>
      </p:sp>
      <p:sp>
        <p:nvSpPr>
          <p:cNvPr id="3" name="Содержимое 2"/>
          <p:cNvSpPr>
            <a:spLocks noGrp="1"/>
          </p:cNvSpPr>
          <p:nvPr>
            <p:ph sz="quarter" idx="1"/>
          </p:nvPr>
        </p:nvSpPr>
        <p:spPr>
          <a:xfrm>
            <a:off x="214282" y="1447800"/>
            <a:ext cx="4000528" cy="5195910"/>
          </a:xfrm>
          <a:ln>
            <a:solidFill>
              <a:srgbClr val="FF0000"/>
            </a:solidFill>
          </a:ln>
        </p:spPr>
        <p:txBody>
          <a:bodyPr>
            <a:noAutofit/>
          </a:bodyPr>
          <a:lstStyle/>
          <a:p>
            <a:r>
              <a:rPr lang="ru-RU" sz="2400" dirty="0" smtClean="0"/>
              <a:t>всегда возникают по поводу материальных благ (имущества) и связаны либо с нахождением имущества у конкретного лица (право собственности и т. д.), либо с переходом имущества от одного лица к другому (по договору, в порядке наследования).</a:t>
            </a:r>
            <a:endParaRPr lang="ru-RU" sz="2400" dirty="0"/>
          </a:p>
        </p:txBody>
      </p:sp>
      <p:sp>
        <p:nvSpPr>
          <p:cNvPr id="4" name="Содержимое 3"/>
          <p:cNvSpPr>
            <a:spLocks noGrp="1"/>
          </p:cNvSpPr>
          <p:nvPr>
            <p:ph sz="quarter" idx="2"/>
          </p:nvPr>
        </p:nvSpPr>
        <p:spPr>
          <a:xfrm>
            <a:off x="4357686" y="1447800"/>
            <a:ext cx="4500594" cy="5195910"/>
          </a:xfrm>
          <a:ln>
            <a:solidFill>
              <a:srgbClr val="FF0000"/>
            </a:solidFill>
          </a:ln>
        </p:spPr>
        <p:txBody>
          <a:bodyPr>
            <a:noAutofit/>
          </a:bodyPr>
          <a:lstStyle/>
          <a:p>
            <a:r>
              <a:rPr lang="ru-RU" sz="2400" dirty="0" smtClean="0"/>
              <a:t>возникают по поводу нематериальных благ, таких как: честь, достоинство, деловая репутация, право авторства на произведение и пр. Для защиты таких правоотношений наряду с имущественными мерами (компенсация морального вреда) применяются и меры неимущественного характера (признание авторства, публичное опровержение и др.).</a:t>
            </a:r>
            <a:endParaRPr lang="ru-RU"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8153400" cy="1057260"/>
          </a:xfrm>
          <a:ln w="38100">
            <a:solidFill>
              <a:srgbClr val="FF0000"/>
            </a:solidFill>
          </a:ln>
        </p:spPr>
        <p:txBody>
          <a:bodyPr>
            <a:normAutofit fontScale="90000"/>
          </a:bodyPr>
          <a:lstStyle/>
          <a:p>
            <a:r>
              <a:rPr lang="ru-RU" b="1" dirty="0" smtClean="0"/>
              <a:t/>
            </a:r>
            <a:br>
              <a:rPr lang="ru-RU" b="1" dirty="0" smtClean="0"/>
            </a:br>
            <a:r>
              <a:rPr lang="ru-RU" b="1" dirty="0" smtClean="0"/>
              <a:t>       вещные и обязательственные </a:t>
            </a:r>
            <a:br>
              <a:rPr lang="ru-RU" b="1" dirty="0" smtClean="0"/>
            </a:br>
            <a:r>
              <a:rPr lang="ru-RU" dirty="0" smtClean="0"/>
              <a:t>(по способу удовлетворения интересов)</a:t>
            </a:r>
            <a:endParaRPr lang="ru-RU" dirty="0"/>
          </a:p>
        </p:txBody>
      </p:sp>
      <p:sp>
        <p:nvSpPr>
          <p:cNvPr id="3" name="Содержимое 2"/>
          <p:cNvSpPr>
            <a:spLocks noGrp="1"/>
          </p:cNvSpPr>
          <p:nvPr>
            <p:ph sz="quarter" idx="1"/>
          </p:nvPr>
        </p:nvSpPr>
        <p:spPr>
          <a:ln>
            <a:solidFill>
              <a:srgbClr val="FF0000"/>
            </a:solidFill>
          </a:ln>
        </p:spPr>
        <p:txBody>
          <a:bodyPr>
            <a:normAutofit fontScale="92500" lnSpcReduction="10000"/>
          </a:bodyPr>
          <a:lstStyle/>
          <a:p>
            <a:r>
              <a:rPr lang="ru-RU" dirty="0" smtClean="0"/>
              <a:t>опосредуют статику имущественных отношений и осуществляются действиями самого </a:t>
            </a:r>
            <a:r>
              <a:rPr lang="ru-RU" dirty="0" err="1" smtClean="0"/>
              <a:t>управомоченного</a:t>
            </a:r>
            <a:r>
              <a:rPr lang="ru-RU" dirty="0" smtClean="0"/>
              <a:t>  лица (например, владение, пользование и распоряжение вещью, принадлежащей лицу на праве собственности).</a:t>
            </a:r>
            <a:endParaRPr lang="ru-RU" dirty="0"/>
          </a:p>
        </p:txBody>
      </p:sp>
      <p:sp>
        <p:nvSpPr>
          <p:cNvPr id="4" name="Содержимое 3"/>
          <p:cNvSpPr>
            <a:spLocks noGrp="1"/>
          </p:cNvSpPr>
          <p:nvPr>
            <p:ph sz="quarter" idx="2"/>
          </p:nvPr>
        </p:nvSpPr>
        <p:spPr>
          <a:ln>
            <a:solidFill>
              <a:srgbClr val="FF0000"/>
            </a:solidFill>
          </a:ln>
        </p:spPr>
        <p:txBody>
          <a:bodyPr>
            <a:normAutofit fontScale="92500" lnSpcReduction="10000"/>
          </a:bodyPr>
          <a:lstStyle/>
          <a:p>
            <a:r>
              <a:rPr lang="ru-RU" dirty="0" smtClean="0"/>
              <a:t>регулируют динамку имущественных отношений: отношения по поводу передачи вещи, выполнению работ и оказанию услуг. В этом случае субъективное право лица реализуется через исполнение должником лежащей на нем обязанности.</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a:ln w="38100">
            <a:solidFill>
              <a:srgbClr val="FF0000"/>
            </a:solidFill>
          </a:ln>
        </p:spPr>
        <p:txBody>
          <a:bodyPr>
            <a:normAutofit/>
          </a:bodyPr>
          <a:lstStyle/>
          <a:p>
            <a:r>
              <a:rPr lang="ru-RU" sz="2400" dirty="0" smtClean="0"/>
              <a:t>Основаниями возникновения, изменения или прекращения гражданских правоотношений служат </a:t>
            </a:r>
            <a:r>
              <a:rPr lang="ru-RU" sz="2400" b="1" dirty="0" smtClean="0"/>
              <a:t>юридические факты </a:t>
            </a:r>
            <a:r>
              <a:rPr lang="ru-RU" sz="2400" dirty="0" smtClean="0"/>
              <a:t>- явления реальной действительности, с которыми нормы права связывают возникновение, изменение или прекращение гражданских прав и обязанностей.</a:t>
            </a:r>
            <a:endParaRPr lang="ru-RU" sz="2400" dirty="0"/>
          </a:p>
        </p:txBody>
      </p:sp>
      <p:sp>
        <p:nvSpPr>
          <p:cNvPr id="3" name="TextBox 2"/>
          <p:cNvSpPr txBox="1"/>
          <p:nvPr/>
        </p:nvSpPr>
        <p:spPr>
          <a:xfrm>
            <a:off x="571472" y="2428868"/>
            <a:ext cx="8072494" cy="4154984"/>
          </a:xfrm>
          <a:prstGeom prst="rect">
            <a:avLst/>
          </a:prstGeom>
          <a:noFill/>
          <a:ln w="38100">
            <a:solidFill>
              <a:srgbClr val="FF0000"/>
            </a:solidFill>
          </a:ln>
        </p:spPr>
        <p:txBody>
          <a:bodyPr wrap="square" rtlCol="0">
            <a:spAutoFit/>
          </a:bodyPr>
          <a:lstStyle/>
          <a:p>
            <a:r>
              <a:rPr lang="ru-RU" sz="2400" b="1" dirty="0" smtClean="0"/>
              <a:t>1. События</a:t>
            </a:r>
            <a:r>
              <a:rPr lang="ru-RU" sz="2400" dirty="0" smtClean="0"/>
              <a:t> - это явления окружающего мира, которые протекают независимо от воли людей.</a:t>
            </a:r>
          </a:p>
          <a:p>
            <a:r>
              <a:rPr lang="ru-RU" sz="2400" dirty="0" smtClean="0"/>
              <a:t>События бывают абсолютные, когда не только их течение, но и возникновение не зависит от воли людей (например, различные природные явления: землетрясения, ураганы и т. д.), и относительные, возникновение которых обусловлено волевой деятельностью людей (например, пожар, возникший вследствие умышленного поджога).</a:t>
            </a:r>
          </a:p>
          <a:p>
            <a:r>
              <a:rPr lang="ru-RU" sz="2400" b="1" dirty="0" smtClean="0"/>
              <a:t>2. Действия</a:t>
            </a:r>
            <a:r>
              <a:rPr lang="ru-RU" sz="2400" dirty="0" smtClean="0"/>
              <a:t> - это явления окружающего мира, возникающие и протекающие по воле людей.</a:t>
            </a:r>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w="38100">
            <a:solidFill>
              <a:srgbClr val="FF0000"/>
            </a:solidFill>
          </a:ln>
        </p:spPr>
        <p:txBody>
          <a:bodyPr>
            <a:normAutofit fontScale="90000"/>
          </a:bodyPr>
          <a:lstStyle/>
          <a:p>
            <a:r>
              <a:rPr lang="ru-RU" b="1" dirty="0" smtClean="0"/>
              <a:t>Гражданская правоспособность и дееспособность</a:t>
            </a:r>
            <a:endParaRPr lang="ru-RU" dirty="0"/>
          </a:p>
        </p:txBody>
      </p:sp>
      <p:sp>
        <p:nvSpPr>
          <p:cNvPr id="3" name="Содержимое 2"/>
          <p:cNvSpPr>
            <a:spLocks noGrp="1"/>
          </p:cNvSpPr>
          <p:nvPr>
            <p:ph sz="quarter" idx="1"/>
          </p:nvPr>
        </p:nvSpPr>
        <p:spPr>
          <a:ln>
            <a:solidFill>
              <a:srgbClr val="FF0000"/>
            </a:solidFill>
          </a:ln>
        </p:spPr>
        <p:txBody>
          <a:bodyPr>
            <a:normAutofit fontScale="92500"/>
          </a:bodyPr>
          <a:lstStyle/>
          <a:p>
            <a:r>
              <a:rPr lang="ru-RU" b="1" dirty="0" smtClean="0"/>
              <a:t>Гражданская правоспособность </a:t>
            </a:r>
            <a:r>
              <a:rPr lang="ru-RU" dirty="0" smtClean="0"/>
              <a:t>- это признаваемая правом возможность граждан иметь гражданские права и нести гражданские обязанности. Гражданская правоспособность возникает с момента рождения и прекращается вместе со смертью гражданина;</a:t>
            </a:r>
          </a:p>
          <a:p>
            <a:r>
              <a:rPr lang="ru-RU" b="1" dirty="0" smtClean="0"/>
              <a:t>Ограничение правоспособности </a:t>
            </a:r>
            <a:r>
              <a:rPr lang="ru-RU" dirty="0" smtClean="0"/>
              <a:t>гражданина возможно только на основании закона и только в строго определенных случаях (например, лишение права заниматься определенной деятельностью или занимать определенную должность как санкция за совершение преступления).</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68874"/>
          </a:xfrm>
          <a:ln>
            <a:solidFill>
              <a:srgbClr val="FF0000"/>
            </a:solidFill>
          </a:ln>
        </p:spPr>
        <p:txBody>
          <a:bodyPr>
            <a:normAutofit/>
          </a:bodyPr>
          <a:lstStyle/>
          <a:p>
            <a:r>
              <a:rPr lang="ru-RU" b="1" dirty="0" smtClean="0"/>
              <a:t>Гражданская дееспособность </a:t>
            </a:r>
            <a:r>
              <a:rPr lang="ru-RU" dirty="0" smtClean="0"/>
              <a:t>- это способность гражданина своими действиями приобретать и осуществлять гражданские права, создавать для себя гражданские обязанности и исполнять их.</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w="38100">
            <a:solidFill>
              <a:srgbClr val="FF0000"/>
            </a:solidFill>
          </a:ln>
        </p:spPr>
        <p:txBody>
          <a:bodyPr>
            <a:normAutofit fontScale="90000"/>
          </a:bodyPr>
          <a:lstStyle/>
          <a:p>
            <a:r>
              <a:rPr lang="ru-RU" dirty="0" smtClean="0"/>
              <a:t>Дееспособность возникает в полном объеме:</a:t>
            </a:r>
            <a:endParaRPr lang="ru-RU" dirty="0"/>
          </a:p>
        </p:txBody>
      </p:sp>
      <p:sp>
        <p:nvSpPr>
          <p:cNvPr id="3" name="Содержимое 2"/>
          <p:cNvSpPr>
            <a:spLocks noGrp="1"/>
          </p:cNvSpPr>
          <p:nvPr>
            <p:ph sz="quarter" idx="1"/>
          </p:nvPr>
        </p:nvSpPr>
        <p:spPr>
          <a:ln>
            <a:solidFill>
              <a:srgbClr val="FF0000"/>
            </a:solidFill>
          </a:ln>
        </p:spPr>
        <p:txBody>
          <a:bodyPr>
            <a:normAutofit lnSpcReduction="10000"/>
          </a:bodyPr>
          <a:lstStyle/>
          <a:p>
            <a:r>
              <a:rPr lang="ru-RU" dirty="0" smtClean="0"/>
              <a:t> с наступлением совершеннолетия, то есть с достижением восемнадцатилетнего возраста;</a:t>
            </a:r>
          </a:p>
          <a:p>
            <a:r>
              <a:rPr lang="ru-RU" dirty="0" smtClean="0"/>
              <a:t> с момента вступления в брак в случаях, когда это допустимо до достижения совершеннолетия;</a:t>
            </a:r>
          </a:p>
          <a:p>
            <a:r>
              <a:rPr lang="ru-RU" dirty="0" smtClean="0"/>
              <a:t> с момента объявления несовершеннолетнего, достигшего 16 лет, дееспособным, если он работает по трудовому договору или с согласия законных представителей занимается предпринимательской деятельностью (эмансипация).</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58204" cy="6286520"/>
          </a:xfrm>
        </p:spPr>
        <p:txBody>
          <a:bodyPr>
            <a:normAutofit fontScale="90000"/>
          </a:bodyPr>
          <a:lstStyle/>
          <a:p>
            <a:r>
              <a:rPr lang="ru-RU" b="1" dirty="0" smtClean="0"/>
              <a:t/>
            </a:r>
            <a:br>
              <a:rPr lang="ru-RU" b="1" dirty="0" smtClean="0"/>
            </a:br>
            <a:r>
              <a:rPr lang="ru-RU" b="1" dirty="0" smtClean="0"/>
              <a:t>Гражданский кодекс</a:t>
            </a:r>
            <a:br>
              <a:rPr lang="ru-RU" b="1" dirty="0" smtClean="0"/>
            </a:br>
            <a:r>
              <a:rPr lang="ru-RU" b="1" dirty="0" smtClean="0"/>
              <a:t> (принят ГД ФС РФ 22.12.1995) </a:t>
            </a:r>
            <a:r>
              <a:rPr lang="ru-RU" sz="2800" b="1" dirty="0" smtClean="0"/>
              <a:t/>
            </a:r>
            <a:br>
              <a:rPr lang="ru-RU" sz="2800" b="1" dirty="0" smtClean="0"/>
            </a:br>
            <a:r>
              <a:rPr lang="ru-RU" sz="2800" b="1" dirty="0" smtClean="0"/>
              <a:t>Часть первая</a:t>
            </a:r>
            <a:br>
              <a:rPr lang="ru-RU" sz="2800" b="1" dirty="0" smtClean="0"/>
            </a:br>
            <a:r>
              <a:rPr lang="ru-RU" sz="2800" dirty="0" smtClean="0"/>
              <a:t>Раздел I. Общие положения </a:t>
            </a:r>
            <a:br>
              <a:rPr lang="ru-RU" sz="2800" dirty="0" smtClean="0"/>
            </a:br>
            <a:r>
              <a:rPr lang="ru-RU" sz="2800" dirty="0" smtClean="0"/>
              <a:t>Раздел II. Право собственности и другие вещные права </a:t>
            </a:r>
            <a:br>
              <a:rPr lang="ru-RU" sz="2800" dirty="0" smtClean="0"/>
            </a:br>
            <a:r>
              <a:rPr lang="ru-RU" sz="2800" dirty="0" smtClean="0"/>
              <a:t>Раздел III. Общая часть обязательственного права </a:t>
            </a:r>
            <a:br>
              <a:rPr lang="ru-RU" sz="2800" dirty="0" smtClean="0"/>
            </a:br>
            <a:r>
              <a:rPr lang="ru-RU" sz="2800" b="1" dirty="0" smtClean="0"/>
              <a:t>Часть вторая</a:t>
            </a:r>
            <a:br>
              <a:rPr lang="ru-RU" sz="2800" b="1" dirty="0" smtClean="0"/>
            </a:br>
            <a:r>
              <a:rPr lang="ru-RU" sz="2800" dirty="0" smtClean="0"/>
              <a:t>Раздел IV. Отдельные виды обязательств </a:t>
            </a:r>
            <a:br>
              <a:rPr lang="ru-RU" sz="2800" dirty="0" smtClean="0"/>
            </a:br>
            <a:r>
              <a:rPr lang="ru-RU" sz="2800" b="1" dirty="0" smtClean="0"/>
              <a:t>Часть третья</a:t>
            </a:r>
            <a:br>
              <a:rPr lang="ru-RU" sz="2800" b="1" dirty="0" smtClean="0"/>
            </a:br>
            <a:r>
              <a:rPr lang="ru-RU" sz="2800" dirty="0" smtClean="0"/>
              <a:t>Раздел V. Наследственное право </a:t>
            </a:r>
            <a:br>
              <a:rPr lang="ru-RU" sz="2800" dirty="0" smtClean="0"/>
            </a:br>
            <a:r>
              <a:rPr lang="ru-RU" sz="2800" dirty="0" smtClean="0"/>
              <a:t>Раздел VI. Международное частное право </a:t>
            </a:r>
            <a:br>
              <a:rPr lang="ru-RU" sz="2800" dirty="0" smtClean="0"/>
            </a:br>
            <a:r>
              <a:rPr lang="ru-RU" sz="2800" b="1" dirty="0" smtClean="0"/>
              <a:t>Часть четвёртая</a:t>
            </a:r>
            <a:br>
              <a:rPr lang="ru-RU" sz="2800" b="1" dirty="0" smtClean="0"/>
            </a:br>
            <a:r>
              <a:rPr lang="ru-RU" sz="2800" dirty="0" smtClean="0"/>
              <a:t>Раздел VII. Права на результаты интеллектуальной деятельности и средства индивидуализации</a:t>
            </a:r>
            <a:br>
              <a:rPr lang="ru-RU" sz="2800" dirty="0" smtClean="0"/>
            </a:br>
            <a:endParaRPr lang="ru-RU"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a:solidFill>
              <a:srgbClr val="FF0000"/>
            </a:solidFill>
          </a:ln>
        </p:spPr>
        <p:txBody>
          <a:bodyPr>
            <a:normAutofit fontScale="90000"/>
          </a:bodyPr>
          <a:lstStyle/>
          <a:p>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b="1" dirty="0" smtClean="0"/>
              <a:t> Полностью недееспособными являются: </a:t>
            </a:r>
            <a:r>
              <a:rPr lang="ru-RU" sz="2800" dirty="0" smtClean="0"/>
              <a:t/>
            </a:r>
            <a:br>
              <a:rPr lang="ru-RU" sz="2800" dirty="0" smtClean="0"/>
            </a:br>
            <a:r>
              <a:rPr lang="ru-RU" sz="2800" dirty="0" smtClean="0"/>
              <a:t>• дети до 6 лет;</a:t>
            </a:r>
            <a:br>
              <a:rPr lang="ru-RU" sz="2800" dirty="0" smtClean="0"/>
            </a:br>
            <a:r>
              <a:rPr lang="ru-RU" sz="2800" dirty="0" smtClean="0"/>
              <a:t>• признанные судом недееспособными граждане, которые вследствие психического расстройства не могут понимать значения своих действий или руководить ими. Над такими гражданами устанавливается опека.</a:t>
            </a:r>
            <a:br>
              <a:rPr lang="ru-RU" sz="2800" dirty="0" smtClean="0"/>
            </a:br>
            <a:r>
              <a:rPr lang="ru-RU" sz="2800" dirty="0" smtClean="0"/>
              <a:t> При отпадении оснований, в силу которых гражданин был признан недееспособным, суд признает его дееспособным.</a:t>
            </a:r>
            <a:br>
              <a:rPr lang="ru-RU" sz="2800" dirty="0" smtClean="0"/>
            </a:br>
            <a:r>
              <a:rPr lang="ru-RU" sz="2800" dirty="0" smtClean="0"/>
              <a:t>От имени недееспособных граждан все сделки совершают их законные представители (родители, усыновители, опекуны).</a:t>
            </a:r>
            <a:br>
              <a:rPr lang="ru-RU" sz="2800" dirty="0" smtClean="0"/>
            </a:br>
            <a:r>
              <a:rPr lang="ru-RU" sz="2800" dirty="0" smtClean="0"/>
              <a:t/>
            </a:r>
            <a:br>
              <a:rPr lang="ru-RU" sz="2800" dirty="0" smtClean="0"/>
            </a:br>
            <a:r>
              <a:rPr lang="ru-RU" sz="2800" dirty="0" smtClean="0"/>
              <a:t/>
            </a:r>
            <a:br>
              <a:rPr lang="ru-RU" sz="2800" dirty="0" smtClean="0"/>
            </a:br>
            <a:endParaRPr lang="ru-RU"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a:solidFill>
              <a:srgbClr val="FF0000"/>
            </a:solidFill>
          </a:ln>
        </p:spPr>
        <p:txBody>
          <a:bodyPr>
            <a:normAutofit fontScale="90000"/>
          </a:bodyPr>
          <a:lstStyle/>
          <a:p>
            <a:r>
              <a:rPr lang="ru-RU" sz="3200" b="1" dirty="0" smtClean="0"/>
              <a:t>Несовершеннолетние в возрасте от 6 до 14 лет </a:t>
            </a:r>
            <a:br>
              <a:rPr lang="ru-RU" sz="3200" b="1" dirty="0" smtClean="0"/>
            </a:br>
            <a:r>
              <a:rPr lang="ru-RU" sz="3200" b="1" dirty="0" smtClean="0"/>
              <a:t/>
            </a:r>
            <a:br>
              <a:rPr lang="ru-RU" sz="3200" b="1" dirty="0" smtClean="0"/>
            </a:br>
            <a:r>
              <a:rPr lang="ru-RU" sz="3100" b="1" dirty="0" smtClean="0"/>
              <a:t>(малолетние) </a:t>
            </a:r>
            <a:r>
              <a:rPr lang="ru-RU" sz="3100" dirty="0" smtClean="0"/>
              <a:t>самостоятельно могут совершать:</a:t>
            </a:r>
            <a:br>
              <a:rPr lang="ru-RU" sz="3100" dirty="0" smtClean="0"/>
            </a:br>
            <a:r>
              <a:rPr lang="ru-RU" sz="3100" dirty="0" smtClean="0"/>
              <a:t>• мелкие бытовые сделки;</a:t>
            </a:r>
            <a:br>
              <a:rPr lang="ru-RU" sz="3100" dirty="0" smtClean="0"/>
            </a:br>
            <a:r>
              <a:rPr lang="ru-RU" sz="3100" dirty="0" smtClean="0"/>
              <a:t>сделки, направленные на безвозмездное получение выгоды и не требующие нотариального удостоверения или государственной регистрации;</a:t>
            </a:r>
            <a:br>
              <a:rPr lang="ru-RU" sz="3100" dirty="0" smtClean="0"/>
            </a:br>
            <a:r>
              <a:rPr lang="ru-RU" sz="3100" dirty="0" smtClean="0"/>
              <a:t>сделки по распоряжению средствами, предоставленными законными представителями, или с их разрешения третьими лицами для определенной цели или для свободного использования. Остальные сделки от их имени совершают их законные представители.</a:t>
            </a:r>
            <a:endParaRPr lang="ru-RU"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a:ln>
            <a:solidFill>
              <a:srgbClr val="FF0000"/>
            </a:solidFill>
          </a:ln>
        </p:spPr>
        <p:txBody>
          <a:bodyPr>
            <a:normAutofit fontScale="90000"/>
          </a:bodyPr>
          <a:lstStyle/>
          <a:p>
            <a:r>
              <a:rPr lang="ru-RU" sz="3200" b="1" dirty="0" smtClean="0"/>
              <a:t>Частично дееспособные граждане в возрасте от 14 до 18 лет </a:t>
            </a:r>
            <a:r>
              <a:rPr lang="ru-RU" sz="3200" dirty="0" smtClean="0"/>
              <a:t>самостоятельно могут:</a:t>
            </a:r>
            <a:br>
              <a:rPr lang="ru-RU" sz="3200" dirty="0" smtClean="0"/>
            </a:br>
            <a:r>
              <a:rPr lang="ru-RU" sz="2700" dirty="0" smtClean="0"/>
              <a:t>совершать сделки малолетних;</a:t>
            </a:r>
            <a:br>
              <a:rPr lang="ru-RU" sz="2700" dirty="0" smtClean="0"/>
            </a:br>
            <a:r>
              <a:rPr lang="ru-RU" sz="2700" dirty="0" smtClean="0"/>
              <a:t>распоряжаться своим заработком, стипендией или иными доходами;</a:t>
            </a:r>
            <a:br>
              <a:rPr lang="ru-RU" sz="2700" dirty="0" smtClean="0"/>
            </a:br>
            <a:r>
              <a:rPr lang="ru-RU" sz="2700" dirty="0" smtClean="0"/>
              <a:t>осуществлять права авторов интеллектуальной собственности;</a:t>
            </a:r>
            <a:br>
              <a:rPr lang="ru-RU" sz="2700" dirty="0" smtClean="0"/>
            </a:br>
            <a:r>
              <a:rPr lang="ru-RU" sz="2700" dirty="0" smtClean="0"/>
              <a:t>по достижении 16 лет быть членами кооперативов;</a:t>
            </a:r>
            <a:br>
              <a:rPr lang="ru-RU" sz="2700" dirty="0" smtClean="0"/>
            </a:br>
            <a:r>
              <a:rPr lang="ru-RU" sz="2700" dirty="0" smtClean="0"/>
              <a:t>вносить вклады в кредитные учреждения и распоряжаться ими. </a:t>
            </a:r>
            <a:br>
              <a:rPr lang="ru-RU" sz="2700" dirty="0" smtClean="0"/>
            </a:br>
            <a:r>
              <a:rPr lang="ru-RU" sz="2700" dirty="0" smtClean="0"/>
              <a:t>Иные сделки они совершают с письменного согласия законных представителей.</a:t>
            </a:r>
            <a:r>
              <a:rPr lang="ru-RU" sz="3200" dirty="0" smtClean="0"/>
              <a:t/>
            </a:r>
            <a:br>
              <a:rPr lang="ru-RU" sz="3200" dirty="0" smtClean="0"/>
            </a:br>
            <a:r>
              <a:rPr lang="ru-RU" sz="2800" dirty="0" smtClean="0"/>
              <a:t> </a:t>
            </a:r>
            <a:r>
              <a:rPr lang="ru-RU" sz="2800" b="1" dirty="0" smtClean="0"/>
              <a:t>Несовершеннолетние в возрасте от 14 до 18 лет считаются </a:t>
            </a:r>
            <a:r>
              <a:rPr lang="ru-RU" sz="2800" b="1" dirty="0" err="1" smtClean="0"/>
              <a:t>деликтоспособными</a:t>
            </a:r>
            <a:r>
              <a:rPr lang="ru-RU" sz="2800" b="1" dirty="0" smtClean="0"/>
              <a:t>, т.е. сами отвечают за имущественный вред, причиненный их действиями.</a:t>
            </a:r>
            <a:endParaRPr lang="ru-RU" sz="32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Защита гражданских прав может осуществляться путем:</a:t>
            </a:r>
            <a:endParaRPr lang="ru-RU" dirty="0"/>
          </a:p>
        </p:txBody>
      </p:sp>
      <p:sp>
        <p:nvSpPr>
          <p:cNvPr id="3" name="Содержимое 2"/>
          <p:cNvSpPr>
            <a:spLocks noGrp="1"/>
          </p:cNvSpPr>
          <p:nvPr>
            <p:ph sz="quarter" idx="1"/>
          </p:nvPr>
        </p:nvSpPr>
        <p:spPr>
          <a:xfrm>
            <a:off x="457200" y="1600200"/>
            <a:ext cx="8229600" cy="4972072"/>
          </a:xfrm>
          <a:ln>
            <a:solidFill>
              <a:srgbClr val="FF0000"/>
            </a:solidFill>
          </a:ln>
        </p:spPr>
        <p:txBody>
          <a:bodyPr>
            <a:normAutofit fontScale="85000" lnSpcReduction="10000"/>
          </a:bodyPr>
          <a:lstStyle/>
          <a:p>
            <a:r>
              <a:rPr lang="ru-RU" dirty="0" smtClean="0"/>
              <a:t>1) признания права (реализуется только в судебном порядке);</a:t>
            </a:r>
          </a:p>
          <a:p>
            <a:r>
              <a:rPr lang="ru-RU" dirty="0" smtClean="0"/>
              <a:t>2) восстановления положения, существовавшего до нарушения права, и пресечения действий, нарушающих право или создающих угрозу его нарушения;</a:t>
            </a:r>
          </a:p>
          <a:p>
            <a:r>
              <a:rPr lang="ru-RU" dirty="0" smtClean="0"/>
              <a:t>3) признания </a:t>
            </a:r>
            <a:r>
              <a:rPr lang="ru-RU" dirty="0" err="1" smtClean="0"/>
              <a:t>оспоримой</a:t>
            </a:r>
            <a:r>
              <a:rPr lang="ru-RU" dirty="0" smtClean="0"/>
              <a:t> сделки недействительной и применения последствий ее недействительности, применения последствий недействительности ничтожной сделки (реализуется через восстановление положения, существовавшего до нарушения права);</a:t>
            </a:r>
          </a:p>
          <a:p>
            <a:r>
              <a:rPr lang="ru-RU" dirty="0" smtClean="0"/>
              <a:t>4) признания недействительным акта государственного органа или органа местного самоуправления (гражданин или юридическое лицо, права которого были нарушены изданием недействительного акта, имеют право на обжалование его в суде);</a:t>
            </a:r>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Защита гражданских прав может осуществляться путем:</a:t>
            </a:r>
            <a:endParaRPr lang="ru-RU" dirty="0"/>
          </a:p>
        </p:txBody>
      </p:sp>
      <p:sp>
        <p:nvSpPr>
          <p:cNvPr id="3" name="Содержимое 2"/>
          <p:cNvSpPr>
            <a:spLocks noGrp="1"/>
          </p:cNvSpPr>
          <p:nvPr>
            <p:ph sz="quarter" idx="1"/>
          </p:nvPr>
        </p:nvSpPr>
        <p:spPr>
          <a:xfrm>
            <a:off x="457200" y="1600200"/>
            <a:ext cx="8229600" cy="4972072"/>
          </a:xfrm>
          <a:ln>
            <a:solidFill>
              <a:srgbClr val="FF0000"/>
            </a:solidFill>
          </a:ln>
        </p:spPr>
        <p:txBody>
          <a:bodyPr>
            <a:normAutofit fontScale="62500" lnSpcReduction="20000"/>
          </a:bodyPr>
          <a:lstStyle/>
          <a:p>
            <a:r>
              <a:rPr lang="ru-RU" sz="3400" dirty="0" smtClean="0"/>
              <a:t>5) самозащиты права (нарушенное право в данном случае подлежит восстановлению или защите иным способом, нежели обращение в суд, предусмотренным гражданским законодательством;</a:t>
            </a:r>
          </a:p>
          <a:p>
            <a:r>
              <a:rPr lang="ru-RU" sz="3400" dirty="0" smtClean="0"/>
              <a:t>6) присуждения к исполнению обязанности в натуре (нарушитель обязан реально выполнить те действия по требованию потерпевшего, которые он должен выполнить в силу обязательства, связывающего стороны);</a:t>
            </a:r>
          </a:p>
          <a:p>
            <a:r>
              <a:rPr lang="ru-RU" sz="3400" dirty="0" smtClean="0"/>
              <a:t>7) возмещения убытков (удовлетворение имущественного интереса потерпевшего за счет денежных компенсаций понесенных им имущественных потерь);</a:t>
            </a:r>
          </a:p>
          <a:p>
            <a:r>
              <a:rPr lang="ru-RU" sz="3400" dirty="0" smtClean="0"/>
              <a:t>8) взыскания неустойки (неустойка может быть возмещена в добровольном порядке или по решению суда; взыскивается в случаях, прямо предусмотренных законом или договором);</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143008"/>
          </a:xfrm>
        </p:spPr>
        <p:txBody>
          <a:bodyPr>
            <a:normAutofit fontScale="90000"/>
          </a:bodyPr>
          <a:lstStyle/>
          <a:p>
            <a:r>
              <a:rPr lang="ru-RU" b="1" dirty="0" smtClean="0"/>
              <a:t/>
            </a:r>
            <a:br>
              <a:rPr lang="ru-RU" b="1" dirty="0" smtClean="0"/>
            </a:br>
            <a:r>
              <a:rPr lang="ru-RU" b="1" dirty="0" smtClean="0"/>
              <a:t>Защита гражданских прав может осуществляться путем:</a:t>
            </a:r>
            <a:endParaRPr lang="ru-RU" dirty="0"/>
          </a:p>
        </p:txBody>
      </p:sp>
      <p:sp>
        <p:nvSpPr>
          <p:cNvPr id="3" name="Содержимое 2"/>
          <p:cNvSpPr>
            <a:spLocks noGrp="1"/>
          </p:cNvSpPr>
          <p:nvPr>
            <p:ph sz="quarter" idx="1"/>
          </p:nvPr>
        </p:nvSpPr>
        <p:spPr>
          <a:xfrm>
            <a:off x="214282" y="1214422"/>
            <a:ext cx="8786874" cy="5500726"/>
          </a:xfrm>
          <a:ln>
            <a:solidFill>
              <a:srgbClr val="FF0000"/>
            </a:solidFill>
          </a:ln>
        </p:spPr>
        <p:txBody>
          <a:bodyPr>
            <a:normAutofit fontScale="25000" lnSpcReduction="20000"/>
          </a:bodyPr>
          <a:lstStyle/>
          <a:p>
            <a:r>
              <a:rPr lang="ru-RU" sz="9600" dirty="0" smtClean="0"/>
              <a:t>9) компенсации морального вреда (заключается в обязанности нарушителя выплатить потерпевшему денежную компенсацию за физические или нравственные страдания, которые тот испытывал в связи с нарушением его прав);</a:t>
            </a:r>
          </a:p>
          <a:p>
            <a:r>
              <a:rPr lang="ru-RU" sz="9600" dirty="0" smtClean="0"/>
              <a:t>10) прекращения или изменения правоотношения (чаще всего подлежит реализации в </a:t>
            </a:r>
            <a:r>
              <a:rPr lang="ru-RU" sz="9600" dirty="0" err="1" smtClean="0"/>
              <a:t>юрисдикционном</a:t>
            </a:r>
            <a:r>
              <a:rPr lang="ru-RU" sz="9600" dirty="0" smtClean="0"/>
              <a:t> порядке);</a:t>
            </a:r>
          </a:p>
          <a:p>
            <a:r>
              <a:rPr lang="ru-RU" sz="9600" dirty="0" smtClean="0"/>
              <a:t>11) неприменения судом акта государственного органа или органа местного самоуправления, противоречащего закону (распространяется как на индивидуально-правовые, так и на нормативные акты органов государственной власти и органов власти местного самоуправления);</a:t>
            </a:r>
          </a:p>
          <a:p>
            <a:r>
              <a:rPr lang="ru-RU" sz="9600" dirty="0" smtClean="0"/>
              <a:t>12) иными способами, предусмотренными законом. Данный перечень не является исчерпывающим; законом могут быть предусмотрены иные способы, например право кредитора выполнить работу за счет должника.</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42910" y="142852"/>
            <a:ext cx="8143932" cy="6370975"/>
          </a:xfrm>
          <a:prstGeom prst="rect">
            <a:avLst/>
          </a:prstGeom>
        </p:spPr>
        <p:txBody>
          <a:bodyPr wrap="square">
            <a:spAutoFit/>
          </a:bodyPr>
          <a:lstStyle/>
          <a:p>
            <a:r>
              <a:rPr lang="ru-RU" sz="4400" b="1" dirty="0" smtClean="0">
                <a:solidFill>
                  <a:srgbClr val="FF0000"/>
                </a:solidFill>
              </a:rPr>
              <a:t>Понятие гражданского права.</a:t>
            </a:r>
          </a:p>
          <a:p>
            <a:r>
              <a:rPr lang="ru-RU" sz="3200" b="1" u="sng" dirty="0" smtClean="0"/>
              <a:t>Гражданское право </a:t>
            </a:r>
            <a:r>
              <a:rPr lang="ru-RU" sz="2400" dirty="0" smtClean="0"/>
              <a:t>—</a:t>
            </a:r>
          </a:p>
          <a:p>
            <a:r>
              <a:rPr lang="ru-RU" sz="2400" dirty="0" smtClean="0"/>
              <a:t>самостоятельная отрасль права, представляющая собой совокупность правовых норм, регулирующих на началах юридического равенства сторон имущественно-</a:t>
            </a:r>
          </a:p>
          <a:p>
            <a:r>
              <a:rPr lang="ru-RU" sz="2400" dirty="0" smtClean="0"/>
              <a:t>стоимостные и личные неимущественные отношения.</a:t>
            </a:r>
          </a:p>
          <a:p>
            <a:endParaRPr lang="ru-RU" sz="2400" dirty="0" smtClean="0"/>
          </a:p>
          <a:p>
            <a:r>
              <a:rPr lang="ru-RU" sz="2400" b="1" u="sng" dirty="0" smtClean="0"/>
              <a:t>ПРЕДМЕТ ГРАЖДАНСКОГО ПРАВА</a:t>
            </a:r>
          </a:p>
          <a:p>
            <a:r>
              <a:rPr lang="ru-RU" sz="2400" dirty="0" smtClean="0"/>
              <a:t>В соответствии с пунктом 1 ст. 2 ГК РФ предметом гражданского права являются имущественные и личные неимущественные отношения, основанные на равенстве, автономии воли и имущественной самостоятельности их участников.</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5297502"/>
          </a:xfrm>
        </p:spPr>
        <p:txBody>
          <a:bodyPr>
            <a:normAutofit fontScale="90000"/>
          </a:bodyPr>
          <a:lstStyle/>
          <a:p>
            <a:r>
              <a:rPr lang="ru-RU" sz="3200" dirty="0" smtClean="0">
                <a:solidFill>
                  <a:schemeClr val="tx1"/>
                </a:solidFill>
              </a:rPr>
              <a:t>Особое место в предмете гражданского права занимают </a:t>
            </a:r>
            <a:r>
              <a:rPr lang="ru-RU" sz="3200" b="1" dirty="0" smtClean="0">
                <a:solidFill>
                  <a:schemeClr val="tx1"/>
                </a:solidFill>
              </a:rPr>
              <a:t>предпринимательские отношения </a:t>
            </a:r>
            <a:r>
              <a:rPr lang="ru-RU" sz="3200" dirty="0" smtClean="0">
                <a:solidFill>
                  <a:schemeClr val="tx1"/>
                </a:solidFill>
              </a:rPr>
              <a:t>между лицами, осуществляющими предпринимательскую деятельность, либо с их участием.</a:t>
            </a:r>
            <a:br>
              <a:rPr lang="ru-RU" sz="3200" dirty="0" smtClean="0">
                <a:solidFill>
                  <a:schemeClr val="tx1"/>
                </a:solidFill>
              </a:rPr>
            </a:br>
            <a:r>
              <a:rPr lang="ru-RU" sz="3200" dirty="0" smtClean="0">
                <a:solidFill>
                  <a:schemeClr val="tx1"/>
                </a:solidFill>
              </a:rPr>
              <a:t> Предпринимательская деятельность — это инициативная хозяйственная деятельность в сфере выполнения работ, торговли, оказания услуг, направленная на систематическое получение прибыли.</a:t>
            </a:r>
            <a:r>
              <a:rPr lang="ru-RU" sz="3200" dirty="0" smtClean="0"/>
              <a:t/>
            </a:r>
            <a:br>
              <a:rPr lang="ru-RU" sz="3200" dirty="0" smtClean="0"/>
            </a:br>
            <a:endParaRPr lang="ru-RU"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1143008"/>
          </a:xfrm>
          <a:ln w="38100">
            <a:solidFill>
              <a:srgbClr val="FF0000"/>
            </a:solidFill>
          </a:ln>
        </p:spPr>
        <p:txBody>
          <a:bodyPr>
            <a:noAutofit/>
          </a:bodyPr>
          <a:lstStyle/>
          <a:p>
            <a:r>
              <a:rPr lang="ru-RU" sz="2000" b="1" dirty="0" smtClean="0">
                <a:solidFill>
                  <a:schemeClr val="tx1"/>
                </a:solidFill>
              </a:rPr>
              <a:t>Имущественные отношения — </a:t>
            </a:r>
            <a:r>
              <a:rPr lang="ru-RU" sz="2000" b="1" dirty="0" err="1" smtClean="0">
                <a:solidFill>
                  <a:schemeClr val="tx1"/>
                </a:solidFill>
              </a:rPr>
              <a:t>отношения</a:t>
            </a:r>
            <a:r>
              <a:rPr lang="ru-RU" sz="2000" b="1" dirty="0" smtClean="0">
                <a:solidFill>
                  <a:schemeClr val="tx1"/>
                </a:solidFill>
              </a:rPr>
              <a:t> по поводу имущества, т.е. материальных предметов и других экономических ценностей, имеющих стоимостный характер.</a:t>
            </a:r>
            <a:endParaRPr lang="ru-RU" sz="2000" b="1" dirty="0">
              <a:solidFill>
                <a:schemeClr val="tx1"/>
              </a:solidFill>
            </a:endParaRPr>
          </a:p>
        </p:txBody>
      </p:sp>
      <p:sp>
        <p:nvSpPr>
          <p:cNvPr id="3" name="Содержимое 2"/>
          <p:cNvSpPr>
            <a:spLocks noGrp="1"/>
          </p:cNvSpPr>
          <p:nvPr>
            <p:ph sz="quarter" idx="1"/>
          </p:nvPr>
        </p:nvSpPr>
        <p:spPr>
          <a:xfrm>
            <a:off x="285720" y="1285860"/>
            <a:ext cx="8572560" cy="5286412"/>
          </a:xfrm>
        </p:spPr>
        <p:txBody>
          <a:bodyPr>
            <a:normAutofit fontScale="92500" lnSpcReduction="20000"/>
          </a:bodyPr>
          <a:lstStyle/>
          <a:p>
            <a:r>
              <a:rPr lang="ru-RU" sz="2200" b="1" dirty="0" smtClean="0"/>
              <a:t>Объектами выступают вещи и комплексы вещей, деньги, ценные бумаги, иное имущество, в том числе имущественные права, работа и ее результаты, услуги. </a:t>
            </a:r>
          </a:p>
          <a:p>
            <a:r>
              <a:rPr lang="ru-RU" sz="2000" dirty="0" smtClean="0">
                <a:solidFill>
                  <a:srgbClr val="FF0000"/>
                </a:solidFill>
              </a:rPr>
              <a:t> </a:t>
            </a:r>
            <a:r>
              <a:rPr lang="ru-RU" sz="2000" b="1" u="sng" dirty="0" smtClean="0">
                <a:solidFill>
                  <a:srgbClr val="FF0000"/>
                </a:solidFill>
              </a:rPr>
              <a:t>По содержанию имущественные отношения делятся</a:t>
            </a:r>
            <a:r>
              <a:rPr lang="ru-RU" sz="2000" dirty="0" smtClean="0">
                <a:solidFill>
                  <a:srgbClr val="FF0000"/>
                </a:solidFill>
              </a:rPr>
              <a:t>: </a:t>
            </a:r>
          </a:p>
          <a:p>
            <a:pPr>
              <a:buNone/>
            </a:pPr>
            <a:r>
              <a:rPr lang="ru-RU" sz="2000" dirty="0" smtClean="0"/>
              <a:t>     </a:t>
            </a:r>
            <a:r>
              <a:rPr lang="ru-RU" sz="2000" b="1" u="sng" dirty="0" smtClean="0"/>
              <a:t>на связанные с принадлежностью имущества (статика): </a:t>
            </a:r>
          </a:p>
          <a:p>
            <a:r>
              <a:rPr lang="ru-RU" sz="2000" dirty="0" smtClean="0"/>
              <a:t>– отношения  собственности,  возникающие  в  связи  с  нахождением имущества у собственника;</a:t>
            </a:r>
          </a:p>
          <a:p>
            <a:r>
              <a:rPr lang="ru-RU" sz="2000" dirty="0" smtClean="0"/>
              <a:t>– отношения  собственности,  возникающие  в  связи  с  нахождением имущества у лиц, не являющихся его собственниками;</a:t>
            </a:r>
          </a:p>
          <a:p>
            <a:pPr>
              <a:buNone/>
            </a:pPr>
            <a:r>
              <a:rPr lang="ru-RU" sz="2000" dirty="0" smtClean="0"/>
              <a:t>     </a:t>
            </a:r>
            <a:r>
              <a:rPr lang="ru-RU" sz="2000" b="1" u="sng" dirty="0" smtClean="0"/>
              <a:t>связанные с переходом имущественных благ от одних лиц к другим (динамика):</a:t>
            </a:r>
          </a:p>
          <a:p>
            <a:pPr>
              <a:buNone/>
            </a:pPr>
            <a:r>
              <a:rPr lang="ru-RU" sz="2000" dirty="0" smtClean="0"/>
              <a:t>      – обязательства, возникающие на основе договора; </a:t>
            </a:r>
          </a:p>
          <a:p>
            <a:pPr>
              <a:buNone/>
            </a:pPr>
            <a:r>
              <a:rPr lang="ru-RU" sz="2000" dirty="0" smtClean="0"/>
              <a:t>      – </a:t>
            </a:r>
            <a:r>
              <a:rPr lang="ru-RU" sz="2000" dirty="0" err="1" smtClean="0"/>
              <a:t>деликтные</a:t>
            </a:r>
            <a:r>
              <a:rPr lang="ru-RU" sz="2000" dirty="0" smtClean="0"/>
              <a:t> обязательства:</a:t>
            </a:r>
          </a:p>
          <a:p>
            <a:r>
              <a:rPr lang="ru-RU" sz="2000" dirty="0" smtClean="0"/>
              <a:t> возникающие из причинения вреда;</a:t>
            </a:r>
          </a:p>
          <a:p>
            <a:r>
              <a:rPr lang="ru-RU" sz="2000" dirty="0" smtClean="0"/>
              <a:t> возникающие из неосновательного обогащения или сбережения  имущества;</a:t>
            </a:r>
          </a:p>
          <a:p>
            <a:r>
              <a:rPr lang="ru-RU" sz="2000" dirty="0" smtClean="0"/>
              <a:t>- отношения по наследованию.</a:t>
            </a:r>
            <a:endParaRPr lang="ru-RU"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ru-RU" sz="3200" dirty="0" smtClean="0"/>
              <a:t>Личные неимущественные отношения — общественные отношения, возникающие по поводу нематериальных благ, имеющих взаимную оценку </a:t>
            </a:r>
            <a:br>
              <a:rPr lang="ru-RU" sz="3200" dirty="0" smtClean="0"/>
            </a:br>
            <a:r>
              <a:rPr lang="ru-RU" sz="3200" dirty="0" smtClean="0"/>
              <a:t>участниками индивидуальных качеств личности друг друга (имя, честь, достоинство, деловая репутация, произведения науки, литературы и искусства, изобретение, полезная модель, промышленный образец и др.).</a:t>
            </a:r>
            <a:br>
              <a:rPr lang="ru-RU" sz="3200" dirty="0" smtClean="0"/>
            </a:br>
            <a:endParaRPr lang="ru-RU"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26130"/>
          </a:xfrm>
        </p:spPr>
        <p:txBody>
          <a:bodyPr>
            <a:normAutofit/>
          </a:bodyPr>
          <a:lstStyle/>
          <a:p>
            <a:r>
              <a:rPr lang="ru-RU" sz="3600" dirty="0" smtClean="0"/>
              <a:t>Метод гражданско-правового регулирования —</a:t>
            </a:r>
            <a:br>
              <a:rPr lang="ru-RU" sz="3600" dirty="0" smtClean="0"/>
            </a:br>
            <a:r>
              <a:rPr lang="ru-RU" sz="3600" dirty="0" smtClean="0"/>
              <a:t>это совокупность приемов, средств, способов, </a:t>
            </a:r>
            <a:br>
              <a:rPr lang="ru-RU" sz="3600" dirty="0" smtClean="0"/>
            </a:br>
            <a:r>
              <a:rPr lang="ru-RU" sz="3600" dirty="0" smtClean="0"/>
              <a:t>посредством которых гражданское право воздействует на общественные отношения, составляющие его </a:t>
            </a:r>
            <a:br>
              <a:rPr lang="ru-RU" sz="3600" dirty="0" smtClean="0"/>
            </a:br>
            <a:r>
              <a:rPr lang="ru-RU" sz="3600" dirty="0" smtClean="0"/>
              <a:t>предмет, упорядочивая, регулируя и защищая их.</a:t>
            </a: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274638"/>
            <a:ext cx="7000924" cy="725470"/>
          </a:xfrm>
          <a:ln w="38100">
            <a:solidFill>
              <a:srgbClr val="FF0000"/>
            </a:solidFill>
          </a:ln>
        </p:spPr>
        <p:txBody>
          <a:bodyPr>
            <a:normAutofit fontScale="90000"/>
          </a:bodyPr>
          <a:lstStyle/>
          <a:p>
            <a:r>
              <a:rPr lang="ru-RU" b="1" dirty="0" smtClean="0"/>
              <a:t>Отличительные черты:</a:t>
            </a:r>
            <a:endParaRPr lang="ru-RU" b="1" dirty="0"/>
          </a:p>
        </p:txBody>
      </p:sp>
      <p:sp>
        <p:nvSpPr>
          <p:cNvPr id="3" name="Содержимое 2"/>
          <p:cNvSpPr>
            <a:spLocks noGrp="1"/>
          </p:cNvSpPr>
          <p:nvPr>
            <p:ph sz="quarter" idx="1"/>
          </p:nvPr>
        </p:nvSpPr>
        <p:spPr>
          <a:xfrm>
            <a:off x="214282" y="1142984"/>
            <a:ext cx="8715436" cy="5429288"/>
          </a:xfrm>
        </p:spPr>
        <p:txBody>
          <a:bodyPr>
            <a:normAutofit fontScale="92500"/>
          </a:bodyPr>
          <a:lstStyle/>
          <a:p>
            <a:r>
              <a:rPr lang="ru-RU" sz="2000" b="1" u="sng" dirty="0" smtClean="0"/>
              <a:t>Юридическое равенство сторон </a:t>
            </a:r>
            <a:r>
              <a:rPr lang="ru-RU" sz="2000" b="1" dirty="0" smtClean="0"/>
              <a:t>означает, что ни одна из сторон в гражданском правоотношении не может предопределять поведение другой стороны. </a:t>
            </a:r>
          </a:p>
          <a:p>
            <a:r>
              <a:rPr lang="ru-RU" sz="2000" b="1" u="sng" dirty="0" smtClean="0"/>
              <a:t>Автономия воли сторон</a:t>
            </a:r>
            <a:r>
              <a:rPr lang="ru-RU" sz="2000" b="1" dirty="0" smtClean="0"/>
              <a:t>, которая означает возможность самостоятельно и свободно проявлять и формировать свою волю.</a:t>
            </a:r>
          </a:p>
          <a:p>
            <a:r>
              <a:rPr lang="ru-RU" sz="2000" b="1" dirty="0" smtClean="0"/>
              <a:t> </a:t>
            </a:r>
            <a:r>
              <a:rPr lang="ru-RU" sz="2000" b="1" u="sng" dirty="0" smtClean="0"/>
              <a:t>Имущественная самостоятельность сторон</a:t>
            </a:r>
            <a:r>
              <a:rPr lang="ru-RU" sz="2000" b="1" dirty="0" smtClean="0"/>
              <a:t>. Участники гражданского</a:t>
            </a:r>
          </a:p>
          <a:p>
            <a:r>
              <a:rPr lang="ru-RU" sz="2000" b="1" dirty="0" smtClean="0"/>
              <a:t>оборота выступают в качестве обладателей обособленного имущества.</a:t>
            </a:r>
          </a:p>
          <a:p>
            <a:r>
              <a:rPr lang="ru-RU" sz="2000" b="1" u="sng" dirty="0" smtClean="0"/>
              <a:t>Защита гражданских прав осуществляется</a:t>
            </a:r>
            <a:r>
              <a:rPr lang="ru-RU" sz="2000" b="1" dirty="0" smtClean="0"/>
              <a:t>:</a:t>
            </a:r>
          </a:p>
          <a:p>
            <a:r>
              <a:rPr lang="ru-RU" sz="2000" b="1" dirty="0" smtClean="0"/>
              <a:t> преимущественно в судебном порядке, если стороны самостоятельно</a:t>
            </a:r>
          </a:p>
          <a:p>
            <a:r>
              <a:rPr lang="ru-RU" sz="2000" b="1" dirty="0" smtClean="0"/>
              <a:t>не смогли разрешить спорные вопросы; </a:t>
            </a:r>
          </a:p>
          <a:p>
            <a:r>
              <a:rPr lang="ru-RU" sz="2000" b="1" dirty="0" smtClean="0"/>
              <a:t> в установленных законом случаях защита гражданских прав производится и в административном порядке.</a:t>
            </a:r>
          </a:p>
          <a:p>
            <a:r>
              <a:rPr lang="ru-RU" sz="2000" b="1" u="sng" dirty="0" smtClean="0"/>
              <a:t>Имущественный  характер  гражданско-правовой  ответственности </a:t>
            </a:r>
            <a:r>
              <a:rPr lang="ru-RU" sz="2000" b="1" dirty="0" smtClean="0"/>
              <a:t>заключается  в  обязанности  возместить  причиненные  нарушением  убытки или компенсировать причиненный вред.</a:t>
            </a:r>
            <a:endParaRPr lang="ru-RU"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a:ln w="38100">
            <a:solidFill>
              <a:srgbClr val="FF0000"/>
            </a:solidFill>
          </a:ln>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b="1" dirty="0" smtClean="0"/>
              <a:t> Принципы гражданского права</a:t>
            </a:r>
            <a:endParaRPr lang="ru-RU" dirty="0"/>
          </a:p>
        </p:txBody>
      </p:sp>
      <p:sp>
        <p:nvSpPr>
          <p:cNvPr id="3" name="Содержимое 2"/>
          <p:cNvSpPr>
            <a:spLocks noGrp="1"/>
          </p:cNvSpPr>
          <p:nvPr>
            <p:ph sz="quarter" idx="1"/>
          </p:nvPr>
        </p:nvSpPr>
        <p:spPr>
          <a:xfrm>
            <a:off x="457200" y="1214422"/>
            <a:ext cx="8229600" cy="5286412"/>
          </a:xfrm>
        </p:spPr>
        <p:txBody>
          <a:bodyPr>
            <a:normAutofit/>
          </a:bodyPr>
          <a:lstStyle/>
          <a:p>
            <a:r>
              <a:rPr lang="ru-RU" dirty="0" smtClean="0"/>
              <a:t>признание равенства участников отношений, регулируемых гражданским законодательством;</a:t>
            </a:r>
          </a:p>
          <a:p>
            <a:r>
              <a:rPr lang="ru-RU" dirty="0" smtClean="0"/>
              <a:t>неприкосновенность собственности;</a:t>
            </a:r>
          </a:p>
          <a:p>
            <a:r>
              <a:rPr lang="ru-RU" dirty="0" smtClean="0"/>
              <a:t>свобода договора;</a:t>
            </a:r>
          </a:p>
          <a:p>
            <a:r>
              <a:rPr lang="ru-RU" dirty="0" smtClean="0"/>
              <a:t>недопустимость произвольного  вмешательства кого-либо в частные дела;</a:t>
            </a:r>
          </a:p>
          <a:p>
            <a:r>
              <a:rPr lang="ru-RU" dirty="0" smtClean="0"/>
              <a:t>необходимость беспрепятственного осуществления гражданских прав;</a:t>
            </a:r>
          </a:p>
          <a:p>
            <a:r>
              <a:rPr lang="ru-RU" dirty="0" smtClean="0"/>
              <a:t>обеспечение восстановления нарушенных прав;</a:t>
            </a:r>
          </a:p>
          <a:p>
            <a:r>
              <a:rPr lang="ru-RU" dirty="0" smtClean="0"/>
              <a:t>судебная защита нарушенного права.</a:t>
            </a:r>
          </a:p>
          <a:p>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E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195</TotalTime>
  <Words>1380</Words>
  <PresentationFormat>Экран (4:3)</PresentationFormat>
  <Paragraphs>103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Справедливость</vt:lpstr>
      <vt:lpstr>Гражданское право.</vt:lpstr>
      <vt:lpstr> Гражданский кодекс  (принят ГД ФС РФ 22.12.1995)  Часть первая Раздел I. Общие положения  Раздел II. Право собственности и другие вещные права  Раздел III. Общая часть обязательственного права  Часть вторая Раздел IV. Отдельные виды обязательств  Часть третья Раздел V. Наследственное право  Раздел VI. Международное частное право  Часть четвёртая Раздел VII. Права на результаты интеллектуальной деятельности и средства индивидуализации </vt:lpstr>
      <vt:lpstr>Слайд 3</vt:lpstr>
      <vt:lpstr>Особое место в предмете гражданского права занимают предпринимательские отношения между лицами, осуществляющими предпринимательскую деятельность, либо с их участием.  Предпринимательская деятельность — это инициативная хозяйственная деятельность в сфере выполнения работ, торговли, оказания услуг, направленная на систематическое получение прибыли. </vt:lpstr>
      <vt:lpstr>Имущественные отношения — отношения по поводу имущества, т.е. материальных предметов и других экономических ценностей, имеющих стоимостный характер.</vt:lpstr>
      <vt:lpstr>Личные неимущественные отношения — общественные отношения, возникающие по поводу нематериальных благ, имеющих взаимную оценку  участниками индивидуальных качеств личности друг друга (имя, честь, достоинство, деловая репутация, произведения науки, литературы и искусства, изобретение, полезная модель, промышленный образец и др.). </vt:lpstr>
      <vt:lpstr>Метод гражданско-правового регулирования — это совокупность приемов, средств, способов,  посредством которых гражданское право воздействует на общественные отношения, составляющие его  предмет, упорядочивая, регулируя и защищая их. </vt:lpstr>
      <vt:lpstr>Отличительные черты:</vt:lpstr>
      <vt:lpstr>        Принципы гражданского права</vt:lpstr>
      <vt:lpstr>Слайд 10</vt:lpstr>
      <vt:lpstr>Обычай делового оборота — сложившееся и широко применяемое в какой-либо области предпринимательской деятельности правило поведения, не предусмотренное законодательством, независимо от того, зафиксировано ли оно в каком-либо документе.</vt:lpstr>
      <vt:lpstr>     Гражданское правоотношение — это не что иное, как само общественное отношение, урегулированное нормой гражданского права. </vt:lpstr>
      <vt:lpstr>Виды гражданских правоотношений (по характеру взаимосвязи)</vt:lpstr>
      <vt:lpstr>имущественные и неимущественные  (по объему гражданских прав)</vt:lpstr>
      <vt:lpstr>        вещные и обязательственные  (по способу удовлетворения интересов)</vt:lpstr>
      <vt:lpstr>Основаниями возникновения, изменения или прекращения гражданских правоотношений служат юридические факты - явления реальной действительности, с которыми нормы права связывают возникновение, изменение или прекращение гражданских прав и обязанностей.</vt:lpstr>
      <vt:lpstr>Гражданская правоспособность и дееспособность</vt:lpstr>
      <vt:lpstr>Гражданская дееспособность - это способность гражданина своими действиями приобретать и осуществлять гражданские права, создавать для себя гражданские обязанности и исполнять их.</vt:lpstr>
      <vt:lpstr>Дееспособность возникает в полном объеме:</vt:lpstr>
      <vt:lpstr>    Полностью недееспособными являются:  • дети до 6 лет; • признанные судом недееспособными граждане, которые вследствие психического расстройства не могут понимать значения своих действий или руководить ими. Над такими гражданами устанавливается опека.  При отпадении оснований, в силу которых гражданин был признан недееспособным, суд признает его дееспособным. От имени недееспособных граждан все сделки совершают их законные представители (родители, усыновители, опекуны).   </vt:lpstr>
      <vt:lpstr>Несовершеннолетние в возрасте от 6 до 14 лет   (малолетние) самостоятельно могут совершать: • мелкие бытовые сделки; сделки, направленные на безвозмездное получение выгоды и не требующие нотариального удостоверения или государственной регистрации; сделки по распоряжению средствами, предоставленными законными представителями, или с их разрешения третьими лицами для определенной цели или для свободного использования. Остальные сделки от их имени совершают их законные представители.</vt:lpstr>
      <vt:lpstr>Частично дееспособные граждане в возрасте от 14 до 18 лет самостоятельно могут: совершать сделки малолетних; распоряжаться своим заработком, стипендией или иными доходами; осуществлять права авторов интеллектуальной собственности; по достижении 16 лет быть членами кооперативов; вносить вклады в кредитные учреждения и распоряжаться ими.  Иные сделки они совершают с письменного согласия законных представителей.  Несовершеннолетние в возрасте от 14 до 18 лет считаются деликтоспособными, т.е. сами отвечают за имущественный вред, причиненный их действиями.</vt:lpstr>
      <vt:lpstr>Защита гражданских прав может осуществляться путем:</vt:lpstr>
      <vt:lpstr>Защита гражданских прав может осуществляться путем:</vt:lpstr>
      <vt:lpstr> Защита гражданских прав может осуществляться путем: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Admin</cp:lastModifiedBy>
  <cp:revision>7</cp:revision>
  <dcterms:created xsi:type="dcterms:W3CDTF">2012-03-15T12:50:50Z</dcterms:created>
  <dcterms:modified xsi:type="dcterms:W3CDTF">2015-10-21T17:54:26Z</dcterms:modified>
</cp:coreProperties>
</file>