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Dotu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7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Rectangle 514"/>
          <p:cNvSpPr>
            <a:spLocks noGrp="1" noChangeArrowheads="1"/>
          </p:cNvSpPr>
          <p:nvPr>
            <p:ph type="hdr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40" name="Rectangle 5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0" name="Rectangle 518"/>
          <p:cNvSpPr>
            <a:spLocks noGrp="1" noChangeArrowheads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34821" name="Rectangle 520"/>
          <p:cNvSpPr>
            <a:spLocks noGrp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latinLnBrk="1" hangingPunct="1">
              <a:spcBef>
                <a:spcPct val="30000"/>
              </a:spcBef>
            </a:pPr>
            <a:r>
              <a:rPr lang="ko-KR" altLang="en-US" sz="1200">
                <a:ea typeface="Malgun Gothic" pitchFamily="34" charset="-127"/>
              </a:rPr>
              <a:t>마스터 텍스트 스타일을 편집합니다</a:t>
            </a:r>
          </a:p>
          <a:p>
            <a:pPr lvl="1" eaLnBrk="1" latinLnBrk="1" hangingPunct="1">
              <a:spcBef>
                <a:spcPct val="30000"/>
              </a:spcBef>
            </a:pPr>
            <a:r>
              <a:rPr lang="ko-KR" altLang="en-US" sz="1200">
                <a:ea typeface="Malgun Gothic" pitchFamily="34" charset="-127"/>
              </a:rPr>
              <a:t>둘째 수준</a:t>
            </a:r>
          </a:p>
          <a:p>
            <a:pPr lvl="2" eaLnBrk="1" latinLnBrk="1" hangingPunct="1">
              <a:spcBef>
                <a:spcPct val="30000"/>
              </a:spcBef>
            </a:pPr>
            <a:r>
              <a:rPr lang="ko-KR" altLang="en-US" sz="1200">
                <a:ea typeface="Malgun Gothic" pitchFamily="34" charset="-127"/>
              </a:rPr>
              <a:t>셋째 수준</a:t>
            </a:r>
          </a:p>
          <a:p>
            <a:pPr lvl="3" eaLnBrk="1" latinLnBrk="1" hangingPunct="1">
              <a:spcBef>
                <a:spcPct val="30000"/>
              </a:spcBef>
            </a:pPr>
            <a:r>
              <a:rPr lang="ko-KR" altLang="en-US" sz="1200">
                <a:ea typeface="Malgun Gothic" pitchFamily="34" charset="-127"/>
              </a:rPr>
              <a:t>넷째 수준</a:t>
            </a:r>
          </a:p>
          <a:p>
            <a:pPr lvl="4" eaLnBrk="1" latinLnBrk="1" hangingPunct="1">
              <a:spcBef>
                <a:spcPct val="30000"/>
              </a:spcBef>
            </a:pPr>
            <a:r>
              <a:rPr lang="ko-KR" altLang="en-US" sz="1200">
                <a:ea typeface="Malgun Gothic" pitchFamily="34" charset="-127"/>
              </a:rPr>
              <a:t>다섯째 수준</a:t>
            </a:r>
          </a:p>
        </p:txBody>
      </p:sp>
      <p:sp>
        <p:nvSpPr>
          <p:cNvPr id="1546" name="Rectangle 522"/>
          <p:cNvSpPr>
            <a:spLocks noGrp="1" noChangeArrowheads="1"/>
          </p:cNvSpPr>
          <p:nvPr>
            <p:ph type="ftr" sz="quarter" idx="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48" name="Rectangle 524"/>
          <p:cNvSpPr>
            <a:spLocks noGrp="1" noChangeArrowheads="1"/>
          </p:cNvSpPr>
          <p:nvPr>
            <p:ph type="sldNum" sz="quarter" idx="6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Times New Roman" charset="0"/>
                <a:ea typeface="Gulim" charset="-127"/>
                <a:cs typeface="Times New Roman" charset="0"/>
              </a:defRPr>
            </a:lvl1pPr>
          </a:lstStyle>
          <a:p>
            <a:pPr>
              <a:defRPr/>
            </a:pPr>
            <a:fld id="{89297487-A057-491A-879C-2EAE01B5AA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algun Gothic" pitchFamily="34" charset="-127"/>
        <a:cs typeface="Times New Roman" panose="02020603050405020304" pitchFamily="18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algun Gothic" pitchFamily="34" charset="-127"/>
        <a:cs typeface="Times New Roman" panose="02020603050405020304" pitchFamily="18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algun Gothic" pitchFamily="34" charset="-127"/>
        <a:cs typeface="Times New Roman" panose="02020603050405020304" pitchFamily="18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algun Gothic" pitchFamily="34" charset="-127"/>
        <a:cs typeface="Times New Roman" panose="02020603050405020304" pitchFamily="18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Malgun Gothic" pitchFamily="34" charset="-127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24"/>
          <p:cNvSpPr>
            <a:spLocks noGrp="1" noChangeArrowheads="1"/>
          </p:cNvSpPr>
          <p:nvPr>
            <p:ph type="sldNum" sz="quarter" idx="6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048AA6-6B3A-45A3-BB21-ED7B1B83B40A}" type="slidenum">
              <a:rPr lang="en-US" altLang="ko-KR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pPr/>
              <a:t>2</a:t>
            </a:fld>
            <a:endParaRPr lang="en-US" altLang="ko-KR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 noTextEdit="1"/>
          </p:cNvSpPr>
          <p:nvPr>
            <p:ph type="sldImg" idx="1"/>
          </p:nvPr>
        </p:nvSpPr>
        <p:spPr>
          <a:noFill/>
        </p:spPr>
      </p:sp>
      <p:sp>
        <p:nvSpPr>
          <p:cNvPr id="35844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1. Что такое мировая экономика?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2. Международная торговля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3. Государственная политика в области международной торговли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4. Глобальные проблемы экономики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5. Закрепление изученного материала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24"/>
          <p:cNvSpPr>
            <a:spLocks noGrp="1" noChangeArrowheads="1"/>
          </p:cNvSpPr>
          <p:nvPr>
            <p:ph type="sldNum" sz="quarter" idx="6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4B7BE-B4C3-451F-BD49-6BCE433AA516}" type="slidenum">
              <a:rPr lang="en-US" altLang="ko-KR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pPr/>
              <a:t>4</a:t>
            </a:fld>
            <a:endParaRPr lang="en-US" altLang="ko-KR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36867" name="Rectangle 258"/>
          <p:cNvSpPr>
            <a:spLocks noGrp="1" noChangeArrowheads="1" noTextEdit="1"/>
          </p:cNvSpPr>
          <p:nvPr>
            <p:ph type="sldImg" idx="1"/>
          </p:nvPr>
        </p:nvSpPr>
        <p:spPr>
          <a:noFill/>
        </p:spPr>
      </p:sp>
      <p:sp>
        <p:nvSpPr>
          <p:cNvPr id="36868" name="Rectangle 259"/>
          <p:cNvSpPr>
            <a:spLocks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   Мировая экономика-это совокупность экономик отдельных стран, связанных между собой системой международных экономических отношений. 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   Какие отношения имеются в виду?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1) международное разделение труда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2) международное движение капитала и рабочей силы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3) валютные отношения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DC78-FE1D-4813-8D94-6D3AB96C86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0484-A9AE-4DBD-8CDB-4A8602F06C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BF9A-1654-44ED-B20F-F05A78DD82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17F4-E362-46A1-B12F-7AC8307906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55BD-0445-431D-A0D9-972DE7A218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21C2-EAD4-4253-91EF-DC0B310791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FEE8-4196-4FF5-AF2D-1A7793D24F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A59-315D-4803-9AB9-4BC70572C1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04BA-163F-4A75-9C3F-3F208263A9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16C7-82E6-4EB1-841C-9D2E802EF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D22-F68C-46DE-B480-E455F96AAC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3A55-91E6-475E-AC14-6779896FB4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38088A8-6F66-4232-AA11-B76E339788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휴먼옛체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휴먼옛체"/>
          <a:cs typeface="휴먼옛체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Dotum" pitchFamily="34" charset="-127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Dotum" pitchFamily="34" charset="-127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Dotum" pitchFamily="34" charset="-127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Dotum" pitchFamily="34" charset="-127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Dotum" pitchFamily="34" charset="-127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img_url=http://www.pbs.org/newshour/updates/imagebank/logos/wto.jpg&amp;iorient=&amp;ih=&amp;icolor=&amp;site=&amp;text=%D1%8D%D0%BC%D0%B1%D0%BB%D0%B5%D0%BC%D0%B0%20%D0%92%D0%A2%D0%9E&amp;iw=&amp;wp=&amp;pos=10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gdb.rferl.org/AC6DC49B-2DC5-4B9C-934D-BE34A1796639_mw1024_n_s.jpg&amp;iorient=&amp;ih=&amp;icolor=&amp;site=&amp;text=%D1%8D%D0%BC%D0%B1%D0%BB%D0%B5%D0%BC%D0%B0%20%D1%81%D0%BE%D0%B2%D0%B5%D1%82%20%D0%B5%D0%B2%D1%80%D0%BE%D0%BF%D1%8B&amp;iw=&amp;wp=&amp;pos=0&amp;recent=&amp;type=&amp;isize=&amp;rpt=simage&amp;itype=&amp;nojs=1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images.yandex.ru/yandsearch?img_url=http://dic.academic.ru/pictures/wiki/files/1045/8751d7e8819f087601811d73eb28484a.png&amp;iorient=&amp;ih=&amp;icolor=&amp;site=&amp;text=%D1%8D%D0%BC%D0%B1%D0%BB%D0%B5%D0%BC%D0%B0%20%D0%95%D0%B2%D1%80%D0%B0%D0%B7%D1%8D%D1%81&amp;iw=&amp;wp=&amp;pos=3&amp;recent=&amp;type=&amp;isize=&amp;rpt=simage&amp;itype=&amp;nojs=1" TargetMode="External"/><Relationship Id="rId2" Type="http://schemas.openxmlformats.org/officeDocument/2006/relationships/hyperlink" Target="http://images.yandex.ru/yandsearch?img_url=http://www.un.org/ga/images/logo.jpg&amp;iorient=&amp;ih=&amp;icolor=&amp;site=&amp;text=%D1%8D%D0%BC%D0%B1%D0%BB%D0%B5%D0%BC%D1%8B%20%D0%BC%D0%B5%D0%B6%D0%B4%D1%83%D0%BD%D0%B0%D1%80%D0%BE%D0%B4%D0%BD%D1%8B%D1%85%20%D0%BE%D1%80%D0%B3%D0%B0%D0%BD%D0%B8%D0%B7%D0%B0%D1%86%D0%B8%D0%B9&amp;iw=&amp;wp=&amp;pos=2&amp;recent=&amp;type=&amp;isize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files.expopromoter.com/data/images/events/logo/44730.jpg&amp;iorient=&amp;ih=&amp;icolor=&amp;site=&amp;text=%D1%8D%D0%BC%D0%B1%D0%BB%D0%B5%D0%BC%D0%B0%20%D0%A1%D0%91%D0%A1%D0%95&amp;iw=&amp;wp=&amp;pos=3&amp;recent=&amp;type=&amp;isize=&amp;rpt=simage&amp;itype=&amp;nojs=1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://images.yandex.ru/yandsearch?img_url=http://gdb.rferl.org/013C3CCB-FC74-48F4-A697-739E04DF8C4F_mw1024_n_s.jpg&amp;iorient=&amp;ih=&amp;icolor=&amp;site=&amp;text=%D1%8D%D0%BC%D0%B1%D0%BB%D0%B5%D0%BC%D0%B0%20%D0%BE%D0%B4%D0%BA%D0%B1&amp;iw=&amp;wp=&amp;pos=12&amp;recent=&amp;type=&amp;isize=&amp;rpt=simage&amp;itype=&amp;nojs=1" TargetMode="External"/><Relationship Id="rId4" Type="http://schemas.openxmlformats.org/officeDocument/2006/relationships/hyperlink" Target="http://images.yandex.ru/yandsearch?img_url=http://www.calend.ru/img/content_events/i6/6028.jpg&amp;iorient=&amp;ih=&amp;icolor=&amp;site=&amp;text=%D1%8D%D0%BC%D0%B1%D0%BB%D0%B5%D0%BC%D1%8B%20%D0%BC%D0%B5%D0%B6%D0%B4%D1%83%D0%BD%D0%B0%D1%80%D0%BE%D0%B4%D0%BD%D1%8B%D1%85%20%D0%BE%D1%80%D0%B3%D0%B0%D0%BD%D0%B8%D0%B7%D0%B0%D1%86%D0%B8%D0%B9&amp;iw=&amp;wp=&amp;pos=3&amp;recent=&amp;type=&amp;isize=&amp;rpt=simage&amp;itype=&amp;nojs=1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images.yandex.ru/yandsearch?img_url=http://www.calend.ru/img/content_events/i4/4462_small.gif&amp;iorient=&amp;ih=&amp;icolor=&amp;site=&amp;text=%D1%8D%D0%BC%D0%B1%D0%BB%D0%B5%D0%BC%D0%B0%D0%A1%D0%9D%D0%93&amp;iw=&amp;wp=&amp;pos=1&amp;recent=&amp;type=&amp;isize=&amp;rpt=simage&amp;itype=&amp;nojs=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iznesdays.ru/wp-content/uploads/2012/01/1315441807_cashpillow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643043" y="1500175"/>
            <a:ext cx="5715040" cy="857255"/>
          </a:xfrm>
          <a:prstGeom prst="rect">
            <a:avLst/>
          </a:prstGeom>
          <a:solidFill>
            <a:srgbClr val="4693E0"/>
          </a:solidFill>
          <a:ln w="28575">
            <a:solidFill>
              <a:srgbClr val="005CB8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175" y="620713"/>
            <a:ext cx="90027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04000"/>
              </a:lnSpc>
            </a:pPr>
            <a:endParaRPr lang="ko-KR" altLang="en-US" sz="4400" dirty="0">
              <a:solidFill>
                <a:srgbClr val="000000"/>
              </a:solidFill>
              <a:ea typeface="Gulim" pitchFamily="34" charset="-127"/>
              <a:cs typeface="Times New Roman" pitchFamily="18" charset="0"/>
            </a:endParaRPr>
          </a:p>
          <a:p>
            <a:pPr algn="ctr" eaLnBrk="1" hangingPunct="1">
              <a:lnSpc>
                <a:spcPct val="104000"/>
              </a:lnSpc>
            </a:pPr>
            <a:r>
              <a:rPr lang="ko-KR" altLang="en-US" sz="4400" dirty="0">
                <a:solidFill>
                  <a:srgbClr val="FFFF00"/>
                </a:solidFill>
                <a:ea typeface="Gulim" pitchFamily="34" charset="-127"/>
                <a:cs typeface="Times New Roman" pitchFamily="18" charset="0"/>
              </a:rPr>
              <a:t/>
            </a:r>
            <a:br>
              <a:rPr lang="ko-KR" altLang="en-US" sz="4400" dirty="0">
                <a:solidFill>
                  <a:srgbClr val="FFFF00"/>
                </a:solidFill>
                <a:ea typeface="Gulim" pitchFamily="34" charset="-127"/>
                <a:cs typeface="Times New Roman" pitchFamily="18" charset="0"/>
              </a:rPr>
            </a:br>
            <a:r>
              <a:rPr lang="ko-KR" altLang="en-US" sz="2800" b="1" dirty="0" smtClean="0">
                <a:solidFill>
                  <a:srgbClr val="FFFF00"/>
                </a:solidFill>
                <a:ea typeface="Gulim" pitchFamily="34" charset="-127"/>
                <a:cs typeface="Times New Roman" pitchFamily="18" charset="0"/>
              </a:rPr>
              <a:t>МИРОВАЯ ЭКОНОМИКА</a:t>
            </a:r>
            <a:endParaRPr lang="ru-RU" altLang="ko-KR" sz="2800" b="1" dirty="0">
              <a:solidFill>
                <a:srgbClr val="FFFF00"/>
              </a:solidFill>
              <a:ea typeface="Gulim" pitchFamily="34" charset="-127"/>
              <a:cs typeface="Times New Roman" pitchFamily="18" charset="0"/>
            </a:endParaRPr>
          </a:p>
          <a:p>
            <a:pPr algn="ctr" eaLnBrk="1" hangingPunct="1">
              <a:lnSpc>
                <a:spcPct val="104000"/>
              </a:lnSpc>
            </a:pPr>
            <a:r>
              <a:rPr lang="ru-RU" altLang="ko-KR" sz="2800" dirty="0" smtClean="0">
                <a:solidFill>
                  <a:schemeClr val="bg1"/>
                </a:solidFill>
                <a:ea typeface="Gulim" pitchFamily="34" charset="-127"/>
                <a:cs typeface="Times New Roman" pitchFamily="18" charset="0"/>
              </a:rPr>
              <a:t>     </a:t>
            </a:r>
            <a:endParaRPr lang="ko-KR" altLang="en-US" sz="2800" dirty="0">
              <a:solidFill>
                <a:schemeClr val="bg1"/>
              </a:solidFill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811463" y="3232150"/>
            <a:ext cx="1793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876"/>
            <a:ext cx="2538397" cy="166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3175" y="3175"/>
            <a:ext cx="9140825" cy="68548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0243" name="AutoShape 10"/>
          <p:cNvSpPr>
            <a:spLocks noChangeArrowheads="1"/>
          </p:cNvSpPr>
          <p:nvPr/>
        </p:nvSpPr>
        <p:spPr bwMode="auto">
          <a:xfrm>
            <a:off x="454025" y="393700"/>
            <a:ext cx="8482013" cy="61071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Но уже во второй половине XVIII в,когда в Англии   начался промышленный переворот, отношение к  торговле изменилось. Шотландский учёный Адам Смит подверг критике идею о богатстве как владении большим количеством золота. А.Смит высоко ценил  разделение труда и считал, что для граждан любой  страны выгодно покупать заграничные товары,особенно если они продаются дешевле, чем отечественные. Учёный разработал </a:t>
            </a: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теорию</a:t>
            </a:r>
            <a:r>
              <a:rPr lang="ru-RU" altLang="ko-KR" sz="2400" b="1" i="1" dirty="0">
                <a:solidFill>
                  <a:srgbClr val="FFFFFF"/>
                </a:solidFill>
                <a:ea typeface="Gulim" charset="-127"/>
              </a:rPr>
              <a:t> </a:t>
            </a: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абсолютного</a:t>
            </a:r>
            <a:r>
              <a:rPr lang="ru-RU" altLang="ko-KR" sz="2400" b="1" i="1" u="sng" dirty="0" smtClean="0">
                <a:solidFill>
                  <a:srgbClr val="FFFFFF"/>
                </a:solidFill>
                <a:ea typeface="Gulim" charset="-127"/>
              </a:rPr>
              <a:t> </a:t>
            </a: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 преимущества</a:t>
            </a:r>
            <a:r>
              <a:rPr lang="ko-KR" altLang="en-US" sz="2400" i="1" dirty="0" smtClean="0">
                <a:solidFill>
                  <a:srgbClr val="FFFFFF"/>
                </a:solidFill>
                <a:ea typeface="Gulim" charset="-127"/>
              </a:rPr>
              <a:t> во внешней торговле</a:t>
            </a: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, суть которой состоит в том, что </a:t>
            </a:r>
            <a:r>
              <a:rPr lang="ko-KR" altLang="en-US" sz="2400" b="1" i="1" dirty="0" smtClean="0">
                <a:solidFill>
                  <a:srgbClr val="FFFFFF"/>
                </a:solidFill>
                <a:ea typeface="Gulim" charset="-127"/>
              </a:rPr>
              <a:t>одни страны могут производить товары более эффективно, чем другие, и  поэтому имеют абсолютные преимущества в свободной торговле с другими странами. </a:t>
            </a:r>
            <a:endParaRPr lang="ko-KR" altLang="en-US" sz="2400" dirty="0" smtClean="0">
              <a:solidFill>
                <a:srgbClr val="FFFFFF"/>
              </a:solidFill>
              <a:ea typeface="Gulim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21"/>
          <p:cNvSpPr>
            <a:spLocks noChangeArrowheads="1"/>
          </p:cNvSpPr>
          <p:nvPr/>
        </p:nvSpPr>
        <p:spPr bwMode="auto">
          <a:xfrm>
            <a:off x="3175" y="3175"/>
            <a:ext cx="9140825" cy="6853238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1267" name="AutoShape 522"/>
          <p:cNvSpPr>
            <a:spLocks noChangeArrowheads="1"/>
          </p:cNvSpPr>
          <p:nvPr/>
        </p:nvSpPr>
        <p:spPr bwMode="auto">
          <a:xfrm>
            <a:off x="419100" y="304800"/>
            <a:ext cx="8566150" cy="61896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Английский экономист Давид Рикадо разработал </a:t>
            </a:r>
            <a:r>
              <a:rPr lang="ko-KR" altLang="en-US" sz="2400" b="1" i="1" dirty="0" smtClean="0">
                <a:solidFill>
                  <a:srgbClr val="FFFFFF"/>
                </a:solidFill>
                <a:ea typeface="Gulim" charset="-127"/>
              </a:rPr>
              <a:t>        </a:t>
            </a: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             теорию сравнительных преимуществ  во</a:t>
            </a:r>
            <a:r>
              <a:rPr lang="ko-KR" altLang="en-US" sz="2400" b="1" i="1" dirty="0" smtClean="0">
                <a:solidFill>
                  <a:srgbClr val="FFFFFF"/>
                </a:solidFill>
                <a:ea typeface="Gulim" charset="-127"/>
              </a:rPr>
              <a:t>              </a:t>
            </a: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внешней торговле</a:t>
            </a: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.  Суть её состояла в том, что  </a:t>
            </a:r>
            <a:r>
              <a:rPr lang="ko-KR" altLang="en-US" sz="2400" b="1" i="1" dirty="0" smtClean="0">
                <a:solidFill>
                  <a:srgbClr val="FFFFFF"/>
                </a:solidFill>
                <a:ea typeface="Gulim" charset="-127"/>
              </a:rPr>
              <a:t>страна получает выгоду, если она                             специализируется на производстве тех товаров, средние издержки которых относительно меньше, чем при производстве тех же товаров в других   странах</a:t>
            </a:r>
            <a:endParaRPr lang="ko-KR" altLang="en-US" sz="2400" dirty="0" smtClean="0">
              <a:solidFill>
                <a:srgbClr val="FFFFFF"/>
              </a:solidFill>
              <a:ea typeface="Gulim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3175" y="6350"/>
            <a:ext cx="9140825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2291" name="AutoShape 10"/>
          <p:cNvSpPr>
            <a:spLocks noChangeArrowheads="1"/>
          </p:cNvSpPr>
          <p:nvPr/>
        </p:nvSpPr>
        <p:spPr bwMode="auto">
          <a:xfrm>
            <a:off x="395288" y="333375"/>
            <a:ext cx="8623300" cy="62134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В настоящее время почти все страны втянуты в мировую торговлю. Выгодна ли для государства внешняя торговля? С одной стороны, ответ положительный-выгодна,ибо потребители, как правило, получают качественные товары зачастую   по более низким ценам. Но, с другой стороны, товары  отечественных производителей не выдерживают   конкуренции, не имеют спроса, их производство  сокращается, люди теряют работу, зарплату,падает их платёжеспособность. Это отрицательные моменты  внешней торговли</a:t>
            </a:r>
            <a:r>
              <a:rPr lang="ru-RU" altLang="ko-KR" sz="2200" dirty="0">
                <a:solidFill>
                  <a:srgbClr val="FFFFFF"/>
                </a:solidFill>
                <a:ea typeface="Gulim" charset="-127"/>
              </a:rPr>
              <a:t>.</a:t>
            </a:r>
            <a:endParaRPr lang="ko-KR" altLang="en-US" sz="2200" dirty="0" smtClean="0">
              <a:solidFill>
                <a:srgbClr val="FFFFFF"/>
              </a:solidFill>
              <a:ea typeface="Gulim" charset="-127"/>
            </a:endParaRPr>
          </a:p>
        </p:txBody>
      </p:sp>
      <p:pic>
        <p:nvPicPr>
          <p:cNvPr id="14340" name="Picture 12" descr="http://im0-tub-ru.yandex.net/i?id=347629389-6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4941888"/>
            <a:ext cx="15716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3175" y="3175"/>
            <a:ext cx="9140825" cy="6853238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336550" y="549275"/>
            <a:ext cx="8553450" cy="180022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b="1" dirty="0" smtClean="0">
                <a:solidFill>
                  <a:srgbClr val="FFFFFF"/>
                </a:solidFill>
                <a:ea typeface="Batang" charset="-127"/>
              </a:rPr>
              <a:t>3. ГОСУДАРСТВЕННАЯ ПОЛИТИКА В ОБЛАСТИ              МЕЖДУНАРОДНОЙ ТОРГОВЛИ</a:t>
            </a:r>
          </a:p>
        </p:txBody>
      </p:sp>
      <p:pic>
        <p:nvPicPr>
          <p:cNvPr id="15364" name="Picture 7" descr="автомобилестроение"/>
          <p:cNvPicPr>
            <a:picLocks noChangeAspect="1" noChangeArrowheads="1"/>
          </p:cNvPicPr>
          <p:nvPr/>
        </p:nvPicPr>
        <p:blipFill>
          <a:blip r:embed="rId2"/>
          <a:srcRect l="2942" r="5098"/>
          <a:stretch>
            <a:fillRect/>
          </a:stretch>
        </p:blipFill>
        <p:spPr bwMode="auto">
          <a:xfrm>
            <a:off x="684213" y="2781300"/>
            <a:ext cx="3240087" cy="31686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7" descr="PE0156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00400"/>
            <a:ext cx="3509962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ChangeArrowheads="1"/>
          </p:cNvSpPr>
          <p:nvPr/>
        </p:nvSpPr>
        <p:spPr bwMode="auto">
          <a:xfrm>
            <a:off x="3175" y="4763"/>
            <a:ext cx="9140825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4339" name="AutoShape 15"/>
          <p:cNvSpPr>
            <a:spLocks noChangeArrowheads="1"/>
          </p:cNvSpPr>
          <p:nvPr/>
        </p:nvSpPr>
        <p:spPr bwMode="auto">
          <a:xfrm>
            <a:off x="336550" y="41275"/>
            <a:ext cx="8682038" cy="22558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Уже не одно столетие в международной торговле   сохраняются две взаимосвязанные тенденции, или две  экономические политики государства.   Это </a:t>
            </a:r>
            <a:r>
              <a:rPr lang="ko-KR" altLang="en-US" sz="2200" i="1" u="sng" dirty="0" smtClean="0">
                <a:solidFill>
                  <a:srgbClr val="FFFFFF"/>
                </a:solidFill>
                <a:ea typeface="Gulim" charset="-127"/>
              </a:rPr>
              <a:t>протекционизм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 и </a:t>
            </a:r>
            <a:r>
              <a:rPr lang="ko-KR" altLang="en-US" sz="2200" i="1" u="sng" dirty="0" smtClean="0">
                <a:solidFill>
                  <a:srgbClr val="FFFFFF"/>
                </a:solidFill>
                <a:ea typeface="Gulim" charset="-127"/>
              </a:rPr>
              <a:t>свободная торговля 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(фритредерство).</a:t>
            </a:r>
          </a:p>
        </p:txBody>
      </p:sp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384175" y="2871788"/>
            <a:ext cx="3941763" cy="3779837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Протекционизм</a:t>
            </a: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-это          политика государства,        направленная на защиту   интересов внутренних      производителей от            иностранных конкурентов. </a:t>
            </a:r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4948238" y="2860675"/>
            <a:ext cx="3943350" cy="3802063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b="1" i="1" u="sng" dirty="0" smtClean="0">
                <a:solidFill>
                  <a:srgbClr val="FFFFFF"/>
                </a:solidFill>
                <a:ea typeface="Gulim" charset="-127"/>
              </a:rPr>
              <a:t>Свободная торговля </a:t>
            </a: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-       это политика государства, ориентированная на           свободное развитие          международной торговли.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ChangeArrowheads="1"/>
          </p:cNvSpPr>
          <p:nvPr/>
        </p:nvSpPr>
        <p:spPr bwMode="auto">
          <a:xfrm>
            <a:off x="3175" y="3175"/>
            <a:ext cx="9140825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430213" y="4200525"/>
            <a:ext cx="8505825" cy="1027113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2) возможность собрать большее количество налогов с тех, кто    перевозит товар через границу,и с тех, кто его покупает</a:t>
            </a:r>
          </a:p>
        </p:txBody>
      </p: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430213" y="2782888"/>
            <a:ext cx="8445500" cy="110172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24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1) насыщение национального рынка дешёвыми и                  качественными товарами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800" dirty="0" smtClean="0">
              <a:solidFill>
                <a:srgbClr val="000000"/>
              </a:solidFill>
              <a:ea typeface="Gulim" charset="-127"/>
            </a:endParaRPr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428596" y="5500702"/>
            <a:ext cx="8494713" cy="969962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3) увеличение численности рабочих мест за счет открытия           филиалов иностранных фирм</a:t>
            </a:r>
          </a:p>
        </p:txBody>
      </p:sp>
      <p:sp>
        <p:nvSpPr>
          <p:cNvPr id="15366" name="AutoShape 20"/>
          <p:cNvSpPr>
            <a:spLocks noChangeArrowheads="1"/>
          </p:cNvSpPr>
          <p:nvPr/>
        </p:nvSpPr>
        <p:spPr bwMode="auto">
          <a:xfrm>
            <a:off x="277813" y="292100"/>
            <a:ext cx="8778875" cy="10874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3000" i="1" u="sng" dirty="0" smtClean="0">
                <a:solidFill>
                  <a:srgbClr val="FFFFFF"/>
                </a:solidFill>
                <a:ea typeface="Gulim" charset="-127"/>
              </a:rPr>
              <a:t>Положительные черты свободной торговли:</a:t>
            </a:r>
          </a:p>
        </p:txBody>
      </p:sp>
      <p:sp>
        <p:nvSpPr>
          <p:cNvPr id="17415" name="AutoShape 21"/>
          <p:cNvSpPr>
            <a:spLocks noChangeArrowheads="1"/>
          </p:cNvSpPr>
          <p:nvPr/>
        </p:nvSpPr>
        <p:spPr bwMode="auto">
          <a:xfrm>
            <a:off x="3859213" y="1601788"/>
            <a:ext cx="1462087" cy="1087437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70"/>
          <p:cNvSpPr>
            <a:spLocks noChangeArrowheads="1"/>
          </p:cNvSpPr>
          <p:nvPr/>
        </p:nvSpPr>
        <p:spPr bwMode="auto">
          <a:xfrm>
            <a:off x="15875" y="4763"/>
            <a:ext cx="9128125" cy="6853237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6387" name="AutoShape 271"/>
          <p:cNvSpPr>
            <a:spLocks noChangeArrowheads="1"/>
          </p:cNvSpPr>
          <p:nvPr/>
        </p:nvSpPr>
        <p:spPr bwMode="auto">
          <a:xfrm>
            <a:off x="114300" y="307975"/>
            <a:ext cx="9107488" cy="9826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3000" i="1" u="sng" dirty="0" smtClean="0">
                <a:solidFill>
                  <a:srgbClr val="FFFFFF"/>
                </a:solidFill>
                <a:ea typeface="Gulim" charset="-127"/>
              </a:rPr>
              <a:t>Отрицательные черты свободной торговли:</a:t>
            </a:r>
          </a:p>
        </p:txBody>
      </p:sp>
      <p:sp>
        <p:nvSpPr>
          <p:cNvPr id="16388" name="Rectangle 272"/>
          <p:cNvSpPr>
            <a:spLocks noChangeArrowheads="1"/>
          </p:cNvSpPr>
          <p:nvPr/>
        </p:nvSpPr>
        <p:spPr bwMode="auto">
          <a:xfrm>
            <a:off x="1214414" y="4000504"/>
            <a:ext cx="7029450" cy="77152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3) сокращение численности рабочих мест</a:t>
            </a:r>
          </a:p>
        </p:txBody>
      </p:sp>
      <p:sp>
        <p:nvSpPr>
          <p:cNvPr id="16389" name="Rectangle 273"/>
          <p:cNvSpPr>
            <a:spLocks noChangeArrowheads="1"/>
          </p:cNvSpPr>
          <p:nvPr/>
        </p:nvSpPr>
        <p:spPr bwMode="auto">
          <a:xfrm>
            <a:off x="1227138" y="5915025"/>
            <a:ext cx="7019925" cy="852488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5)возрастание зависимости страны от иностранных     товаров</a:t>
            </a:r>
          </a:p>
        </p:txBody>
      </p:sp>
      <p:sp>
        <p:nvSpPr>
          <p:cNvPr id="16390" name="Rectangle 274"/>
          <p:cNvSpPr>
            <a:spLocks noChangeArrowheads="1"/>
          </p:cNvSpPr>
          <p:nvPr/>
        </p:nvSpPr>
        <p:spPr bwMode="auto">
          <a:xfrm>
            <a:off x="1217613" y="3187700"/>
            <a:ext cx="7018337" cy="712788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2) сокращение производства</a:t>
            </a:r>
          </a:p>
        </p:txBody>
      </p:sp>
      <p:sp>
        <p:nvSpPr>
          <p:cNvPr id="16391" name="Rectangle 275"/>
          <p:cNvSpPr>
            <a:spLocks noChangeArrowheads="1"/>
          </p:cNvSpPr>
          <p:nvPr/>
        </p:nvSpPr>
        <p:spPr bwMode="auto">
          <a:xfrm>
            <a:off x="1227138" y="2355850"/>
            <a:ext cx="6996112" cy="690563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1) падение спроса на отечественную продукцию</a:t>
            </a:r>
          </a:p>
        </p:txBody>
      </p:sp>
      <p:sp>
        <p:nvSpPr>
          <p:cNvPr id="18440" name="AutoShape 276"/>
          <p:cNvSpPr>
            <a:spLocks noChangeArrowheads="1"/>
          </p:cNvSpPr>
          <p:nvPr/>
        </p:nvSpPr>
        <p:spPr bwMode="auto">
          <a:xfrm>
            <a:off x="4140200" y="1397000"/>
            <a:ext cx="912813" cy="912813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6393" name="Rectangle 277"/>
          <p:cNvSpPr>
            <a:spLocks noChangeArrowheads="1"/>
          </p:cNvSpPr>
          <p:nvPr/>
        </p:nvSpPr>
        <p:spPr bwMode="auto">
          <a:xfrm>
            <a:off x="1203325" y="4919663"/>
            <a:ext cx="7015163" cy="87630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4) уменьшение числа уплачиваемых налогов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82"/>
          <p:cNvSpPr>
            <a:spLocks noChangeArrowheads="1"/>
          </p:cNvSpPr>
          <p:nvPr/>
        </p:nvSpPr>
        <p:spPr bwMode="auto">
          <a:xfrm>
            <a:off x="3175" y="3175"/>
            <a:ext cx="9140825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7411" name="AutoShape 783"/>
          <p:cNvSpPr>
            <a:spLocks noChangeArrowheads="1"/>
          </p:cNvSpPr>
          <p:nvPr/>
        </p:nvSpPr>
        <p:spPr bwMode="auto">
          <a:xfrm>
            <a:off x="1428728" y="357166"/>
            <a:ext cx="6623050" cy="12271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МЕТОДЫ ПРОТЕКЦИОНИСТСКОЙ ПОЛИТИКИ</a:t>
            </a:r>
          </a:p>
        </p:txBody>
      </p:sp>
      <p:sp>
        <p:nvSpPr>
          <p:cNvPr id="17412" name="Rectangle 784"/>
          <p:cNvSpPr>
            <a:spLocks noChangeArrowheads="1"/>
          </p:cNvSpPr>
          <p:nvPr/>
        </p:nvSpPr>
        <p:spPr bwMode="auto">
          <a:xfrm>
            <a:off x="865188" y="3754438"/>
            <a:ext cx="3640137" cy="947737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i="1" dirty="0" smtClean="0">
                <a:solidFill>
                  <a:srgbClr val="FFFFFF"/>
                </a:solidFill>
                <a:ea typeface="Gulim" charset="-127"/>
              </a:rPr>
              <a:t>ТАРИФНЫЕ</a:t>
            </a:r>
          </a:p>
        </p:txBody>
      </p:sp>
      <p:sp>
        <p:nvSpPr>
          <p:cNvPr id="17413" name="Rectangle 785"/>
          <p:cNvSpPr>
            <a:spLocks noChangeArrowheads="1"/>
          </p:cNvSpPr>
          <p:nvPr/>
        </p:nvSpPr>
        <p:spPr bwMode="auto">
          <a:xfrm>
            <a:off x="4900613" y="3776663"/>
            <a:ext cx="3873500" cy="960437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i="1" dirty="0" smtClean="0">
                <a:solidFill>
                  <a:srgbClr val="FFFFFF"/>
                </a:solidFill>
                <a:ea typeface="Gulim" charset="-127"/>
              </a:rPr>
              <a:t>НЕТАРИФНЫЕ</a:t>
            </a:r>
          </a:p>
        </p:txBody>
      </p:sp>
      <p:cxnSp>
        <p:nvCxnSpPr>
          <p:cNvPr id="19462" name="AutoShape 786"/>
          <p:cNvCxnSpPr>
            <a:cxnSpLocks noChangeArrowheads="1" noChangeShapeType="1"/>
          </p:cNvCxnSpPr>
          <p:nvPr/>
        </p:nvCxnSpPr>
        <p:spPr bwMode="auto">
          <a:xfrm>
            <a:off x="6911975" y="1636713"/>
            <a:ext cx="71438" cy="1928812"/>
          </a:xfrm>
          <a:prstGeom prst="straightConnector1">
            <a:avLst/>
          </a:prstGeom>
          <a:noFill/>
          <a:ln w="28575">
            <a:solidFill>
              <a:srgbClr val="943B00"/>
            </a:solidFill>
            <a:round/>
            <a:headEnd/>
            <a:tailEnd type="arrow" w="med" len="med"/>
          </a:ln>
        </p:spPr>
      </p:cxnSp>
      <p:cxnSp>
        <p:nvCxnSpPr>
          <p:cNvPr id="19463" name="AutoShape 787"/>
          <p:cNvCxnSpPr>
            <a:cxnSpLocks noChangeArrowheads="1" noChangeShapeType="1"/>
          </p:cNvCxnSpPr>
          <p:nvPr/>
        </p:nvCxnSpPr>
        <p:spPr bwMode="auto">
          <a:xfrm>
            <a:off x="2279650" y="1636713"/>
            <a:ext cx="22225" cy="1836737"/>
          </a:xfrm>
          <a:prstGeom prst="straightConnector1">
            <a:avLst/>
          </a:prstGeom>
          <a:noFill/>
          <a:ln w="28575">
            <a:solidFill>
              <a:srgbClr val="943B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70"/>
          <p:cNvSpPr>
            <a:spLocks noChangeArrowheads="1"/>
          </p:cNvSpPr>
          <p:nvPr/>
        </p:nvSpPr>
        <p:spPr bwMode="auto">
          <a:xfrm>
            <a:off x="3175" y="3175"/>
            <a:ext cx="9140825" cy="68548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8435" name="AutoShape 271"/>
          <p:cNvSpPr>
            <a:spLocks noChangeArrowheads="1"/>
          </p:cNvSpPr>
          <p:nvPr/>
        </p:nvSpPr>
        <p:spPr bwMode="auto">
          <a:xfrm>
            <a:off x="349250" y="239713"/>
            <a:ext cx="8674100" cy="11207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i="1" dirty="0" smtClean="0">
                <a:solidFill>
                  <a:srgbClr val="FFFFFF"/>
                </a:solidFill>
                <a:ea typeface="Gulim" charset="-127"/>
              </a:rPr>
              <a:t>ТАРИФНЫЕ МЕТОДЫ РЕГУЛИРОВАНИЯ</a:t>
            </a:r>
          </a:p>
        </p:txBody>
      </p:sp>
      <p:sp>
        <p:nvSpPr>
          <p:cNvPr id="18436" name="Rectangle 272"/>
          <p:cNvSpPr>
            <a:spLocks noChangeArrowheads="1"/>
          </p:cNvSpPr>
          <p:nvPr/>
        </p:nvSpPr>
        <p:spPr bwMode="auto">
          <a:xfrm>
            <a:off x="103188" y="1992313"/>
            <a:ext cx="9067800" cy="1474787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u="sng" dirty="0" smtClean="0">
                <a:solidFill>
                  <a:srgbClr val="FFFFFF"/>
                </a:solidFill>
                <a:ea typeface="Gulim" charset="-127"/>
              </a:rPr>
              <a:t>Таможенные тарифы на импорт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-это пошлины на импортные товары,   ввозимые в страну, взимаемые таможенными ведомствами при           пересечении границы государства. </a:t>
            </a:r>
          </a:p>
        </p:txBody>
      </p:sp>
      <p:sp>
        <p:nvSpPr>
          <p:cNvPr id="18437" name="Rectangle 273"/>
          <p:cNvSpPr>
            <a:spLocks noChangeArrowheads="1"/>
          </p:cNvSpPr>
          <p:nvPr/>
        </p:nvSpPr>
        <p:spPr bwMode="auto">
          <a:xfrm>
            <a:off x="141288" y="3641725"/>
            <a:ext cx="8994775" cy="1300163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u="sng" dirty="0" smtClean="0">
                <a:solidFill>
                  <a:srgbClr val="FFFFFF"/>
                </a:solidFill>
                <a:ea typeface="Gulim" charset="-127"/>
              </a:rPr>
              <a:t>Экспортный тариф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- это тариф на товары отечественных                        производителей с целью ограничить экспорт для поддержания            предложения на внутреннем рынке.</a:t>
            </a:r>
          </a:p>
        </p:txBody>
      </p:sp>
      <p:sp>
        <p:nvSpPr>
          <p:cNvPr id="18438" name="Rectangle 274"/>
          <p:cNvSpPr>
            <a:spLocks noChangeArrowheads="1"/>
          </p:cNvSpPr>
          <p:nvPr/>
        </p:nvSpPr>
        <p:spPr bwMode="auto">
          <a:xfrm>
            <a:off x="233363" y="5187950"/>
            <a:ext cx="8807450" cy="139065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u="sng" dirty="0" smtClean="0">
                <a:solidFill>
                  <a:srgbClr val="FFFFFF"/>
                </a:solidFill>
                <a:ea typeface="Gulim" charset="-127"/>
              </a:rPr>
              <a:t>Таможенные союзы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-это объединения стран, которые ликвидируют между собой все таможенные барьеры, но устанавливают их для      третьих стран.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82"/>
          <p:cNvSpPr>
            <a:spLocks noChangeArrowheads="1"/>
          </p:cNvSpPr>
          <p:nvPr/>
        </p:nvSpPr>
        <p:spPr bwMode="auto">
          <a:xfrm>
            <a:off x="11113" y="0"/>
            <a:ext cx="9132887" cy="68421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19459" name="AutoShape 783"/>
          <p:cNvSpPr>
            <a:spLocks noChangeArrowheads="1"/>
          </p:cNvSpPr>
          <p:nvPr/>
        </p:nvSpPr>
        <p:spPr bwMode="auto">
          <a:xfrm>
            <a:off x="312738" y="255588"/>
            <a:ext cx="8791575" cy="10763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i="1" dirty="0" smtClean="0">
                <a:solidFill>
                  <a:srgbClr val="FFFFFF"/>
                </a:solidFill>
                <a:ea typeface="Gulim" charset="-127"/>
              </a:rPr>
              <a:t>НЕТАРИФНЫЕ</a:t>
            </a:r>
            <a:r>
              <a:rPr lang="ko-KR" altLang="en-US" sz="3000" b="1" i="1" dirty="0" smtClean="0">
                <a:solidFill>
                  <a:srgbClr val="FFFFFF"/>
                </a:solidFill>
                <a:ea typeface="Gulim" charset="-127"/>
              </a:rPr>
              <a:t> МЕТОДЫ РЕГУЛИРОВАНИ</a:t>
            </a:r>
            <a:r>
              <a:rPr lang="ko-KR" altLang="en-US" sz="3000" b="1" i="1" u="sng" dirty="0" smtClean="0">
                <a:solidFill>
                  <a:srgbClr val="FFFFFF"/>
                </a:solidFill>
                <a:ea typeface="Gulim" charset="-127"/>
              </a:rPr>
              <a:t>Я</a:t>
            </a:r>
          </a:p>
        </p:txBody>
      </p:sp>
      <p:sp>
        <p:nvSpPr>
          <p:cNvPr id="19460" name="Rectangle 784"/>
          <p:cNvSpPr>
            <a:spLocks noChangeArrowheads="1"/>
          </p:cNvSpPr>
          <p:nvPr/>
        </p:nvSpPr>
        <p:spPr bwMode="auto">
          <a:xfrm>
            <a:off x="161925" y="1765300"/>
            <a:ext cx="8939213" cy="108585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dirty="0" smtClean="0">
                <a:solidFill>
                  <a:srgbClr val="FFFFFF"/>
                </a:solidFill>
                <a:ea typeface="Gulim" charset="-127"/>
              </a:rPr>
              <a:t>Установление квот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-это количественные ограничения ввоза или          вывоза определенного товара</a:t>
            </a:r>
          </a:p>
        </p:txBody>
      </p:sp>
      <p:sp>
        <p:nvSpPr>
          <p:cNvPr id="19461" name="Rectangle 785"/>
          <p:cNvSpPr>
            <a:spLocks noChangeArrowheads="1"/>
          </p:cNvSpPr>
          <p:nvPr/>
        </p:nvSpPr>
        <p:spPr bwMode="auto">
          <a:xfrm>
            <a:off x="209550" y="3074988"/>
            <a:ext cx="8913813" cy="969962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dirty="0" smtClean="0">
                <a:solidFill>
                  <a:srgbClr val="FFFFFF"/>
                </a:solidFill>
                <a:ea typeface="Gulim" charset="-127"/>
              </a:rPr>
              <a:t>Экономические санкции - эмбарго-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это установленный государством полный запрет торговли с какой-либо другой страной. </a:t>
            </a:r>
          </a:p>
        </p:txBody>
      </p:sp>
      <p:sp>
        <p:nvSpPr>
          <p:cNvPr id="19462" name="Rectangle 786"/>
          <p:cNvSpPr>
            <a:spLocks noChangeArrowheads="1"/>
          </p:cNvSpPr>
          <p:nvPr/>
        </p:nvSpPr>
        <p:spPr bwMode="auto">
          <a:xfrm>
            <a:off x="255588" y="4246563"/>
            <a:ext cx="8845550" cy="935037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dirty="0" smtClean="0">
                <a:solidFill>
                  <a:srgbClr val="FFFFFF"/>
                </a:solidFill>
                <a:ea typeface="Gulim" charset="-127"/>
              </a:rPr>
              <a:t>                                     Экспортные кредиты</a:t>
            </a:r>
          </a:p>
        </p:txBody>
      </p:sp>
      <p:sp>
        <p:nvSpPr>
          <p:cNvPr id="19463" name="Rectangle 787"/>
          <p:cNvSpPr>
            <a:spLocks noChangeArrowheads="1"/>
          </p:cNvSpPr>
          <p:nvPr/>
        </p:nvSpPr>
        <p:spPr bwMode="auto">
          <a:xfrm>
            <a:off x="196850" y="5510213"/>
            <a:ext cx="8939213" cy="969962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i="1" dirty="0" smtClean="0">
                <a:solidFill>
                  <a:srgbClr val="FFFFFF"/>
                </a:solidFill>
                <a:ea typeface="Gulim" charset="-127"/>
              </a:rPr>
              <a:t>Демпинг и др.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0"/>
          <p:cNvSpPr>
            <a:spLocks noChangeArrowheads="1"/>
          </p:cNvSpPr>
          <p:nvPr/>
        </p:nvSpPr>
        <p:spPr bwMode="auto">
          <a:xfrm>
            <a:off x="11113" y="3175"/>
            <a:ext cx="9247187" cy="68548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9000"/>
              </a:lnSpc>
            </a:pPr>
            <a:r>
              <a:rPr lang="ko-KR" altLang="en-US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 </a:t>
            </a:r>
          </a:p>
        </p:txBody>
      </p:sp>
      <p:sp>
        <p:nvSpPr>
          <p:cNvPr id="3075" name="Rectangle 261"/>
          <p:cNvSpPr>
            <a:spLocks noChangeArrowheads="1"/>
          </p:cNvSpPr>
          <p:nvPr/>
        </p:nvSpPr>
        <p:spPr bwMode="auto">
          <a:xfrm>
            <a:off x="1506538" y="201613"/>
            <a:ext cx="6311900" cy="122872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a typeface="Dotum" charset="-127"/>
              </a:rPr>
              <a:t>ПЛАН УРОКА:</a:t>
            </a:r>
          </a:p>
        </p:txBody>
      </p:sp>
      <p:sp>
        <p:nvSpPr>
          <p:cNvPr id="4100" name="Text Box 262"/>
          <p:cNvSpPr txBox="1">
            <a:spLocks noChangeArrowheads="1"/>
          </p:cNvSpPr>
          <p:nvPr/>
        </p:nvSpPr>
        <p:spPr bwMode="auto">
          <a:xfrm>
            <a:off x="4414838" y="3236913"/>
            <a:ext cx="1793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3077" name="Rectangle 263"/>
          <p:cNvSpPr>
            <a:spLocks noChangeArrowheads="1"/>
          </p:cNvSpPr>
          <p:nvPr/>
        </p:nvSpPr>
        <p:spPr bwMode="auto">
          <a:xfrm>
            <a:off x="0" y="1981200"/>
            <a:ext cx="9144000" cy="457200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u="sng" dirty="0" smtClean="0">
                <a:solidFill>
                  <a:srgbClr val="FFFFFF"/>
                </a:solidFill>
                <a:ea typeface="Gulim" charset="-127"/>
              </a:rPr>
              <a:t>1. Что такое мировая экономика?</a:t>
            </a:r>
          </a:p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u="sng" dirty="0" smtClean="0">
                <a:solidFill>
                  <a:srgbClr val="FFFFFF"/>
                </a:solidFill>
                <a:ea typeface="Gulim" charset="-127"/>
              </a:rPr>
              <a:t>2. Международная торговля</a:t>
            </a:r>
          </a:p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u="sng" dirty="0" smtClean="0">
                <a:solidFill>
                  <a:srgbClr val="FFFFFF"/>
                </a:solidFill>
                <a:ea typeface="Gulim" charset="-127"/>
              </a:rPr>
              <a:t>3. Государственная политика в области международной торговли</a:t>
            </a:r>
          </a:p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u="sng" dirty="0" smtClean="0">
                <a:solidFill>
                  <a:srgbClr val="FFFFFF"/>
                </a:solidFill>
                <a:ea typeface="Gulim" charset="-127"/>
              </a:rPr>
              <a:t>4. Глобальные проблемы экономики</a:t>
            </a:r>
          </a:p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u="sng" dirty="0" smtClean="0">
                <a:solidFill>
                  <a:srgbClr val="FFFFFF"/>
                </a:solidFill>
                <a:ea typeface="Gulim" charset="-127"/>
              </a:rPr>
              <a:t>5. Закрепление изученного материала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70"/>
          <p:cNvSpPr>
            <a:spLocks noChangeArrowheads="1"/>
          </p:cNvSpPr>
          <p:nvPr/>
        </p:nvSpPr>
        <p:spPr bwMode="auto">
          <a:xfrm>
            <a:off x="3175" y="3175"/>
            <a:ext cx="9140825" cy="68548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0483" name="AutoShape 271"/>
          <p:cNvSpPr>
            <a:spLocks noChangeArrowheads="1"/>
          </p:cNvSpPr>
          <p:nvPr/>
        </p:nvSpPr>
        <p:spPr bwMode="auto">
          <a:xfrm>
            <a:off x="231775" y="390525"/>
            <a:ext cx="8891588" cy="61658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Международная торговля очень быстро развивается и  поэтому нуждается в регулировании со стороны   международной организации. Такая организация была создана в 1948 г.-это </a:t>
            </a:r>
            <a:r>
              <a:rPr lang="ko-KR" altLang="en-US" sz="2400" i="1" dirty="0" smtClean="0">
                <a:solidFill>
                  <a:srgbClr val="FFFFFF"/>
                </a:solidFill>
                <a:ea typeface="Gulim" charset="-127"/>
              </a:rPr>
              <a:t>Генереальное соглашение по  тарифам и торговле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. В 1995 г. она была преобразована  в ВТО-</a:t>
            </a:r>
            <a:r>
              <a:rPr lang="ko-KR" altLang="en-US" sz="2200" i="1" dirty="0" smtClean="0">
                <a:solidFill>
                  <a:srgbClr val="FFFFFF"/>
                </a:solidFill>
                <a:ea typeface="Gulim" charset="-127"/>
              </a:rPr>
              <a:t>Всемирную торговую организацию</a:t>
            </a: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. Цель этой  организации-создать для своих членов режим наибольшего благоприятствования в торговле, отменить    дискриминацию и создать равные условия для всех            участников.</a:t>
            </a:r>
          </a:p>
          <a:p>
            <a:pPr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 Россия стала 154-м полноправным членом ВТО в декабре 2011 г., что стало важным итогом экономической политики последних лет.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82"/>
          <p:cNvSpPr>
            <a:spLocks noChangeArrowheads="1"/>
          </p:cNvSpPr>
          <p:nvPr/>
        </p:nvSpPr>
        <p:spPr bwMode="auto">
          <a:xfrm>
            <a:off x="4763" y="3175"/>
            <a:ext cx="9139237" cy="6850063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1507" name="Rectangle 783"/>
          <p:cNvSpPr>
            <a:spLocks noChangeArrowheads="1"/>
          </p:cNvSpPr>
          <p:nvPr/>
        </p:nvSpPr>
        <p:spPr bwMode="auto">
          <a:xfrm>
            <a:off x="684213" y="260350"/>
            <a:ext cx="7848600" cy="190500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dirty="0" smtClean="0">
                <a:solidFill>
                  <a:srgbClr val="FFFFFF"/>
                </a:solidFill>
                <a:ea typeface="Gulim" charset="-127"/>
              </a:rPr>
              <a:t>4. ГЛОБАЛЬНЫЕ ПРОБЛЕМЫ                  ЭКОНОМИК</a:t>
            </a:r>
            <a:r>
              <a:rPr lang="ko-KR" altLang="en-US" sz="3000" b="1" dirty="0" smtClean="0">
                <a:solidFill>
                  <a:srgbClr val="FFFFFF"/>
                </a:solidFill>
                <a:ea typeface="Gulim" charset="-127"/>
              </a:rPr>
              <a:t>И</a:t>
            </a:r>
          </a:p>
        </p:txBody>
      </p:sp>
      <p:pic>
        <p:nvPicPr>
          <p:cNvPr id="23556" name="Picture 3" descr="D:\КАРТИНКИ\Русунки по ОБЖ\{71E6827B-54E7-4088-A446-01EE0675D0AE}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309932" cy="248244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7" name="Picture 2" descr="D:\КАРТИНКИ\Страны\Thai\4Bayok Sky\P1010005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500694" y="3571876"/>
            <a:ext cx="2889242" cy="2568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70"/>
          <p:cNvSpPr>
            <a:spLocks noChangeArrowheads="1"/>
          </p:cNvSpPr>
          <p:nvPr/>
        </p:nvSpPr>
        <p:spPr bwMode="auto">
          <a:xfrm>
            <a:off x="4763" y="3175"/>
            <a:ext cx="9139237" cy="68548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2531" name="AutoShape 271"/>
          <p:cNvSpPr>
            <a:spLocks noChangeArrowheads="1"/>
          </p:cNvSpPr>
          <p:nvPr/>
        </p:nvSpPr>
        <p:spPr bwMode="auto">
          <a:xfrm>
            <a:off x="242888" y="330200"/>
            <a:ext cx="8705850" cy="62706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Не только международная торговля связывает          различные страны в единое хозяйство. Такая связь     обнаруживается во многих других областях жизни:  в производстве,финансовой, валютной и                    информационной сферах. Коротко говоря, мы           наблюдаем процесс </a:t>
            </a:r>
            <a:r>
              <a:rPr lang="ko-KR" altLang="en-US" sz="2400" i="1" dirty="0" smtClean="0">
                <a:solidFill>
                  <a:srgbClr val="FFFFFF"/>
                </a:solidFill>
                <a:ea typeface="Gulim" charset="-127"/>
              </a:rPr>
              <a:t>глобализации</a:t>
            </a: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. 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Процесс глобализации в мировой экономике               неоднозначен: он несёт в себе и положительные,и     отрицательные черты.</a:t>
            </a:r>
            <a:endParaRPr lang="ru-RU" altLang="ko-KR" sz="24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2400" dirty="0" smtClean="0">
              <a:solidFill>
                <a:srgbClr val="FFFFFF"/>
              </a:solidFill>
              <a:ea typeface="Gulim" charset="-127"/>
            </a:endParaRPr>
          </a:p>
        </p:txBody>
      </p:sp>
      <p:pic>
        <p:nvPicPr>
          <p:cNvPr id="24580" name="Picture 2" descr="http://im7-tub-ru.yandex.net/i?id=629584838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263" r="14561" b="14999"/>
          <a:stretch>
            <a:fillRect/>
          </a:stretch>
        </p:blipFill>
        <p:spPr bwMode="auto">
          <a:xfrm>
            <a:off x="395288" y="5013325"/>
            <a:ext cx="15716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im0-tub-ru.yandex.net/i?id=279152769-5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001" t="20000" r="9999" b="4999"/>
          <a:stretch>
            <a:fillRect/>
          </a:stretch>
        </p:blipFill>
        <p:spPr bwMode="auto">
          <a:xfrm>
            <a:off x="395288" y="2409825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http://im6-tub-ru.yandex.net/i?id=47906140-7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8929" b="10715"/>
          <a:stretch>
            <a:fillRect/>
          </a:stretch>
        </p:blipFill>
        <p:spPr bwMode="auto">
          <a:xfrm>
            <a:off x="7483475" y="2787650"/>
            <a:ext cx="1485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0" descr="http://im2-tub-ru.yandex.net/i?id=579230829-3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479742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http://im8-tub-ru.yandex.net/i?id=270433938-66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738" y="4797425"/>
            <a:ext cx="1571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6" descr="http://im0-tub-ru.yandex.net/i?id=282818134-31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l="5000" t="13336" r="5000" b="19998"/>
          <a:stretch>
            <a:fillRect/>
          </a:stretch>
        </p:blipFill>
        <p:spPr bwMode="auto">
          <a:xfrm>
            <a:off x="6786563" y="4262438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 descr="http://im6-tub-ru.yandex.net/i?id=225626372-37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 t="5000"/>
          <a:stretch>
            <a:fillRect/>
          </a:stretch>
        </p:blipFill>
        <p:spPr bwMode="auto">
          <a:xfrm>
            <a:off x="6227763" y="5062538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82"/>
          <p:cNvSpPr>
            <a:spLocks noChangeArrowheads="1"/>
          </p:cNvSpPr>
          <p:nvPr/>
        </p:nvSpPr>
        <p:spPr bwMode="auto">
          <a:xfrm>
            <a:off x="4763" y="1588"/>
            <a:ext cx="9139237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3555" name="AutoShape 783"/>
          <p:cNvSpPr>
            <a:spLocks noChangeArrowheads="1"/>
          </p:cNvSpPr>
          <p:nvPr/>
        </p:nvSpPr>
        <p:spPr bwMode="auto">
          <a:xfrm>
            <a:off x="279400" y="254000"/>
            <a:ext cx="3905250" cy="11811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000" dirty="0" smtClean="0">
                <a:solidFill>
                  <a:srgbClr val="FFFFFF"/>
                </a:solidFill>
                <a:ea typeface="Gulim" charset="-127"/>
              </a:rPr>
              <a:t>ПОЛОЖИТЕЛЬНЫЕ ЧЕРТЫ</a:t>
            </a:r>
          </a:p>
        </p:txBody>
      </p:sp>
      <p:sp>
        <p:nvSpPr>
          <p:cNvPr id="23556" name="AutoShape 784"/>
          <p:cNvSpPr>
            <a:spLocks noChangeArrowheads="1"/>
          </p:cNvSpPr>
          <p:nvPr/>
        </p:nvSpPr>
        <p:spPr bwMode="auto">
          <a:xfrm>
            <a:off x="4689475" y="242888"/>
            <a:ext cx="4410075" cy="120491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800" i="1" dirty="0" smtClean="0">
                <a:solidFill>
                  <a:srgbClr val="FFFFFF"/>
                </a:solidFill>
                <a:ea typeface="Gulim" charset="-127"/>
              </a:rPr>
              <a:t>ОТРИЦАТЕЛЬНЫЕ ЧЕРТЫ</a:t>
            </a:r>
          </a:p>
        </p:txBody>
      </p:sp>
      <p:sp>
        <p:nvSpPr>
          <p:cNvPr id="23557" name="Rectangle 785"/>
          <p:cNvSpPr>
            <a:spLocks noChangeArrowheads="1"/>
          </p:cNvSpPr>
          <p:nvPr/>
        </p:nvSpPr>
        <p:spPr bwMode="auto">
          <a:xfrm>
            <a:off x="187325" y="1716088"/>
            <a:ext cx="4010025" cy="513715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Глобализация облегчает         взаимодействие между          разными странами, ведёт к    ускорению экономического  роста, способствует                увеличению масштабов         обмена передовыми               достижениями человечества в различных областях жизни,что содействует прогрессу      всей мировой системы            хозяйства.</a:t>
            </a:r>
          </a:p>
        </p:txBody>
      </p:sp>
      <p:sp>
        <p:nvSpPr>
          <p:cNvPr id="23558" name="Rectangle 786"/>
          <p:cNvSpPr>
            <a:spLocks noChangeArrowheads="1"/>
          </p:cNvSpPr>
          <p:nvPr/>
        </p:nvSpPr>
        <p:spPr bwMode="auto">
          <a:xfrm>
            <a:off x="4503738" y="1728788"/>
            <a:ext cx="4559300" cy="512445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Глобализация вызывает                  серьёзные негативные                   последствия и проблемы,               связанные с тем, что сбои в одной системе передаются всему миру. Организованная преступность      перерастает национальные            границы. Ещё одно очень важное противоречие, рождённое             глобализацией,- это                        противоречие между Центром и Периферией.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0"/>
          <p:cNvSpPr>
            <a:spLocks noChangeArrowheads="1"/>
          </p:cNvSpPr>
          <p:nvPr/>
        </p:nvSpPr>
        <p:spPr bwMode="auto">
          <a:xfrm>
            <a:off x="3175" y="1588"/>
            <a:ext cx="9140825" cy="6856412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4579" name="Rectangle 271"/>
          <p:cNvSpPr>
            <a:spLocks noChangeArrowheads="1"/>
          </p:cNvSpPr>
          <p:nvPr/>
        </p:nvSpPr>
        <p:spPr bwMode="auto">
          <a:xfrm>
            <a:off x="411163" y="1052513"/>
            <a:ext cx="8732837" cy="180022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5. ЗАКРЕПЛЕНИЕ ИЗУЧЕННОГО МАТЕРИАЛА</a:t>
            </a:r>
          </a:p>
        </p:txBody>
      </p:sp>
      <p:pic>
        <p:nvPicPr>
          <p:cNvPr id="4" name="Picture 2" descr="C:\Users\T-1000\Desktop\Перестройк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43314"/>
            <a:ext cx="3802075" cy="243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82"/>
          <p:cNvSpPr>
            <a:spLocks noChangeArrowheads="1"/>
          </p:cNvSpPr>
          <p:nvPr/>
        </p:nvSpPr>
        <p:spPr bwMode="auto">
          <a:xfrm>
            <a:off x="4763" y="6350"/>
            <a:ext cx="9139237" cy="684530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5603" name="AutoShape 783"/>
          <p:cNvSpPr>
            <a:spLocks noChangeArrowheads="1"/>
          </p:cNvSpPr>
          <p:nvPr/>
        </p:nvSpPr>
        <p:spPr bwMode="auto">
          <a:xfrm>
            <a:off x="2408238" y="511175"/>
            <a:ext cx="4811712" cy="10747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800" b="1" dirty="0" smtClean="0">
                <a:solidFill>
                  <a:srgbClr val="FFFFFF"/>
                </a:solidFill>
                <a:ea typeface="Gulim" charset="-127"/>
              </a:rPr>
              <a:t>1.СООТНЕСИТЕ:</a:t>
            </a:r>
          </a:p>
        </p:txBody>
      </p:sp>
      <p:sp>
        <p:nvSpPr>
          <p:cNvPr id="25604" name="Rectangle 784"/>
          <p:cNvSpPr>
            <a:spLocks noChangeArrowheads="1"/>
          </p:cNvSpPr>
          <p:nvPr/>
        </p:nvSpPr>
        <p:spPr bwMode="auto">
          <a:xfrm>
            <a:off x="454025" y="1997075"/>
            <a:ext cx="3557588" cy="4446588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i="1" dirty="0" smtClean="0">
                <a:solidFill>
                  <a:srgbClr val="FFFFFF"/>
                </a:solidFill>
                <a:ea typeface="Gulim" charset="-127"/>
              </a:rPr>
              <a:t>а) импорт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i="1" dirty="0" smtClean="0">
                <a:solidFill>
                  <a:srgbClr val="FFFFFF"/>
                </a:solidFill>
                <a:ea typeface="Gulim" charset="-127"/>
              </a:rPr>
              <a:t>б) экспорт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2400" i="1" dirty="0" smtClean="0">
              <a:solidFill>
                <a:srgbClr val="FFFFFF"/>
              </a:solidFill>
              <a:ea typeface="Gulim" charset="-127"/>
            </a:endParaRPr>
          </a:p>
        </p:txBody>
      </p:sp>
      <p:sp>
        <p:nvSpPr>
          <p:cNvPr id="25605" name="Rectangle 785"/>
          <p:cNvSpPr>
            <a:spLocks noChangeArrowheads="1"/>
          </p:cNvSpPr>
          <p:nvPr/>
        </p:nvSpPr>
        <p:spPr bwMode="auto">
          <a:xfrm>
            <a:off x="4116388" y="1997075"/>
            <a:ext cx="4749800" cy="441007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1) товары и услуги, которые вывозятся за границу с целью продажи на мировом рынке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2) товары и услуги, которые ввозятся в страну с целью их продажи на внутреннем рынке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70"/>
          <p:cNvSpPr>
            <a:spLocks noChangeArrowheads="1"/>
          </p:cNvSpPr>
          <p:nvPr/>
        </p:nvSpPr>
        <p:spPr bwMode="auto">
          <a:xfrm>
            <a:off x="6350" y="7938"/>
            <a:ext cx="9134475" cy="683260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6627" name="AutoShape 271"/>
          <p:cNvSpPr>
            <a:spLocks noChangeArrowheads="1"/>
          </p:cNvSpPr>
          <p:nvPr/>
        </p:nvSpPr>
        <p:spPr bwMode="auto">
          <a:xfrm>
            <a:off x="2514600" y="703263"/>
            <a:ext cx="4727575" cy="11699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3000" b="1" dirty="0" smtClean="0">
                <a:solidFill>
                  <a:srgbClr val="FFFFFF"/>
                </a:solidFill>
                <a:ea typeface="Gulim" charset="-127"/>
              </a:rPr>
              <a:t>2.СООТНЕСИТЕ:</a:t>
            </a:r>
          </a:p>
        </p:txBody>
      </p:sp>
      <p:sp>
        <p:nvSpPr>
          <p:cNvPr id="26628" name="Rectangle 272"/>
          <p:cNvSpPr>
            <a:spLocks noChangeArrowheads="1"/>
          </p:cNvSpPr>
          <p:nvPr/>
        </p:nvSpPr>
        <p:spPr bwMode="auto">
          <a:xfrm>
            <a:off x="758825" y="2727325"/>
            <a:ext cx="3860800" cy="2058997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а) Адам Смит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б) Давид Рикадо</a:t>
            </a:r>
          </a:p>
        </p:txBody>
      </p:sp>
      <p:sp>
        <p:nvSpPr>
          <p:cNvPr id="26629" name="Rectangle 273"/>
          <p:cNvSpPr>
            <a:spLocks noChangeArrowheads="1"/>
          </p:cNvSpPr>
          <p:nvPr/>
        </p:nvSpPr>
        <p:spPr bwMode="auto">
          <a:xfrm>
            <a:off x="5041900" y="2357430"/>
            <a:ext cx="3851275" cy="405607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1) теория абсолютного     преимущества во             внешней торговле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2) теория сравнительных преимуществ во внешней торговле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82"/>
          <p:cNvSpPr>
            <a:spLocks noChangeArrowheads="1"/>
          </p:cNvSpPr>
          <p:nvPr/>
        </p:nvSpPr>
        <p:spPr bwMode="auto">
          <a:xfrm>
            <a:off x="3175" y="3175"/>
            <a:ext cx="9140825" cy="6846888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7651" name="AutoShape 783"/>
          <p:cNvSpPr>
            <a:spLocks noChangeArrowheads="1"/>
          </p:cNvSpPr>
          <p:nvPr/>
        </p:nvSpPr>
        <p:spPr bwMode="auto">
          <a:xfrm>
            <a:off x="1495425" y="650875"/>
            <a:ext cx="6446838" cy="12858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b="1" dirty="0" smtClean="0">
                <a:solidFill>
                  <a:srgbClr val="FFFFFF"/>
                </a:solidFill>
                <a:ea typeface="Gulim" charset="-127"/>
              </a:rPr>
              <a:t>3.ПРОТЕКЦИОНИЗМ-ЭТО:</a:t>
            </a:r>
          </a:p>
        </p:txBody>
      </p:sp>
      <p:sp>
        <p:nvSpPr>
          <p:cNvPr id="27652" name="Rectangle 784"/>
          <p:cNvSpPr>
            <a:spLocks noChangeArrowheads="1"/>
          </p:cNvSpPr>
          <p:nvPr/>
        </p:nvSpPr>
        <p:spPr bwMode="auto">
          <a:xfrm>
            <a:off x="534988" y="2420938"/>
            <a:ext cx="8248650" cy="3529012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а) политика государства, ориентированная на свободное           развитие международной торговли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б) политика государства, направленная на защиту интересов    внутренних производителей от иностранных конкурентов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в) нет верного ответа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70"/>
          <p:cNvSpPr>
            <a:spLocks noChangeArrowheads="1"/>
          </p:cNvSpPr>
          <p:nvPr/>
        </p:nvSpPr>
        <p:spPr bwMode="auto">
          <a:xfrm>
            <a:off x="3175" y="0"/>
            <a:ext cx="9140825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8675" name="AutoShape 271"/>
          <p:cNvSpPr>
            <a:spLocks noChangeArrowheads="1"/>
          </p:cNvSpPr>
          <p:nvPr/>
        </p:nvSpPr>
        <p:spPr bwMode="auto">
          <a:xfrm>
            <a:off x="1238250" y="387350"/>
            <a:ext cx="7078663" cy="12271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b="1" dirty="0" smtClean="0">
                <a:solidFill>
                  <a:srgbClr val="FFFFFF"/>
                </a:solidFill>
                <a:ea typeface="Gulim" charset="-127"/>
              </a:rPr>
              <a:t>4.Сальдо торгового баланса-это:</a:t>
            </a:r>
          </a:p>
        </p:txBody>
      </p:sp>
      <p:sp>
        <p:nvSpPr>
          <p:cNvPr id="28676" name="Rectangle 272"/>
          <p:cNvSpPr>
            <a:spLocks noChangeArrowheads="1"/>
          </p:cNvSpPr>
          <p:nvPr/>
        </p:nvSpPr>
        <p:spPr bwMode="auto">
          <a:xfrm>
            <a:off x="928662" y="2357430"/>
            <a:ext cx="7874000" cy="3813175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а) разность между стоимостью экспорта и импорта за            определенный период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б) установленный государством полный запрет торговли с    какой-либо другой страной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200" dirty="0" smtClean="0">
                <a:solidFill>
                  <a:srgbClr val="FFFFFF"/>
                </a:solidFill>
                <a:ea typeface="Gulim" charset="-127"/>
              </a:rPr>
              <a:t>в) нет верного ответа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82"/>
          <p:cNvSpPr>
            <a:spLocks noChangeArrowheads="1"/>
          </p:cNvSpPr>
          <p:nvPr/>
        </p:nvSpPr>
        <p:spPr bwMode="auto">
          <a:xfrm>
            <a:off x="3175" y="6350"/>
            <a:ext cx="9139238" cy="685165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29699" name="AutoShape 783"/>
          <p:cNvSpPr>
            <a:spLocks noChangeArrowheads="1"/>
          </p:cNvSpPr>
          <p:nvPr/>
        </p:nvSpPr>
        <p:spPr bwMode="auto">
          <a:xfrm>
            <a:off x="1062038" y="531813"/>
            <a:ext cx="7243762" cy="11826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b="1" dirty="0" smtClean="0">
                <a:solidFill>
                  <a:srgbClr val="FFFFFF"/>
                </a:solidFill>
                <a:ea typeface="Gulim" charset="-127"/>
              </a:rPr>
              <a:t>5.Демпинг является методом:</a:t>
            </a:r>
          </a:p>
        </p:txBody>
      </p:sp>
      <p:sp>
        <p:nvSpPr>
          <p:cNvPr id="29700" name="Rectangle 784"/>
          <p:cNvSpPr>
            <a:spLocks noChangeArrowheads="1"/>
          </p:cNvSpPr>
          <p:nvPr/>
        </p:nvSpPr>
        <p:spPr bwMode="auto">
          <a:xfrm>
            <a:off x="454025" y="2978150"/>
            <a:ext cx="8459788" cy="2468563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а</a:t>
            </a:r>
            <a:r>
              <a:rPr lang="ko-KR" altLang="en-US" dirty="0" smtClean="0">
                <a:solidFill>
                  <a:srgbClr val="FFFFFF"/>
                </a:solidFill>
                <a:ea typeface="Gulim" charset="-127"/>
              </a:rPr>
              <a:t>) тарифного регулирования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dirty="0" smtClean="0">
                <a:solidFill>
                  <a:srgbClr val="FFFFFF"/>
                </a:solidFill>
                <a:ea typeface="Gulim" charset="-127"/>
              </a:rPr>
              <a:t>б) нетарифного регулирования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16"/>
          <p:cNvSpPr>
            <a:spLocks noChangeArrowheads="1"/>
          </p:cNvSpPr>
          <p:nvPr/>
        </p:nvSpPr>
        <p:spPr bwMode="auto">
          <a:xfrm>
            <a:off x="277813" y="12700"/>
            <a:ext cx="9132887" cy="6850063"/>
          </a:xfrm>
          <a:prstGeom prst="rect">
            <a:avLst/>
          </a:prstGeom>
          <a:solidFill>
            <a:srgbClr val="4693E0"/>
          </a:solidFill>
          <a:ln w="28575">
            <a:solidFill>
              <a:srgbClr val="005CB8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4099" name="Rectangle 517"/>
          <p:cNvSpPr>
            <a:spLocks noChangeArrowheads="1"/>
          </p:cNvSpPr>
          <p:nvPr/>
        </p:nvSpPr>
        <p:spPr bwMode="auto">
          <a:xfrm>
            <a:off x="611188" y="500042"/>
            <a:ext cx="8532812" cy="165735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1. Что такое мировая экономика?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86058"/>
            <a:ext cx="4454534" cy="27790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70"/>
          <p:cNvSpPr>
            <a:spLocks noChangeArrowheads="1"/>
          </p:cNvSpPr>
          <p:nvPr/>
        </p:nvSpPr>
        <p:spPr bwMode="auto">
          <a:xfrm>
            <a:off x="4763" y="9525"/>
            <a:ext cx="9139237" cy="684530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30723" name="AutoShape 271"/>
          <p:cNvSpPr>
            <a:spLocks noChangeArrowheads="1"/>
          </p:cNvSpPr>
          <p:nvPr/>
        </p:nvSpPr>
        <p:spPr bwMode="auto">
          <a:xfrm>
            <a:off x="2127250" y="841375"/>
            <a:ext cx="5026025" cy="11001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b="1" dirty="0" smtClean="0">
                <a:solidFill>
                  <a:srgbClr val="FFFFFF"/>
                </a:solidFill>
                <a:ea typeface="Gulim" charset="-127"/>
              </a:rPr>
              <a:t>КЛЮЧ:</a:t>
            </a:r>
          </a:p>
        </p:txBody>
      </p:sp>
      <p:sp>
        <p:nvSpPr>
          <p:cNvPr id="30724" name="Rectangle 272"/>
          <p:cNvSpPr>
            <a:spLocks noChangeArrowheads="1"/>
          </p:cNvSpPr>
          <p:nvPr/>
        </p:nvSpPr>
        <p:spPr bwMode="auto">
          <a:xfrm>
            <a:off x="714348" y="2143116"/>
            <a:ext cx="7835900" cy="3814763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dirty="0" smtClean="0">
                <a:solidFill>
                  <a:srgbClr val="FFFFFF"/>
                </a:solidFill>
                <a:ea typeface="Gulim" charset="-127"/>
              </a:rPr>
              <a:t>1- а-2, б-1;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dirty="0" smtClean="0">
                <a:solidFill>
                  <a:srgbClr val="FFFFFF"/>
                </a:solidFill>
                <a:ea typeface="Gulim" charset="-127"/>
              </a:rPr>
              <a:t>2- а-1, б-2;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dirty="0" smtClean="0">
                <a:solidFill>
                  <a:srgbClr val="FFFFFF"/>
                </a:solidFill>
                <a:ea typeface="Gulim" charset="-127"/>
              </a:rPr>
              <a:t>3- б;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dirty="0" smtClean="0">
                <a:solidFill>
                  <a:srgbClr val="FFFFFF"/>
                </a:solidFill>
                <a:ea typeface="Gulim" charset="-127"/>
              </a:rPr>
              <a:t>4- а;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600" dirty="0" smtClean="0">
                <a:solidFill>
                  <a:srgbClr val="FFFFFF"/>
                </a:solidFill>
                <a:ea typeface="Gulim" charset="-127"/>
              </a:rPr>
              <a:t>5- б.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26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800" dirty="0" smtClean="0">
              <a:solidFill>
                <a:srgbClr val="000000"/>
              </a:solidFill>
              <a:ea typeface="Gulim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72"/>
          <p:cNvSpPr>
            <a:spLocks noChangeArrowheads="1"/>
          </p:cNvSpPr>
          <p:nvPr/>
        </p:nvSpPr>
        <p:spPr bwMode="auto">
          <a:xfrm>
            <a:off x="0" y="3175"/>
            <a:ext cx="9132888" cy="6854825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5123" name="AutoShape 775"/>
          <p:cNvSpPr>
            <a:spLocks noChangeArrowheads="1"/>
          </p:cNvSpPr>
          <p:nvPr/>
        </p:nvSpPr>
        <p:spPr bwMode="auto">
          <a:xfrm>
            <a:off x="301625" y="611188"/>
            <a:ext cx="8528050" cy="60023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latinLnBrk="0" hangingPunct="1">
              <a:lnSpc>
                <a:spcPct val="132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Gulim" charset="-127"/>
              </a:rPr>
              <a:t>Мировая экономика </a:t>
            </a:r>
            <a:r>
              <a:rPr lang="ko-KR" altLang="en-US" sz="2800" b="1" dirty="0" smtClean="0">
                <a:solidFill>
                  <a:srgbClr val="FFFFFF"/>
                </a:solidFill>
                <a:ea typeface="Gulim" charset="-127"/>
              </a:rPr>
              <a:t>-это совокупность          экономик отдельных стран, связанных между  собой системой международных                   экономических отношений. </a:t>
            </a:r>
          </a:p>
          <a:p>
            <a:pPr eaLnBrk="1" latinLnBrk="0" hangingPunct="1">
              <a:lnSpc>
                <a:spcPct val="132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   </a:t>
            </a:r>
            <a:r>
              <a:rPr lang="ko-KR" altLang="en-US" sz="2800" i="1" dirty="0" smtClean="0">
                <a:solidFill>
                  <a:srgbClr val="FFFFFF"/>
                </a:solidFill>
                <a:ea typeface="Gulim" charset="-127"/>
              </a:rPr>
              <a:t>Какие отношения имеются в виду?</a:t>
            </a:r>
          </a:p>
          <a:p>
            <a:pPr eaLnBrk="1" latinLnBrk="0" hangingPunct="1">
              <a:lnSpc>
                <a:spcPct val="132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1) международное разделение труда</a:t>
            </a:r>
          </a:p>
          <a:p>
            <a:pPr eaLnBrk="1" latinLnBrk="0" hangingPunct="1">
              <a:lnSpc>
                <a:spcPct val="132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2) международное движение капитала и          рабочей силы</a:t>
            </a:r>
          </a:p>
          <a:p>
            <a:pPr eaLnBrk="1" latinLnBrk="0" hangingPunct="1">
              <a:lnSpc>
                <a:spcPct val="132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3) валютные отношения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ko-KR" altLang="en-US" sz="1800" dirty="0" smtClean="0">
              <a:solidFill>
                <a:srgbClr val="000000"/>
              </a:solidFill>
              <a:ea typeface="Gulim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1113" y="0"/>
            <a:ext cx="9132887" cy="6846888"/>
          </a:xfrm>
          <a:prstGeom prst="rect">
            <a:avLst/>
          </a:prstGeom>
          <a:solidFill>
            <a:srgbClr val="4693E0"/>
          </a:solidFill>
          <a:ln w="28575">
            <a:solidFill>
              <a:srgbClr val="005CB8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336550" y="336550"/>
            <a:ext cx="8285163" cy="60483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1800" dirty="0" smtClean="0">
                <a:solidFill>
                  <a:srgbClr val="000000"/>
                </a:solidFill>
                <a:ea typeface="Gulim" charset="-127"/>
              </a:rPr>
              <a:t> </a:t>
            </a:r>
            <a:r>
              <a:rPr lang="ko-KR" alt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Gulim" charset="-127"/>
              </a:rPr>
              <a:t>Международное разделение труда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Gulim" charset="-127"/>
              </a:rPr>
              <a:t> -это                   </a:t>
            </a: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специализация стран на производстве той или  иной продукции.  </a:t>
            </a:r>
          </a:p>
          <a:p>
            <a:pPr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800" b="1" u="sng" dirty="0" smtClean="0">
                <a:solidFill>
                  <a:srgbClr val="FFFFFF"/>
                </a:solidFill>
                <a:ea typeface="Gulim" charset="-127"/>
              </a:rPr>
              <a:t>Предпосылки специализации:</a:t>
            </a:r>
          </a:p>
          <a:p>
            <a:pPr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1)природные условия(климат, географ.положение, наличие полезных ископаемых и др.природных    ресурсов)</a:t>
            </a:r>
          </a:p>
          <a:p>
            <a:pPr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2)уровень экономического и научно-технического развития</a:t>
            </a:r>
          </a:p>
          <a:p>
            <a:pPr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3) сложившиеся традиции в производстве тех или иных товаров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0"/>
          <p:cNvSpPr>
            <a:spLocks noChangeArrowheads="1"/>
          </p:cNvSpPr>
          <p:nvPr/>
        </p:nvSpPr>
        <p:spPr bwMode="auto">
          <a:xfrm>
            <a:off x="3175" y="1588"/>
            <a:ext cx="9140825" cy="6856412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7171" name="Rectangle 261"/>
          <p:cNvSpPr>
            <a:spLocks noChangeArrowheads="1"/>
          </p:cNvSpPr>
          <p:nvPr/>
        </p:nvSpPr>
        <p:spPr bwMode="auto">
          <a:xfrm>
            <a:off x="933450" y="476250"/>
            <a:ext cx="7658100" cy="1657350"/>
          </a:xfrm>
          <a:prstGeom prst="rect">
            <a:avLst/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dirty="0" smtClean="0">
                <a:solidFill>
                  <a:srgbClr val="FFFFFF"/>
                </a:solidFill>
                <a:ea typeface="Gulim" charset="-127"/>
              </a:rPr>
              <a:t>2. МЕЖДУНАРОДНАЯ ТОРГОВЛЯ</a:t>
            </a:r>
          </a:p>
        </p:txBody>
      </p:sp>
      <p:pic>
        <p:nvPicPr>
          <p:cNvPr id="8196" name="Picture 8" descr="Картинка 49 из 239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565400"/>
            <a:ext cx="2592388" cy="38877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0" descr="378622-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38" y="2481263"/>
            <a:ext cx="43926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16"/>
          <p:cNvSpPr>
            <a:spLocks noChangeArrowheads="1"/>
          </p:cNvSpPr>
          <p:nvPr/>
        </p:nvSpPr>
        <p:spPr bwMode="auto">
          <a:xfrm>
            <a:off x="3175" y="6350"/>
            <a:ext cx="9140825" cy="6845300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8195" name="AutoShape 517"/>
          <p:cNvSpPr>
            <a:spLocks noChangeArrowheads="1"/>
          </p:cNvSpPr>
          <p:nvPr/>
        </p:nvSpPr>
        <p:spPr bwMode="auto">
          <a:xfrm>
            <a:off x="209550" y="230188"/>
            <a:ext cx="8623300" cy="62134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Gulim" charset="-127"/>
              </a:rPr>
              <a:t>Основные термины международной торговли</a:t>
            </a:r>
            <a:r>
              <a:rPr lang="ko-KR" altLang="en-US" sz="2400" dirty="0" smtClean="0">
                <a:solidFill>
                  <a:srgbClr val="FFFFFF"/>
                </a:solidFill>
                <a:ea typeface="Gulim" charset="-127"/>
              </a:rPr>
              <a:t>: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b="1" i="1" u="sng" dirty="0" smtClean="0">
                <a:solidFill>
                  <a:srgbClr val="FFFFFF"/>
                </a:solidFill>
                <a:ea typeface="Gulim" charset="-127"/>
              </a:rPr>
              <a:t>Экспорт </a:t>
            </a:r>
            <a:r>
              <a:rPr lang="ko-KR" altLang="en-US" dirty="0" smtClean="0">
                <a:solidFill>
                  <a:srgbClr val="FFFFFF"/>
                </a:solidFill>
                <a:ea typeface="Gulim" charset="-127"/>
              </a:rPr>
              <a:t>-это товары и услуги, которые вывозятся за границу с целью продажи на мировом рынке. 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endParaRPr lang="ko-KR" altLang="en-US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b="1" i="1" u="sng" dirty="0" smtClean="0">
                <a:solidFill>
                  <a:srgbClr val="FFFFFF"/>
                </a:solidFill>
                <a:ea typeface="Gulim" charset="-127"/>
              </a:rPr>
              <a:t>Импорт</a:t>
            </a:r>
            <a:r>
              <a:rPr lang="ko-KR" altLang="en-US" dirty="0" smtClean="0">
                <a:solidFill>
                  <a:srgbClr val="FFFFFF"/>
                </a:solidFill>
                <a:ea typeface="Gulim" charset="-127"/>
              </a:rPr>
              <a:t>-это товары и услуги, которые ввозятся в      страну с целью их продажи на внутреннем рынке. 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endParaRPr lang="ko-KR" altLang="en-US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b="1" i="1" u="sng" dirty="0" smtClean="0">
                <a:solidFill>
                  <a:srgbClr val="FFFFFF"/>
                </a:solidFill>
                <a:ea typeface="Gulim" charset="-127"/>
              </a:rPr>
              <a:t>Сальдо торгового баланса</a:t>
            </a:r>
            <a:r>
              <a:rPr lang="ko-KR" altLang="en-US" dirty="0" smtClean="0">
                <a:solidFill>
                  <a:srgbClr val="FFFFFF"/>
                </a:solidFill>
                <a:ea typeface="Gulim" charset="-127"/>
              </a:rPr>
              <a:t>-разность между                стоимостью экспорта и импорта за определенный    период времени.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72"/>
          <p:cNvSpPr>
            <a:spLocks noChangeArrowheads="1"/>
          </p:cNvSpPr>
          <p:nvPr/>
        </p:nvSpPr>
        <p:spPr bwMode="auto">
          <a:xfrm>
            <a:off x="3175" y="1588"/>
            <a:ext cx="9140825" cy="6856412"/>
          </a:xfrm>
          <a:prstGeom prst="rect">
            <a:avLst/>
          </a:prstGeom>
          <a:solidFill>
            <a:srgbClr val="4693E0"/>
          </a:solidFill>
          <a:ln w="28575">
            <a:solidFill>
              <a:srgbClr val="00376D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/>
            <a:endParaRPr lang="ru-RU" altLang="ru-RU">
              <a:cs typeface="Times New Roman" pitchFamily="18" charset="0"/>
            </a:endParaRPr>
          </a:p>
        </p:txBody>
      </p:sp>
      <p:sp>
        <p:nvSpPr>
          <p:cNvPr id="9219" name="AutoShape 773"/>
          <p:cNvSpPr>
            <a:spLocks noChangeArrowheads="1"/>
          </p:cNvSpPr>
          <p:nvPr/>
        </p:nvSpPr>
        <p:spPr bwMode="auto">
          <a:xfrm>
            <a:off x="493713" y="261938"/>
            <a:ext cx="8302625" cy="62912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8575">
            <a:solidFill>
              <a:srgbClr val="943B0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ko-KR" sz="2400" dirty="0" smtClean="0">
                <a:solidFill>
                  <a:srgbClr val="FFFFFF"/>
                </a:solidFill>
                <a:ea typeface="Gulim" charset="-127"/>
              </a:rPr>
              <a:t>                                                                                                                                     </a:t>
            </a: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lnSpc>
                <a:spcPct val="129000"/>
              </a:lnSpc>
              <a:spcBef>
                <a:spcPct val="0"/>
              </a:spcBef>
              <a:buFontTx/>
              <a:buNone/>
              <a:defRPr/>
            </a:pPr>
            <a:endParaRPr lang="ru-RU" altLang="ko-KR" sz="2400" dirty="0" smtClean="0">
              <a:solidFill>
                <a:srgbClr val="FFFFFF"/>
              </a:solidFill>
              <a:ea typeface="Gulim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2800" dirty="0" smtClean="0">
                <a:solidFill>
                  <a:srgbClr val="FFFFFF"/>
                </a:solidFill>
                <a:ea typeface="Gulim" charset="-127"/>
              </a:rPr>
              <a:t>Международная торговля имеет очень древнюю  историю. Это первая форма экономических           отношений между странами. Ещё в XVII в.            учёные-экономисты задавались вопросом:</a:t>
            </a:r>
            <a:r>
              <a:rPr lang="ko-KR" altLang="en-US" sz="2800" i="1" dirty="0" smtClean="0">
                <a:solidFill>
                  <a:srgbClr val="FFFFFF"/>
                </a:solidFill>
                <a:ea typeface="Gulim" charset="-127"/>
              </a:rPr>
              <a:t>             Почему страны торгуют друг с другом</a:t>
            </a:r>
            <a:r>
              <a:rPr lang="ru-RU" altLang="ko-KR" sz="2800" i="1" dirty="0" smtClean="0">
                <a:solidFill>
                  <a:srgbClr val="FFFFFF"/>
                </a:solidFill>
                <a:ea typeface="Gulim" charset="-127"/>
              </a:rPr>
              <a:t> ?   </a:t>
            </a:r>
            <a:endParaRPr lang="ko-KR" altLang="en-US" sz="2800" dirty="0" smtClean="0">
              <a:solidFill>
                <a:srgbClr val="FFFFFF"/>
              </a:solidFill>
              <a:ea typeface="Gulim" charset="-127"/>
            </a:endParaRPr>
          </a:p>
        </p:txBody>
      </p:sp>
      <p:pic>
        <p:nvPicPr>
          <p:cNvPr id="10244" name="Picture 4" descr="800PX-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429288" cy="280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зменение размера Мануфактура дш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E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1135</Words>
  <Application>Microsoft Office PowerPoint</Application>
  <PresentationFormat>Экран (4:3)</PresentationFormat>
  <Paragraphs>117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Times New Roman</vt:lpstr>
      <vt:lpstr>Dotum</vt:lpstr>
      <vt:lpstr>Arial</vt:lpstr>
      <vt:lpstr>Lucida Sans</vt:lpstr>
      <vt:lpstr>휴먼옛체</vt:lpstr>
      <vt:lpstr>Book Antiqua</vt:lpstr>
      <vt:lpstr>Wingdings 2</vt:lpstr>
      <vt:lpstr>Wingdings</vt:lpstr>
      <vt:lpstr>Wingdings 3</vt:lpstr>
      <vt:lpstr>Malgun Gothic</vt:lpstr>
      <vt:lpstr>Gulim</vt:lpstr>
      <vt:lpstr>Batang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Admin</cp:lastModifiedBy>
  <cp:revision>52</cp:revision>
  <dcterms:modified xsi:type="dcterms:W3CDTF">2015-10-21T18:13:21Z</dcterms:modified>
</cp:coreProperties>
</file>