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58" r:id="rId6"/>
    <p:sldId id="261" r:id="rId7"/>
    <p:sldId id="272" r:id="rId8"/>
    <p:sldId id="271" r:id="rId9"/>
    <p:sldId id="262" r:id="rId10"/>
    <p:sldId id="269" r:id="rId11"/>
    <p:sldId id="268" r:id="rId12"/>
    <p:sldId id="276" r:id="rId13"/>
    <p:sldId id="273" r:id="rId14"/>
    <p:sldId id="275" r:id="rId15"/>
    <p:sldId id="270" r:id="rId16"/>
    <p:sldId id="263" r:id="rId17"/>
    <p:sldId id="264" r:id="rId18"/>
    <p:sldId id="265" r:id="rId19"/>
    <p:sldId id="266" r:id="rId20"/>
    <p:sldId id="267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hape val="cylinder"/>
        <c:axId val="77575296"/>
        <c:axId val="106791296"/>
        <c:axId val="54112704"/>
      </c:bar3DChart>
      <c:catAx>
        <c:axId val="77575296"/>
        <c:scaling>
          <c:orientation val="minMax"/>
        </c:scaling>
        <c:axPos val="b"/>
        <c:tickLblPos val="nextTo"/>
        <c:crossAx val="106791296"/>
        <c:crosses val="autoZero"/>
        <c:auto val="1"/>
        <c:lblAlgn val="ctr"/>
        <c:lblOffset val="100"/>
      </c:catAx>
      <c:valAx>
        <c:axId val="106791296"/>
        <c:scaling>
          <c:orientation val="minMax"/>
        </c:scaling>
        <c:axPos val="l"/>
        <c:majorGridlines/>
        <c:numFmt formatCode="General" sourceLinked="1"/>
        <c:tickLblPos val="nextTo"/>
        <c:crossAx val="77575296"/>
        <c:crosses val="autoZero"/>
        <c:crossBetween val="between"/>
      </c:valAx>
      <c:serAx>
        <c:axId val="54112704"/>
        <c:scaling>
          <c:orientation val="minMax"/>
        </c:scaling>
        <c:axPos val="b"/>
        <c:tickLblPos val="nextTo"/>
        <c:crossAx val="106791296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1073E-ECD0-42E2-B505-4EC8E64C8839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46E47-5E5A-4279-9472-7EC7EA69D3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46E47-5E5A-4279-9472-7EC7EA69D389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11/2/2015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Рекомендации по подготовке презентации проектов учащихся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4572000"/>
            <a:ext cx="7772400" cy="16002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Подготовила учитель технологии </a:t>
            </a:r>
            <a:r>
              <a:rPr lang="ru-RU" sz="2800" dirty="0" err="1" smtClean="0"/>
              <a:t>Дубовкина</a:t>
            </a:r>
            <a:r>
              <a:rPr lang="ru-RU" sz="2800" dirty="0" smtClean="0"/>
              <a:t> Татьяна Александровна, МАОУ СОШ № 10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05400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Оформление презентации</a:t>
            </a:r>
            <a:endParaRPr lang="ru-RU" dirty="0"/>
          </a:p>
        </p:txBody>
      </p:sp>
      <p:pic>
        <p:nvPicPr>
          <p:cNvPr id="4" name="Picture 6" descr="C:\Users\123\Desktop\Рисунок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838200"/>
            <a:ext cx="3124200" cy="41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90800" y="4572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2011-2012 учебный год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50292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Рис.2. Коллекция «Дорогами знаний»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48006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Рис. 1. Конкурс «</a:t>
            </a:r>
            <a:r>
              <a:rPr lang="ru-RU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Таганайские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звёзды»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Оформление презентации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30352"/>
            <a:ext cx="8534400" cy="5260848"/>
          </a:xfrm>
        </p:spPr>
        <p:txBody>
          <a:bodyPr>
            <a:normAutofit fontScale="92500"/>
          </a:bodyPr>
          <a:lstStyle/>
          <a:p>
            <a:pPr>
              <a:lnSpc>
                <a:spcPct val="145000"/>
              </a:lnSpc>
            </a:pPr>
            <a:r>
              <a:rPr lang="ru-RU" dirty="0" smtClean="0"/>
              <a:t>Числовые данные: </a:t>
            </a:r>
            <a:r>
              <a:rPr lang="ru-RU" dirty="0" smtClean="0"/>
              <a:t>если </a:t>
            </a:r>
            <a:r>
              <a:rPr lang="ru-RU" dirty="0" smtClean="0"/>
              <a:t>они являются дробными числами, то число отображаемых десятичных знаков должно быть одинаково для всей группы этих данных</a:t>
            </a:r>
          </a:p>
          <a:p>
            <a:pPr lvl="0">
              <a:lnSpc>
                <a:spcPct val="145000"/>
              </a:lnSpc>
            </a:pPr>
            <a:r>
              <a:rPr lang="ru-RU" dirty="0" smtClean="0"/>
              <a:t>В </a:t>
            </a:r>
            <a:r>
              <a:rPr lang="ru-RU" dirty="0" smtClean="0"/>
              <a:t>таблицах отображаемый размер шрифта должен быть не менее 18 </a:t>
            </a:r>
            <a:r>
              <a:rPr lang="en-US" dirty="0" smtClean="0"/>
              <a:t>pt</a:t>
            </a:r>
            <a:endParaRPr lang="ru-RU" dirty="0" smtClean="0"/>
          </a:p>
          <a:p>
            <a:pPr lvl="0">
              <a:lnSpc>
                <a:spcPct val="145000"/>
              </a:lnSpc>
            </a:pPr>
            <a:r>
              <a:rPr lang="ru-RU" dirty="0" smtClean="0"/>
              <a:t>Таблицы и диаграммы размещаются на светлом или белом фоне</a:t>
            </a:r>
          </a:p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lvl="0" algn="ctr"/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Оформление презентации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04800" y="2209800"/>
          <a:ext cx="8229600" cy="3066010"/>
        </p:xfrm>
        <a:graphic>
          <a:graphicData uri="http://schemas.openxmlformats.org/drawingml/2006/table">
            <a:tbl>
              <a:tblPr/>
              <a:tblGrid>
                <a:gridCol w="381000"/>
                <a:gridCol w="2667000"/>
                <a:gridCol w="1889112"/>
                <a:gridCol w="1646244"/>
                <a:gridCol w="1646244"/>
              </a:tblGrid>
              <a:tr h="7063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2000" b="1" i="1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2000" b="1" i="1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Материалы, инструменты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Цена за ед.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(м)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Необходимое количество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Стоимость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71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Ткань трикотаж с орнаментом (ч/сер)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350 руб.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2,4 м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840 руб.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Ткань трикотаж (мыш)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360 руб.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0,5 м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180 руб.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Нитки швейные (п/э)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12 руб.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 шт.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12 руб.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Клеевая ткань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40 руб.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0,5 м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20 руб.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2000" b="1" i="1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5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1052  руб.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838200"/>
            <a:ext cx="8610600" cy="1140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Себестоимость изготовления комплекта одежды спортивного стиля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Step up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29400" y="5334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</a:t>
            </a:r>
            <a:r>
              <a:rPr lang="ru-RU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3.2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Оформление презентации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ru-RU" sz="2200" i="1" dirty="0" smtClean="0"/>
              <a:t>Таблица 2.1.</a:t>
            </a:r>
          </a:p>
          <a:p>
            <a:pPr algn="ctr">
              <a:buNone/>
            </a:pPr>
            <a:r>
              <a:rPr lang="ru-RU" sz="2400" b="1" dirty="0" smtClean="0"/>
              <a:t>Технологическая последовательность изготовления  платья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09600" y="1905000"/>
          <a:ext cx="80772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071"/>
                <a:gridCol w="2680929"/>
                <a:gridCol w="1828800"/>
                <a:gridCol w="2438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этапа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Рисунок, схема, фото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Оборудование, инструменты, приспособления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Соединить рельефные швы  топа и юбки, обметать,     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приутюжить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разутюжить.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Швейная машина</a:t>
                      </a:r>
                    </a:p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Оверлок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Ткань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Ножницы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Нитки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Ручная игла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4800600"/>
            <a:ext cx="85344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45000"/>
              </a:lnSpc>
            </a:pPr>
            <a:r>
              <a:rPr lang="ru-RU" sz="2000" b="1" dirty="0" smtClean="0"/>
              <a:t>В таблицах не должно быть более 4 строк и 4 столбцов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Оформление презентации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9600" y="2209800"/>
          <a:ext cx="82296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33400"/>
            <a:ext cx="8305800" cy="162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45000"/>
              </a:lnSpc>
            </a:pPr>
            <a:r>
              <a:rPr lang="ru-RU" sz="2400" b="1" dirty="0" smtClean="0"/>
              <a:t>Данные и подписи не должны накладываться друг на друга и сливаться с графическими элементами диаграммы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983480"/>
            <a:ext cx="8534400" cy="1051560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/>
              <a:t>После подготовки презентации необходима репетиция выступления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После подготовки презентации полезно проконтролировать себя вопросами:</a:t>
            </a:r>
            <a:endParaRPr lang="ru-RU" dirty="0" smtClean="0"/>
          </a:p>
          <a:p>
            <a:pPr lvl="0"/>
            <a:r>
              <a:rPr lang="ru-RU" dirty="0" smtClean="0"/>
              <a:t>удалось ли достичь конечной цели презентации </a:t>
            </a:r>
            <a:r>
              <a:rPr lang="ru-RU" i="1" dirty="0" smtClean="0"/>
              <a:t>(что удалось определить, объяснить, предложить или продемонстрировать с помощью нее</a:t>
            </a:r>
            <a:r>
              <a:rPr lang="ru-RU" i="1" dirty="0" smtClean="0"/>
              <a:t>?)</a:t>
            </a:r>
            <a:endParaRPr lang="ru-RU" dirty="0" smtClean="0"/>
          </a:p>
          <a:p>
            <a:pPr lvl="0"/>
            <a:r>
              <a:rPr lang="ru-RU" dirty="0" smtClean="0"/>
              <a:t>к каким особенностям объекта презентации удалось привлечь внимание </a:t>
            </a:r>
            <a:r>
              <a:rPr lang="ru-RU" dirty="0" smtClean="0"/>
              <a:t>аудитории</a:t>
            </a:r>
            <a:endParaRPr lang="ru-RU" dirty="0" smtClean="0"/>
          </a:p>
          <a:p>
            <a:pPr lvl="0"/>
            <a:r>
              <a:rPr lang="ru-RU" dirty="0" smtClean="0"/>
              <a:t>не отвлекает ли созданная презентация от устного </a:t>
            </a:r>
            <a:r>
              <a:rPr lang="ru-RU" dirty="0" smtClean="0"/>
              <a:t>выступления</a:t>
            </a:r>
            <a:endParaRPr lang="ru-RU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1. Содержательный критерий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27448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</a:pPr>
            <a:r>
              <a:rPr lang="ru-RU" dirty="0" smtClean="0"/>
              <a:t>правильный выбор </a:t>
            </a:r>
            <a:r>
              <a:rPr lang="ru-RU" dirty="0" smtClean="0"/>
              <a:t>темы </a:t>
            </a:r>
            <a:endParaRPr lang="ru-RU" dirty="0" smtClean="0"/>
          </a:p>
          <a:p>
            <a:pPr lvl="0">
              <a:lnSpc>
                <a:spcPct val="150000"/>
              </a:lnSpc>
            </a:pPr>
            <a:r>
              <a:rPr lang="ru-RU" dirty="0" smtClean="0"/>
              <a:t>знание предмета и свободное владение </a:t>
            </a:r>
            <a:r>
              <a:rPr lang="ru-RU" dirty="0" smtClean="0"/>
              <a:t>текстом</a:t>
            </a:r>
            <a:endParaRPr lang="ru-RU" dirty="0" smtClean="0"/>
          </a:p>
          <a:p>
            <a:pPr lvl="0">
              <a:lnSpc>
                <a:spcPct val="150000"/>
              </a:lnSpc>
            </a:pPr>
            <a:r>
              <a:rPr lang="ru-RU" dirty="0" smtClean="0"/>
              <a:t> грамотное использование научной </a:t>
            </a:r>
            <a:r>
              <a:rPr lang="ru-RU" dirty="0" smtClean="0"/>
              <a:t>терминологии </a:t>
            </a:r>
            <a:endParaRPr lang="ru-RU" dirty="0" smtClean="0"/>
          </a:p>
          <a:p>
            <a:pPr lvl="0">
              <a:lnSpc>
                <a:spcPct val="150000"/>
              </a:lnSpc>
            </a:pPr>
            <a:r>
              <a:rPr lang="ru-RU" dirty="0" smtClean="0"/>
              <a:t>импровизация 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речевой этикет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2. Логический критерий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ru-RU" dirty="0" smtClean="0"/>
              <a:t>стройное логико-композиционное построение </a:t>
            </a:r>
            <a:r>
              <a:rPr lang="ru-RU" dirty="0" smtClean="0"/>
              <a:t>речи</a:t>
            </a:r>
            <a:endParaRPr lang="ru-RU" dirty="0" smtClean="0"/>
          </a:p>
          <a:p>
            <a:pPr lvl="0">
              <a:lnSpc>
                <a:spcPct val="150000"/>
              </a:lnSpc>
            </a:pPr>
            <a:r>
              <a:rPr lang="ru-RU" dirty="0" smtClean="0"/>
              <a:t> </a:t>
            </a:r>
            <a:r>
              <a:rPr lang="ru-RU" dirty="0" smtClean="0"/>
              <a:t>доказательность 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аргументированность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3. Речевой критерий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48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50000"/>
              </a:lnSpc>
            </a:pPr>
            <a:r>
              <a:rPr lang="ru-RU" dirty="0" smtClean="0"/>
              <a:t>использование языковых </a:t>
            </a:r>
            <a:r>
              <a:rPr lang="ru-RU" i="1" dirty="0" smtClean="0"/>
              <a:t>(метафоры, фразеологизмы, пословицы, поговорки и т.д.)</a:t>
            </a:r>
            <a:r>
              <a:rPr lang="ru-RU" dirty="0" smtClean="0"/>
              <a:t> и неязыковых </a:t>
            </a:r>
            <a:r>
              <a:rPr lang="ru-RU" i="1" dirty="0" smtClean="0"/>
              <a:t>(поза, манеры и пр.)</a:t>
            </a:r>
            <a:r>
              <a:rPr lang="ru-RU" dirty="0" smtClean="0"/>
              <a:t> средств </a:t>
            </a:r>
            <a:r>
              <a:rPr lang="ru-RU" dirty="0" smtClean="0"/>
              <a:t>выразительности </a:t>
            </a:r>
            <a:endParaRPr lang="ru-RU" dirty="0" smtClean="0"/>
          </a:p>
          <a:p>
            <a:pPr lvl="0">
              <a:lnSpc>
                <a:spcPct val="150000"/>
              </a:lnSpc>
            </a:pPr>
            <a:r>
              <a:rPr lang="ru-RU" dirty="0" smtClean="0"/>
              <a:t>фонетическая организация </a:t>
            </a:r>
            <a:r>
              <a:rPr lang="ru-RU" dirty="0" smtClean="0"/>
              <a:t>речи </a:t>
            </a:r>
            <a:endParaRPr lang="ru-RU" dirty="0" smtClean="0"/>
          </a:p>
          <a:p>
            <a:pPr lvl="0">
              <a:lnSpc>
                <a:spcPct val="150000"/>
              </a:lnSpc>
            </a:pPr>
            <a:r>
              <a:rPr lang="ru-RU" dirty="0" smtClean="0"/>
              <a:t>правильность </a:t>
            </a:r>
            <a:r>
              <a:rPr lang="ru-RU" dirty="0" smtClean="0"/>
              <a:t>ударения</a:t>
            </a:r>
            <a:endParaRPr lang="ru-RU" dirty="0" smtClean="0"/>
          </a:p>
          <a:p>
            <a:pPr lvl="0">
              <a:lnSpc>
                <a:spcPct val="150000"/>
              </a:lnSpc>
            </a:pPr>
            <a:r>
              <a:rPr lang="ru-RU" dirty="0" smtClean="0"/>
              <a:t>четкая </a:t>
            </a:r>
            <a:r>
              <a:rPr lang="ru-RU" dirty="0" smtClean="0"/>
              <a:t>дикция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логические ударения и пр.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 Психологический критерий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ru-RU" dirty="0" smtClean="0"/>
              <a:t>взаимодействие с аудиторией </a:t>
            </a:r>
            <a:r>
              <a:rPr lang="ru-RU" i="1" dirty="0" smtClean="0"/>
              <a:t>(прямая и обратная связь</a:t>
            </a:r>
            <a:r>
              <a:rPr lang="ru-RU" i="1" dirty="0" smtClean="0"/>
              <a:t>) </a:t>
            </a:r>
            <a:endParaRPr lang="ru-RU" i="1" dirty="0" smtClean="0"/>
          </a:p>
          <a:p>
            <a:pPr lvl="0">
              <a:lnSpc>
                <a:spcPct val="150000"/>
              </a:lnSpc>
            </a:pPr>
            <a:r>
              <a:rPr lang="ru-RU" dirty="0" smtClean="0"/>
              <a:t>знание и учет законов восприятия </a:t>
            </a:r>
            <a:r>
              <a:rPr lang="ru-RU" dirty="0" smtClean="0"/>
              <a:t>речи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 использование различных приемов привлечения и активизации внимания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Презентация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algn="ctr"/>
            <a:r>
              <a:rPr lang="ru-RU" dirty="0" smtClean="0"/>
              <a:t>В самом широком смысле слова </a:t>
            </a:r>
            <a:r>
              <a:rPr lang="ru-RU" sz="3600" b="1" dirty="0" smtClean="0"/>
              <a:t>«</a:t>
            </a:r>
            <a:r>
              <a:rPr lang="ru-RU" sz="3600" b="1" i="1" dirty="0" smtClean="0"/>
              <a:t>презентация»</a:t>
            </a:r>
            <a:r>
              <a:rPr lang="ru-RU" sz="3600" dirty="0" smtClean="0"/>
              <a:t> </a:t>
            </a:r>
            <a:r>
              <a:rPr lang="ru-RU" dirty="0" smtClean="0"/>
              <a:t>– это </a:t>
            </a:r>
            <a:r>
              <a:rPr lang="ru-RU" i="1" dirty="0" smtClean="0"/>
              <a:t>показ, предъявление широкой публике основных идей работы, популяризирующая </a:t>
            </a:r>
            <a:r>
              <a:rPr lang="ru-RU" i="1" dirty="0" smtClean="0"/>
              <a:t>акция</a:t>
            </a:r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В русском языке наиболее близким по смыслу является словосочетание </a:t>
            </a:r>
            <a:r>
              <a:rPr lang="ru-RU" i="1" dirty="0" smtClean="0"/>
              <a:t>«публичное выступление»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5486400"/>
            <a:ext cx="891540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5. Критерий соблюдения </a:t>
            </a:r>
            <a:r>
              <a:rPr lang="ru-RU" dirty="0" err="1" smtClean="0"/>
              <a:t>дизайн-эргономических</a:t>
            </a:r>
            <a:r>
              <a:rPr lang="ru-RU" dirty="0" smtClean="0"/>
              <a:t> требований к компьютерной презентации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4187952"/>
          </a:xfrm>
        </p:spPr>
        <p:txBody>
          <a:bodyPr>
            <a:noAutofit/>
          </a:bodyPr>
          <a:lstStyle/>
          <a:p>
            <a:pPr lvl="0">
              <a:lnSpc>
                <a:spcPct val="114000"/>
              </a:lnSpc>
            </a:pPr>
            <a:r>
              <a:rPr lang="ru-RU" sz="2100" dirty="0" smtClean="0"/>
              <a:t>соблюдены требования к первому и последним </a:t>
            </a:r>
            <a:r>
              <a:rPr lang="ru-RU" sz="2100" dirty="0" smtClean="0"/>
              <a:t>слайдам </a:t>
            </a:r>
            <a:endParaRPr lang="ru-RU" sz="2100" dirty="0" smtClean="0"/>
          </a:p>
          <a:p>
            <a:pPr lvl="0">
              <a:lnSpc>
                <a:spcPct val="114000"/>
              </a:lnSpc>
            </a:pPr>
            <a:r>
              <a:rPr lang="ru-RU" sz="2100" dirty="0" smtClean="0"/>
              <a:t>прослеживается обоснованная последовательность слайдов и информации на </a:t>
            </a:r>
            <a:r>
              <a:rPr lang="ru-RU" sz="2100" dirty="0" smtClean="0"/>
              <a:t>слайдах</a:t>
            </a:r>
            <a:endParaRPr lang="ru-RU" sz="2100" dirty="0" smtClean="0"/>
          </a:p>
          <a:p>
            <a:pPr lvl="0">
              <a:lnSpc>
                <a:spcPct val="114000"/>
              </a:lnSpc>
            </a:pPr>
            <a:r>
              <a:rPr lang="ru-RU" sz="2100" dirty="0" smtClean="0"/>
              <a:t>необходимое и достаточное количество фото- и </a:t>
            </a:r>
            <a:r>
              <a:rPr lang="ru-RU" sz="2100" dirty="0" smtClean="0"/>
              <a:t>видеоматериалов</a:t>
            </a:r>
            <a:endParaRPr lang="ru-RU" sz="2100" dirty="0" smtClean="0"/>
          </a:p>
          <a:p>
            <a:pPr lvl="0">
              <a:lnSpc>
                <a:spcPct val="114000"/>
              </a:lnSpc>
            </a:pPr>
            <a:r>
              <a:rPr lang="ru-RU" sz="2100" dirty="0" smtClean="0"/>
              <a:t>учет особенностей восприятия графической (иллюстративной) </a:t>
            </a:r>
            <a:r>
              <a:rPr lang="ru-RU" sz="2100" dirty="0" smtClean="0"/>
              <a:t>информации </a:t>
            </a:r>
            <a:endParaRPr lang="ru-RU" sz="2100" dirty="0" smtClean="0"/>
          </a:p>
          <a:p>
            <a:pPr lvl="0">
              <a:lnSpc>
                <a:spcPct val="114000"/>
              </a:lnSpc>
            </a:pPr>
            <a:r>
              <a:rPr lang="ru-RU" sz="2100" dirty="0" smtClean="0"/>
              <a:t>корректное сочетание фона и </a:t>
            </a:r>
            <a:r>
              <a:rPr lang="ru-RU" sz="2100" dirty="0" smtClean="0"/>
              <a:t>графики</a:t>
            </a:r>
            <a:endParaRPr lang="ru-RU" sz="2100" dirty="0" smtClean="0"/>
          </a:p>
          <a:p>
            <a:pPr lvl="0">
              <a:lnSpc>
                <a:spcPct val="114000"/>
              </a:lnSpc>
            </a:pPr>
            <a:r>
              <a:rPr lang="ru-RU" sz="2100" dirty="0" smtClean="0"/>
              <a:t>дизайн презентации не противоречит ее </a:t>
            </a:r>
            <a:r>
              <a:rPr lang="ru-RU" sz="2100" dirty="0" smtClean="0"/>
              <a:t>содержанию</a:t>
            </a:r>
            <a:endParaRPr lang="ru-RU" sz="2100" dirty="0" smtClean="0"/>
          </a:p>
          <a:p>
            <a:pPr lvl="0">
              <a:lnSpc>
                <a:spcPct val="114000"/>
              </a:lnSpc>
            </a:pPr>
            <a:r>
              <a:rPr lang="ru-RU" sz="2100" dirty="0" smtClean="0"/>
              <a:t> грамотное соотнесение устного выступления и компьютерного </a:t>
            </a:r>
            <a:r>
              <a:rPr lang="ru-RU" sz="2100" dirty="0" smtClean="0"/>
              <a:t>сопровождения </a:t>
            </a:r>
            <a:endParaRPr lang="ru-RU" sz="2100" dirty="0" smtClean="0"/>
          </a:p>
          <a:p>
            <a:pPr>
              <a:lnSpc>
                <a:spcPct val="114000"/>
              </a:lnSpc>
            </a:pPr>
            <a:r>
              <a:rPr lang="ru-RU" sz="2100" dirty="0" smtClean="0"/>
              <a:t>общее впечатление от </a:t>
            </a:r>
            <a:r>
              <a:rPr lang="ru-RU" sz="2100" dirty="0" err="1" smtClean="0"/>
              <a:t>мультимедийной</a:t>
            </a:r>
            <a:r>
              <a:rPr lang="ru-RU" sz="2100" dirty="0" smtClean="0"/>
              <a:t> презентации</a:t>
            </a:r>
            <a:endParaRPr lang="ru-RU" sz="21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Рекомендации по подготовке презентации проектов учащихся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4572000"/>
            <a:ext cx="7772400" cy="16002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Подготовила учитель технологии </a:t>
            </a:r>
            <a:r>
              <a:rPr lang="ru-RU" sz="2800" dirty="0" err="1" smtClean="0"/>
              <a:t>Дубовкина</a:t>
            </a:r>
            <a:r>
              <a:rPr lang="ru-RU" sz="2800" dirty="0" smtClean="0"/>
              <a:t> Татьяна Александровна, МАОУ СОШ № 10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8160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Фразы, программирующие заинтересованность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7504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Задача презентатора - </a:t>
            </a:r>
            <a:r>
              <a:rPr lang="ru-RU" b="1" dirty="0" smtClean="0"/>
              <a:t>организации слушания его речи.</a:t>
            </a:r>
            <a:r>
              <a:rPr lang="ru-RU" dirty="0" smtClean="0"/>
              <a:t> </a:t>
            </a:r>
          </a:p>
          <a:p>
            <a:pPr>
              <a:lnSpc>
                <a:spcPct val="160000"/>
              </a:lnSpc>
            </a:pPr>
            <a:r>
              <a:rPr lang="ru-RU" dirty="0" smtClean="0"/>
              <a:t>«Это Вам позволит…»</a:t>
            </a:r>
          </a:p>
          <a:p>
            <a:pPr>
              <a:lnSpc>
                <a:spcPct val="160000"/>
              </a:lnSpc>
            </a:pPr>
            <a:r>
              <a:rPr lang="ru-RU" dirty="0" smtClean="0"/>
              <a:t>«Благодаря этому вы получите…»</a:t>
            </a:r>
          </a:p>
          <a:p>
            <a:pPr>
              <a:lnSpc>
                <a:spcPct val="160000"/>
              </a:lnSpc>
            </a:pPr>
            <a:r>
              <a:rPr lang="ru-RU" dirty="0" smtClean="0"/>
              <a:t>«Это позволит избежать…»</a:t>
            </a:r>
          </a:p>
          <a:p>
            <a:pPr>
              <a:lnSpc>
                <a:spcPct val="160000"/>
              </a:lnSpc>
            </a:pPr>
            <a:r>
              <a:rPr lang="ru-RU" dirty="0" smtClean="0"/>
              <a:t>«Это повышает  Ваши…»</a:t>
            </a:r>
          </a:p>
          <a:p>
            <a:pPr>
              <a:lnSpc>
                <a:spcPct val="160000"/>
              </a:lnSpc>
            </a:pPr>
            <a:r>
              <a:rPr lang="ru-RU" dirty="0" smtClean="0"/>
              <a:t>«Это дает Вам дополнительно…»</a:t>
            </a:r>
          </a:p>
          <a:p>
            <a:pPr>
              <a:lnSpc>
                <a:spcPct val="160000"/>
              </a:lnSpc>
            </a:pPr>
            <a:r>
              <a:rPr lang="ru-RU" dirty="0" smtClean="0"/>
              <a:t>«Это делает вас…»</a:t>
            </a:r>
          </a:p>
          <a:p>
            <a:pPr>
              <a:lnSpc>
                <a:spcPct val="160000"/>
              </a:lnSpc>
            </a:pPr>
            <a:r>
              <a:rPr lang="ru-RU" dirty="0" smtClean="0"/>
              <a:t>«За счет этого вы можете…»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810000"/>
            <a:ext cx="8183880" cy="173736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Обращение к аудитории,  подсознательно воздействующее на волю и интересы слушателей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203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«Как Вам известно»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 «Уверен, что Вас это не оставит равнодушными»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51816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Подготовка устного выступления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6084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45000"/>
              </a:lnSpc>
            </a:pPr>
            <a:r>
              <a:rPr lang="ru-RU" i="1" u="sng" dirty="0" smtClean="0"/>
              <a:t>1 этап:</a:t>
            </a:r>
            <a:r>
              <a:rPr lang="ru-RU" u="sng" dirty="0" smtClean="0"/>
              <a:t> </a:t>
            </a:r>
            <a:r>
              <a:rPr lang="ru-RU" b="1" i="1" u="sng" dirty="0" err="1" smtClean="0"/>
              <a:t>докоммуникативный</a:t>
            </a:r>
            <a:r>
              <a:rPr lang="ru-RU" b="1" i="1" u="sng" dirty="0" smtClean="0"/>
              <a:t> </a:t>
            </a:r>
            <a:r>
              <a:rPr lang="ru-RU" u="sng" dirty="0" smtClean="0"/>
              <a:t>(подготовка выступления) - формулировка темы</a:t>
            </a:r>
          </a:p>
          <a:p>
            <a:pPr>
              <a:lnSpc>
                <a:spcPct val="145000"/>
              </a:lnSpc>
              <a:buNone/>
            </a:pPr>
            <a:endParaRPr lang="ru-RU" sz="1000" u="sng" dirty="0" smtClean="0"/>
          </a:p>
          <a:p>
            <a:pPr>
              <a:lnSpc>
                <a:spcPct val="145000"/>
              </a:lnSpc>
            </a:pPr>
            <a:r>
              <a:rPr lang="ru-RU" i="1" u="sng" dirty="0" smtClean="0"/>
              <a:t>2 этап:</a:t>
            </a:r>
            <a:r>
              <a:rPr lang="ru-RU" u="sng" dirty="0" smtClean="0"/>
              <a:t> </a:t>
            </a:r>
            <a:r>
              <a:rPr lang="ru-RU" b="1" i="1" u="sng" dirty="0" smtClean="0"/>
              <a:t>коммуникативный </a:t>
            </a:r>
            <a:r>
              <a:rPr lang="ru-RU" u="sng" dirty="0" smtClean="0"/>
              <a:t>(взаимодействие с аудиторией) состоит из трех частей</a:t>
            </a:r>
            <a:endParaRPr lang="ru-RU" dirty="0" smtClean="0"/>
          </a:p>
          <a:p>
            <a:pPr>
              <a:lnSpc>
                <a:spcPct val="145000"/>
              </a:lnSpc>
              <a:buNone/>
            </a:pPr>
            <a:r>
              <a:rPr lang="ru-RU" b="1" u="sng" dirty="0" smtClean="0"/>
              <a:t>- вступление</a:t>
            </a:r>
            <a:r>
              <a:rPr lang="ru-RU" dirty="0" smtClean="0"/>
              <a:t> (10-15% общего времени) </a:t>
            </a:r>
          </a:p>
          <a:p>
            <a:pPr>
              <a:lnSpc>
                <a:spcPct val="145000"/>
              </a:lnSpc>
              <a:buNone/>
            </a:pPr>
            <a:r>
              <a:rPr lang="ru-RU" b="1" u="sng" dirty="0" smtClean="0"/>
              <a:t>- основная часть</a:t>
            </a:r>
            <a:r>
              <a:rPr lang="ru-RU" dirty="0" smtClean="0"/>
              <a:t> (60-70%) : от частного к общему, от общего к частному, принцип историзма</a:t>
            </a:r>
          </a:p>
          <a:p>
            <a:pPr>
              <a:lnSpc>
                <a:spcPct val="145000"/>
              </a:lnSpc>
              <a:buNone/>
            </a:pPr>
            <a:r>
              <a:rPr lang="ru-RU" b="1" u="sng" dirty="0" smtClean="0"/>
              <a:t>- заключение</a:t>
            </a:r>
            <a:r>
              <a:rPr lang="ru-RU" dirty="0" smtClean="0"/>
              <a:t> (20-25%)</a:t>
            </a:r>
          </a:p>
          <a:p>
            <a:pPr>
              <a:lnSpc>
                <a:spcPct val="145000"/>
              </a:lnSpc>
              <a:buNone/>
            </a:pPr>
            <a:endParaRPr lang="ru-RU" sz="1400" dirty="0" smtClean="0"/>
          </a:p>
          <a:p>
            <a:pPr>
              <a:lnSpc>
                <a:spcPct val="145000"/>
              </a:lnSpc>
            </a:pPr>
            <a:r>
              <a:rPr lang="ru-RU" i="1" dirty="0" smtClean="0"/>
              <a:t>3 этап: </a:t>
            </a:r>
            <a:r>
              <a:rPr lang="ru-RU" b="1" dirty="0" smtClean="0"/>
              <a:t>рефлексивный </a:t>
            </a:r>
            <a:r>
              <a:rPr lang="ru-RU" dirty="0" smtClean="0"/>
              <a:t>(самоконтроль, репетиция выступления, подготовка к ответам на вопросы)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Способы аргументации идеи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ru-RU" dirty="0" smtClean="0"/>
              <a:t>фото-, </a:t>
            </a:r>
            <a:r>
              <a:rPr lang="ru-RU" dirty="0" err="1" smtClean="0"/>
              <a:t>видеофрагмены</a:t>
            </a:r>
            <a:r>
              <a:rPr lang="ru-RU" dirty="0" smtClean="0"/>
              <a:t> </a:t>
            </a:r>
          </a:p>
          <a:p>
            <a:pPr lvl="0">
              <a:lnSpc>
                <a:spcPct val="150000"/>
              </a:lnSpc>
            </a:pPr>
            <a:r>
              <a:rPr lang="ru-RU" dirty="0" smtClean="0"/>
              <a:t>аудиозаписи</a:t>
            </a:r>
          </a:p>
          <a:p>
            <a:pPr lvl="0">
              <a:lnSpc>
                <a:spcPct val="150000"/>
              </a:lnSpc>
            </a:pPr>
            <a:r>
              <a:rPr lang="ru-RU" dirty="0" err="1" smtClean="0"/>
              <a:t>фактологический</a:t>
            </a:r>
            <a:r>
              <a:rPr lang="ru-RU" dirty="0" smtClean="0"/>
              <a:t> материал</a:t>
            </a:r>
          </a:p>
          <a:p>
            <a:pPr lvl="0">
              <a:lnSpc>
                <a:spcPct val="150000"/>
              </a:lnSpc>
            </a:pPr>
            <a:r>
              <a:rPr lang="ru-RU" dirty="0" smtClean="0"/>
              <a:t>цифровые данные: таблицы и графики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10200"/>
            <a:ext cx="838200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Принятые формы слов в выступлении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382000" cy="5337048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45000"/>
              </a:lnSpc>
            </a:pPr>
            <a:r>
              <a:rPr lang="ru-RU" dirty="0" smtClean="0"/>
              <a:t>глаголы настоящего времени во «вневременном» значении (</a:t>
            </a:r>
            <a:r>
              <a:rPr lang="ru-RU" i="1" dirty="0" smtClean="0"/>
              <a:t>со значением инструкции</a:t>
            </a:r>
            <a:r>
              <a:rPr lang="ru-RU" dirty="0" smtClean="0"/>
              <a:t>): </a:t>
            </a:r>
            <a:r>
              <a:rPr lang="ru-RU" sz="2600" i="1" dirty="0" smtClean="0"/>
              <a:t>«берут 5 ложек сахара», «соединяют детали изделия»</a:t>
            </a:r>
            <a:endParaRPr lang="ru-RU" dirty="0" smtClean="0"/>
          </a:p>
          <a:p>
            <a:pPr lvl="0">
              <a:lnSpc>
                <a:spcPct val="145000"/>
              </a:lnSpc>
            </a:pPr>
            <a:r>
              <a:rPr lang="ru-RU" dirty="0" smtClean="0"/>
              <a:t>возвратные и безличные глаголы </a:t>
            </a:r>
            <a:r>
              <a:rPr lang="ru-RU" sz="2600" i="1" dirty="0" smtClean="0"/>
              <a:t>(готовит, готовится)</a:t>
            </a:r>
            <a:endParaRPr lang="ru-RU" i="1" dirty="0" smtClean="0"/>
          </a:p>
          <a:p>
            <a:pPr lvl="0">
              <a:lnSpc>
                <a:spcPct val="145000"/>
              </a:lnSpc>
            </a:pPr>
            <a:r>
              <a:rPr lang="ru-RU" dirty="0" smtClean="0"/>
              <a:t>преобладание форм </a:t>
            </a:r>
            <a:r>
              <a:rPr lang="ru-RU" b="1" dirty="0" smtClean="0"/>
              <a:t>3</a:t>
            </a:r>
            <a:r>
              <a:rPr lang="ru-RU" dirty="0" smtClean="0"/>
              <a:t>-го лица глагола  </a:t>
            </a:r>
            <a:r>
              <a:rPr lang="ru-RU" sz="2600" dirty="0" smtClean="0"/>
              <a:t>(</a:t>
            </a:r>
            <a:r>
              <a:rPr lang="ru-RU" sz="2600" i="1" dirty="0" smtClean="0"/>
              <a:t>он, она, они</a:t>
            </a:r>
            <a:r>
              <a:rPr lang="ru-RU" sz="2600" dirty="0" smtClean="0"/>
              <a:t>)</a:t>
            </a:r>
            <a:endParaRPr lang="ru-RU" dirty="0" smtClean="0"/>
          </a:p>
          <a:p>
            <a:pPr lvl="0">
              <a:lnSpc>
                <a:spcPct val="145000"/>
              </a:lnSpc>
            </a:pPr>
            <a:r>
              <a:rPr lang="ru-RU" dirty="0" smtClean="0"/>
              <a:t>форм несовершенного вида </a:t>
            </a:r>
            <a:r>
              <a:rPr lang="ru-RU" sz="2600" i="1" dirty="0" smtClean="0"/>
              <a:t>(выполнять</a:t>
            </a:r>
            <a:r>
              <a:rPr lang="ru-RU" sz="2600" i="1" dirty="0" smtClean="0"/>
              <a:t>, что делать? </a:t>
            </a:r>
            <a:r>
              <a:rPr lang="ru-RU" sz="2600" i="1" dirty="0" smtClean="0"/>
              <a:t>)</a:t>
            </a:r>
            <a:endParaRPr lang="ru-RU" i="1" dirty="0" smtClean="0"/>
          </a:p>
          <a:p>
            <a:pPr lvl="0">
              <a:lnSpc>
                <a:spcPct val="145000"/>
              </a:lnSpc>
            </a:pPr>
            <a:r>
              <a:rPr lang="ru-RU" dirty="0" smtClean="0"/>
              <a:t>неопределенно-личные предложения </a:t>
            </a:r>
            <a:r>
              <a:rPr lang="ru-RU" sz="2600" i="1" dirty="0" smtClean="0"/>
              <a:t>(нет подлежащего: временно соединяют и стачивают…) </a:t>
            </a:r>
            <a:endParaRPr lang="ru-RU" dirty="0" smtClean="0"/>
          </a:p>
          <a:p>
            <a:pPr lvl="0">
              <a:lnSpc>
                <a:spcPct val="145000"/>
              </a:lnSpc>
            </a:pPr>
            <a:r>
              <a:rPr lang="ru-RU" dirty="0" smtClean="0"/>
              <a:t>корпоративный и специализированный жаргон или термины </a:t>
            </a:r>
            <a:r>
              <a:rPr lang="ru-RU" sz="2600" i="1" dirty="0" smtClean="0"/>
              <a:t>(если уверены, что аудитория поймет, о чем вы говорите)</a:t>
            </a:r>
            <a:r>
              <a:rPr lang="ru-RU" sz="2600" dirty="0" smtClean="0"/>
              <a:t>, </a:t>
            </a:r>
            <a:r>
              <a:rPr lang="ru-RU" dirty="0" smtClean="0"/>
              <a:t>с краткой характеристикой каждого из них, когда употребляете их в процессе презентации впервые.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Подготовка презентации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533400"/>
            <a:ext cx="7162800" cy="76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Презентация проекта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038600" y="1219200"/>
            <a:ext cx="4648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b="1" i="1" dirty="0" smtClean="0"/>
              <a:t>Устное изложение с опорой на конспект или заранее подготовленные слайды  или чтение подготовленного текста</a:t>
            </a:r>
          </a:p>
          <a:p>
            <a:pPr algn="ctr">
              <a:buNone/>
            </a:pPr>
            <a:endParaRPr lang="ru-RU" b="1" i="1" dirty="0" smtClean="0"/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 наличие плана выступления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 яркая, энергичная речь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 использование коротких фраз </a:t>
            </a:r>
            <a:r>
              <a:rPr lang="ru-RU" i="1" dirty="0" smtClean="0"/>
              <a:t>(не более 13 слов)</a:t>
            </a:r>
          </a:p>
          <a:p>
            <a:pPr lvl="0">
              <a:buFont typeface="Arial" pitchFamily="34" charset="0"/>
              <a:buChar char="•"/>
            </a:pPr>
            <a:r>
              <a:rPr lang="ru-RU" i="1" dirty="0" smtClean="0"/>
              <a:t> о</a:t>
            </a:r>
            <a:r>
              <a:rPr lang="ru-RU" dirty="0" smtClean="0"/>
              <a:t>тсутствие</a:t>
            </a:r>
            <a:r>
              <a:rPr lang="ru-RU" i="1" dirty="0" smtClean="0"/>
              <a:t> </a:t>
            </a:r>
            <a:r>
              <a:rPr lang="ru-RU" dirty="0" smtClean="0"/>
              <a:t>сложных предложений, причастных и деепричастных оборотов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 передача информации по частям</a:t>
            </a:r>
          </a:p>
          <a:p>
            <a:r>
              <a:rPr lang="ru-RU" dirty="0" smtClean="0"/>
              <a:t>паузы в речи </a:t>
            </a:r>
            <a:r>
              <a:rPr lang="ru-RU" i="1" dirty="0" smtClean="0"/>
              <a:t>(каждые пять с половиной секунд (!)</a:t>
            </a:r>
            <a:endParaRPr lang="ru-RU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33400" y="1295400"/>
            <a:ext cx="3276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b="1" i="1" dirty="0" smtClean="0"/>
              <a:t>Компьютерная презентация,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сопровождающая устное выступление</a:t>
            </a:r>
          </a:p>
          <a:p>
            <a:pPr>
              <a:buNone/>
            </a:pPr>
            <a:endParaRPr lang="ru-RU" b="1" i="1" dirty="0" smtClean="0"/>
          </a:p>
          <a:p>
            <a:pPr>
              <a:buFont typeface="Arial" pitchFamily="34" charset="0"/>
              <a:buChar char="•"/>
            </a:pPr>
            <a:r>
              <a:rPr lang="ru-RU" b="1" i="1" dirty="0" smtClean="0"/>
              <a:t> </a:t>
            </a:r>
            <a:r>
              <a:rPr lang="ru-RU" dirty="0" smtClean="0"/>
              <a:t>количество слайдов адекватно содержанию и продолжительности выступления </a:t>
            </a:r>
            <a:r>
              <a:rPr lang="ru-RU" i="1" dirty="0" smtClean="0"/>
              <a:t>(5 минут – 10-12 слайдов)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на первом слайде – тема выступления информация об авторе</a:t>
            </a:r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endParaRPr lang="ru-RU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Подготовка компьютерной презентации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183880" cy="4187952"/>
          </a:xfrm>
        </p:spPr>
        <p:txBody>
          <a:bodyPr/>
          <a:lstStyle/>
          <a:p>
            <a:r>
              <a:rPr lang="ru-RU" b="1" dirty="0" smtClean="0"/>
              <a:t>Файл — Сохранить как — Тип файла — Демонстрация </a:t>
            </a:r>
            <a:r>
              <a:rPr lang="ru-RU" b="1" dirty="0" err="1" smtClean="0"/>
              <a:t>PowerPоint</a:t>
            </a:r>
            <a:endParaRPr lang="ru-RU" b="1" dirty="0" smtClean="0"/>
          </a:p>
          <a:p>
            <a:endParaRPr lang="ru-RU" b="1" dirty="0" smtClean="0"/>
          </a:p>
          <a:p>
            <a:pPr algn="ctr">
              <a:buNone/>
            </a:pPr>
            <a:r>
              <a:rPr lang="ru-RU" b="1" u="sng" dirty="0" smtClean="0"/>
              <a:t>Стратегии подготовки презентации</a:t>
            </a:r>
          </a:p>
          <a:p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 rot="1939461">
            <a:off x="5966007" y="2523659"/>
            <a:ext cx="685800" cy="2825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8518370">
            <a:off x="2772865" y="2597804"/>
            <a:ext cx="685800" cy="3220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33400" y="3048000"/>
            <a:ext cx="373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выносится опорный конспект выступления и ключевые слова 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76800" y="2971800"/>
            <a:ext cx="3733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помещается фактический материал</a:t>
            </a:r>
            <a:r>
              <a:rPr lang="ru-RU" sz="2400" b="1" dirty="0" smtClean="0"/>
              <a:t> </a:t>
            </a:r>
            <a:r>
              <a:rPr lang="ru-RU" sz="2400" i="1" dirty="0" smtClean="0"/>
              <a:t>(таблицы, графики, </a:t>
            </a:r>
            <a:endParaRPr lang="ru-RU" sz="2400" i="1" dirty="0" smtClean="0"/>
          </a:p>
          <a:p>
            <a:r>
              <a:rPr lang="ru-RU" sz="2400" i="1" dirty="0" smtClean="0"/>
              <a:t>фотографии </a:t>
            </a:r>
            <a:r>
              <a:rPr lang="ru-RU" sz="2400" i="1" dirty="0" smtClean="0"/>
              <a:t>и пр.)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277</TotalTime>
  <Words>919</Words>
  <PresentationFormat>Экран (4:3)</PresentationFormat>
  <Paragraphs>160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Аспект</vt:lpstr>
      <vt:lpstr>Рекомендации по подготовке презентации проектов учащихся</vt:lpstr>
      <vt:lpstr>Презентация </vt:lpstr>
      <vt:lpstr>Фразы, программирующие заинтересованность</vt:lpstr>
      <vt:lpstr>Обращение к аудитории,  подсознательно воздействующее на волю и интересы слушателей</vt:lpstr>
      <vt:lpstr>Подготовка устного выступления</vt:lpstr>
      <vt:lpstr>Способы аргументации идеи проекта</vt:lpstr>
      <vt:lpstr>Принятые формы слов в выступлении</vt:lpstr>
      <vt:lpstr>Подготовка презентации</vt:lpstr>
      <vt:lpstr>Подготовка компьютерной презентации</vt:lpstr>
      <vt:lpstr>Оформление презентации</vt:lpstr>
      <vt:lpstr>Оформление презентации</vt:lpstr>
      <vt:lpstr>Оформление презентации</vt:lpstr>
      <vt:lpstr>Оформление презентации</vt:lpstr>
      <vt:lpstr>Оформление презентации</vt:lpstr>
      <vt:lpstr>После подготовки презентации необходима репетиция выступления</vt:lpstr>
      <vt:lpstr>1. Содержательный критерий</vt:lpstr>
      <vt:lpstr>2. Логический критерий</vt:lpstr>
      <vt:lpstr>3. Речевой критерий</vt:lpstr>
      <vt:lpstr>4. Психологический критерий</vt:lpstr>
      <vt:lpstr>5. Критерий соблюдения дизайн-эргономических требований к компьютерной презентации</vt:lpstr>
      <vt:lpstr>Рекомендации по подготовке презентации проектов учащихся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по презентации проектов</dc:title>
  <cp:lastModifiedBy>Student</cp:lastModifiedBy>
  <cp:revision>31</cp:revision>
  <dcterms:modified xsi:type="dcterms:W3CDTF">2015-11-02T05:49:49Z</dcterms:modified>
</cp:coreProperties>
</file>