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4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FE6D791-F285-4C1A-944F-2FBB5AD9CDB1}">
          <p14:sldIdLst>
            <p14:sldId id="256"/>
            <p14:sldId id="257"/>
            <p14:sldId id="258"/>
            <p14:sldId id="265"/>
            <p14:sldId id="259"/>
            <p14:sldId id="260"/>
            <p14:sldId id="261"/>
            <p14:sldId id="262"/>
            <p14:sldId id="266"/>
            <p14:sldId id="264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0A9D5CA-6538-4564-B9FB-3A58E1B191DD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896A742-6561-4C4F-93D7-5B347A16C81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svoiludi.ru/images/tb/3783/uroki-kulinarii-v-toskane-tur-13151686931927_w990h700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elishis.ru/recipes/salad/salad_4263.html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delishis.ru/recipes/salad/salad_4175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http://www.delishis.ru/recipes/salad/salad_4218.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lishis.ru/recipes/salad/salad_3886.html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delishis.ru/recipes/italians/italians_4187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elishis.ru/recipes/salad/salad_4143.html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delishis.ru/recipes/salad/salad_3793.html" TargetMode="External"/><Relationship Id="rId9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img_url=www.svitlynka.lutsk.ua/static/portfolio/285.jpg&amp;p=6&amp;text=%D1%84%D0%BE%D1%82%D0%BE%D0%B3%D1%80%D0%B0%D1%84%D0%B8%D0%B8%20%D1%83%D1%80%D0%BE%D0%BA%D0%BE%D0%B2%20%D0%BA%D1%83%D0%BB%D0%B8%D0%BD%D0%B0%D1%80%D0%B8%D0%B8&amp;noreask=1&amp;pos=194&amp;lr=43&amp;rpt=simage&amp;family=yes&amp;noj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img_url=www.svitlynka.lutsk.ua/static/portfolio/286.jpg&amp;p=6&amp;text=%D1%84%D0%BE%D1%82%D0%BE%D0%B3%D1%80%D0%B0%D1%84%D0%B8%D0%B8%20%D1%83%D1%80%D0%BE%D0%BA%D0%BE%D0%B2%20%D0%BA%D1%83%D0%BB%D0%B8%D0%BD%D0%B0%D1%80%D0%B8%D0%B8&amp;noreask=1&amp;pos=199&amp;lr=43&amp;rpt=simage&amp;family=yes&amp;nojs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84%D0%BE%D1%82%D0%BE%D0%B3%D1%80%D0%B0%D1%84%D0%B8%D0%B8%20%D1%83%D1%80%D0%BE%D0%BA%D0%BE%D0%B2%20%D0%BA%D1%83%D0%BB%D0%B8%D0%BD%D0%B0%D1%80%D0%B8%D0%B8&amp;noreask=1&amp;img_url=www.svoiludi.ru/images/tb/3783/uroki-kulinarii-v-toskane-tur-13151686931927_w990h700.jpg&amp;pos=0&amp;rpt=simage&amp;lr=43&amp;family=yes&amp;noj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img_url=forumkiev.com/attachments/12737d1272866122-9a.jpg&amp;p=2&amp;text=%D1%84%D0%BE%D1%82%D0%BE%D0%B3%D1%80%D0%B0%D1%84%D0%B8%D0%B8%20%D1%83%D1%80%D0%BE%D0%BA%D0%BE%D0%B2%20%D0%BA%D1%83%D0%BB%D0%B8%D0%BD%D0%B0%D1%80%D0%B8%D0%B8&amp;noreask=1&amp;pos=78&amp;lr=43&amp;rpt=simage&amp;family=yes&amp;nojs=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724631"/>
            <a:ext cx="8712968" cy="1856497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«Развитие универсальных учебных действий на уроках кулинарии»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55424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Результаты освоения программы по </a:t>
            </a:r>
            <a:r>
              <a:rPr lang="ru-RU" sz="2800" b="1" dirty="0" smtClean="0">
                <a:solidFill>
                  <a:srgbClr val="FFFF00"/>
                </a:solidFill>
              </a:rPr>
              <a:t>технологии </a:t>
            </a:r>
            <a:r>
              <a:rPr lang="ru-RU" sz="2800" b="1" dirty="0">
                <a:solidFill>
                  <a:srgbClr val="FFFF00"/>
                </a:solidFill>
              </a:rPr>
              <a:t>выпускниками </a:t>
            </a:r>
            <a:r>
              <a:rPr lang="ru-RU" sz="2800" b="1" dirty="0" smtClean="0">
                <a:solidFill>
                  <a:srgbClr val="FFFF00"/>
                </a:solidFill>
              </a:rPr>
              <a:t>  </a:t>
            </a:r>
            <a:r>
              <a:rPr lang="ru-RU" sz="2800" b="1" dirty="0">
                <a:solidFill>
                  <a:srgbClr val="FFFF00"/>
                </a:solidFill>
              </a:rPr>
              <a:t>школы</a:t>
            </a:r>
            <a:endParaRPr lang="ru-RU" sz="2800" dirty="0">
              <a:solidFill>
                <a:srgbClr val="FFFF00"/>
              </a:solidFill>
            </a:endParaRPr>
          </a:p>
          <a:p>
            <a:pPr algn="ctr"/>
            <a:r>
              <a:rPr lang="ru-RU" sz="2800" b="1" dirty="0">
                <a:solidFill>
                  <a:srgbClr val="FFFF00"/>
                </a:solidFill>
              </a:rPr>
              <a:t>Личностные результаты: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осознание </a:t>
            </a:r>
            <a:r>
              <a:rPr lang="ru-RU" sz="2800" dirty="0" smtClean="0"/>
              <a:t> значимости предмета технологии как </a:t>
            </a:r>
            <a:r>
              <a:rPr lang="ru-RU" sz="2800" dirty="0"/>
              <a:t>основного средства </a:t>
            </a:r>
            <a:r>
              <a:rPr lang="ru-RU" sz="2800" dirty="0" smtClean="0"/>
              <a:t>человеческой деятельности; </a:t>
            </a:r>
            <a:r>
              <a:rPr lang="ru-RU" sz="2800" dirty="0"/>
              <a:t>положительное отношение к изучению </a:t>
            </a:r>
            <a:r>
              <a:rPr lang="ru-RU" sz="2800" dirty="0" smtClean="0"/>
              <a:t> технологии, </a:t>
            </a:r>
            <a:r>
              <a:rPr lang="ru-RU" sz="2800" dirty="0"/>
              <a:t>понимание </a:t>
            </a:r>
            <a:r>
              <a:rPr lang="ru-RU" sz="2800" dirty="0" smtClean="0"/>
              <a:t> её необходимости, </a:t>
            </a:r>
            <a:r>
              <a:rPr lang="ru-RU" sz="2800" dirty="0"/>
              <a:t>признание себя носителем </a:t>
            </a:r>
            <a:r>
              <a:rPr lang="ru-RU" sz="2800" dirty="0" smtClean="0"/>
              <a:t>   необходимой информации; </a:t>
            </a:r>
            <a:r>
              <a:rPr lang="ru-RU" sz="2800" dirty="0"/>
              <a:t>принятие мысли о том, что </a:t>
            </a:r>
            <a:r>
              <a:rPr lang="ru-RU" sz="2800" dirty="0" smtClean="0"/>
              <a:t>технология,  – </a:t>
            </a:r>
            <a:r>
              <a:rPr lang="ru-RU" sz="2800" dirty="0"/>
              <a:t>это показатели культуры человека; появление желания умело пользоваться языком, зарождение элементов сознательного отношения к </a:t>
            </a:r>
            <a:r>
              <a:rPr lang="ru-RU" sz="2800" dirty="0" smtClean="0"/>
              <a:t> выполняемым заданиям.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908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voiludi.ru/images/tb/3783/uroki-kulinarii-v-toskane-tur-13151686931927_w990h7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08356"/>
            <a:ext cx="8899669" cy="656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46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Домашние суши-рол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1" y="188640"/>
            <a:ext cx="486960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Рыбный ки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955" y="3068960"/>
            <a:ext cx="4866117" cy="36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Салат  из семги «Авангард»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1" y="4293097"/>
            <a:ext cx="3638174" cy="24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Салат из печени с черносливом «Губерния»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367" y="175105"/>
            <a:ext cx="3692706" cy="246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61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алат «Невест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4" y="188640"/>
            <a:ext cx="451250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delishis.ru/upload/s1865_1208530540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4801716" cy="480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Салат «Курица под шубой»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273288"/>
            <a:ext cx="3624338" cy="241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7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Пастицио по-деревенски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72980"/>
            <a:ext cx="4584024" cy="305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Салат «Флирт»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65268"/>
            <a:ext cx="4166195" cy="382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Салат «Гнездо»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89" y="3284984"/>
            <a:ext cx="4200401" cy="323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Салат «Долька апельсина»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4208"/>
            <a:ext cx="3590131" cy="284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491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51836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/>
              <a:t>«Формирование любых личностных новообразований − умений, способностей, личностных качеств − возможно лишь в деятельности»</a:t>
            </a:r>
          </a:p>
          <a:p>
            <a:pPr>
              <a:buFont typeface="Wingdings" pitchFamily="2" charset="2"/>
              <a:buNone/>
            </a:pPr>
            <a:endParaRPr lang="ru-RU" sz="3200" dirty="0"/>
          </a:p>
          <a:p>
            <a:pPr algn="r">
              <a:buFont typeface="Wingdings" pitchFamily="2" charset="2"/>
              <a:buNone/>
            </a:pPr>
            <a:r>
              <a:rPr lang="ru-RU" sz="3200" b="1" dirty="0">
                <a:solidFill>
                  <a:srgbClr val="FFC000"/>
                </a:solidFill>
              </a:rPr>
              <a:t> (Л.С. Выготский)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86890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C000"/>
                </a:solidFill>
              </a:rPr>
              <a:t>Системно-</a:t>
            </a:r>
            <a:r>
              <a:rPr lang="ru-RU" sz="4000" b="1" dirty="0" err="1">
                <a:solidFill>
                  <a:srgbClr val="FFC000"/>
                </a:solidFill>
              </a:rPr>
              <a:t>деятельностный</a:t>
            </a:r>
            <a:r>
              <a:rPr lang="ru-RU" sz="3600" b="1" dirty="0">
                <a:solidFill>
                  <a:srgbClr val="FFC000"/>
                </a:solidFill>
              </a:rPr>
              <a:t> </a:t>
            </a:r>
            <a:r>
              <a:rPr lang="ru-RU" sz="4000" b="1" dirty="0">
                <a:solidFill>
                  <a:srgbClr val="FFC000"/>
                </a:solidFill>
              </a:rPr>
              <a:t>подход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7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4000" dirty="0"/>
              <a:t>Новые социальные запросы, отраженные в тексте ФГОС, определяют цели образования как общекультурное, личностное и познавательное развитие обучающихся, обеспечивающие такую ключевую компетенцию образования, как «научить учиться». </a:t>
            </a:r>
          </a:p>
        </p:txBody>
      </p:sp>
    </p:spTree>
    <p:extLst>
      <p:ext uri="{BB962C8B-B14F-4D97-AF65-F5344CB8AC3E}">
        <p14:creationId xmlns:p14="http://schemas.microsoft.com/office/powerpoint/2010/main" val="332905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3200" dirty="0" smtClean="0">
                <a:solidFill>
                  <a:srgbClr val="FFFF00"/>
                </a:solidFill>
              </a:rPr>
              <a:t>«Универсальные </a:t>
            </a:r>
            <a:r>
              <a:rPr lang="ru-RU" sz="3200" dirty="0">
                <a:solidFill>
                  <a:srgbClr val="FFFF00"/>
                </a:solidFill>
              </a:rPr>
              <a:t>учебные действия» – </a:t>
            </a:r>
            <a:r>
              <a:rPr lang="ru-RU" sz="3200" dirty="0"/>
              <a:t>саморазвитие и самосовершенствование путем сознательного и активного присвоения нового социального опыта</a:t>
            </a:r>
            <a:r>
              <a:rPr lang="ru-RU" sz="3200" dirty="0" smtClean="0"/>
              <a:t>.</a:t>
            </a:r>
          </a:p>
          <a:p>
            <a:pPr algn="ctr" fontAlgn="t"/>
            <a:r>
              <a:rPr lang="ru-RU" sz="3200" dirty="0" smtClean="0">
                <a:solidFill>
                  <a:srgbClr val="FFFF00"/>
                </a:solidFill>
              </a:rPr>
              <a:t>«Универсальные </a:t>
            </a:r>
            <a:r>
              <a:rPr lang="ru-RU" sz="3200" dirty="0">
                <a:solidFill>
                  <a:srgbClr val="FFFF00"/>
                </a:solidFill>
              </a:rPr>
              <a:t>учебные действия» – </a:t>
            </a:r>
            <a:r>
              <a:rPr lang="ru-RU" sz="3200" dirty="0"/>
              <a:t>это совокупность действий обучающегося,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</a:t>
            </a:r>
          </a:p>
          <a:p>
            <a:pPr algn="ctr" fontAlgn="t"/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2561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иготовление вареников с картошкой. Этап 11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451250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Приготовление вареников с картошкой. Этап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860032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47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Формирование личностных УУД:</a:t>
            </a:r>
            <a:endParaRPr lang="ru-RU" sz="2800" dirty="0">
              <a:solidFill>
                <a:srgbClr val="FFFF00"/>
              </a:solidFill>
            </a:endParaRPr>
          </a:p>
          <a:p>
            <a:pPr algn="ctr"/>
            <a:r>
              <a:rPr lang="ru-RU" sz="2800" dirty="0"/>
              <a:t>Ученик научится или получит возможность научиться проявлять познавательную инициативу в оказании помощи соученикам.</a:t>
            </a:r>
          </a:p>
          <a:p>
            <a:pPr algn="ctr"/>
            <a:r>
              <a:rPr lang="ru-RU" sz="2800" dirty="0"/>
              <a:t>Система заданий, ориентирующая </a:t>
            </a:r>
            <a:r>
              <a:rPr lang="ru-RU" sz="2800" dirty="0" smtClean="0"/>
              <a:t> школьника </a:t>
            </a:r>
            <a:r>
              <a:rPr lang="ru-RU" sz="2800" dirty="0"/>
              <a:t>на оказание помощи героям учебника и соседу по парте</a:t>
            </a:r>
            <a:r>
              <a:rPr lang="ru-RU" sz="2800" dirty="0" smtClean="0"/>
              <a:t>.</a:t>
            </a:r>
          </a:p>
          <a:p>
            <a:pPr algn="ctr"/>
            <a:endParaRPr lang="ru-RU" sz="2800" dirty="0"/>
          </a:p>
        </p:txBody>
      </p:sp>
      <p:pic>
        <p:nvPicPr>
          <p:cNvPr id="10242" name="Picture 2" descr="http://im2-tub-ru.yandex.net/i?id=517350768-1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44" y="3284984"/>
            <a:ext cx="4398156" cy="344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8-tub-ru.yandex.net/i?id=462540098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41326"/>
            <a:ext cx="2824469" cy="35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58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</a:rPr>
              <a:t>Формирование регулятивных УУД:</a:t>
            </a:r>
            <a:endParaRPr lang="ru-RU" sz="3200" dirty="0">
              <a:solidFill>
                <a:srgbClr val="FFFF00"/>
              </a:solidFill>
            </a:endParaRPr>
          </a:p>
          <a:p>
            <a:pPr algn="ctr"/>
            <a:r>
              <a:rPr lang="ru-RU" sz="2800" dirty="0"/>
              <a:t>Ученик научится или получит возможность научиться контролировать свою деятельность по ходу или результатам выполнения задания.</a:t>
            </a:r>
          </a:p>
          <a:p>
            <a:pPr algn="ctr"/>
            <a:r>
              <a:rPr lang="ru-RU" sz="2800" dirty="0"/>
              <a:t>Система заданий, ориентирующая </a:t>
            </a:r>
            <a:r>
              <a:rPr lang="ru-RU" sz="2800" dirty="0" smtClean="0"/>
              <a:t> школьника </a:t>
            </a:r>
            <a:r>
              <a:rPr lang="ru-RU" sz="2800" dirty="0"/>
              <a:t>на проверку правильности выполнения задания по </a:t>
            </a:r>
            <a:r>
              <a:rPr lang="ru-RU" sz="2800" dirty="0" smtClean="0"/>
              <a:t>технологии  , </a:t>
            </a:r>
            <a:r>
              <a:rPr lang="ru-RU" sz="2800" dirty="0"/>
              <a:t>с помощью таблицы, рисунков на </a:t>
            </a:r>
            <a:r>
              <a:rPr lang="ru-RU" sz="2800" dirty="0" smtClean="0"/>
              <a:t>уроке.  </a:t>
            </a:r>
            <a:endParaRPr lang="ru-RU" sz="2800" dirty="0"/>
          </a:p>
        </p:txBody>
      </p:sp>
      <p:pic>
        <p:nvPicPr>
          <p:cNvPr id="1026" name="Picture 2" descr="Приготовление вареников с картошкой. Этап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66" y="3898209"/>
            <a:ext cx="3649161" cy="273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Приготовление вареников с картошкой. Этап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39443"/>
            <a:ext cx="374441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0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Формирование коммуникативных УУД:</a:t>
            </a:r>
            <a:endParaRPr lang="ru-RU" sz="2800" dirty="0">
              <a:solidFill>
                <a:srgbClr val="FFFF00"/>
              </a:solidFill>
            </a:endParaRPr>
          </a:p>
          <a:p>
            <a:pPr algn="ctr"/>
            <a:r>
              <a:rPr lang="ru-RU" sz="2800" dirty="0"/>
              <a:t>Ученик научится или получит возможность научиться сотрудничать с соседом по парте, с товарищем в группе.</a:t>
            </a:r>
          </a:p>
        </p:txBody>
      </p:sp>
      <p:pic>
        <p:nvPicPr>
          <p:cNvPr id="3074" name="Picture 2" descr="http://im4-tub-ru.yandex.net/i?id=277932694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63916"/>
            <a:ext cx="3816424" cy="272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0-tub-ru.yandex.net/i?id=272350200-4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026" y="2307242"/>
            <a:ext cx="3319462" cy="440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18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Формирование познавательных УУД:</a:t>
            </a:r>
            <a:endParaRPr lang="ru-RU" sz="2800" dirty="0">
              <a:solidFill>
                <a:srgbClr val="FFFF00"/>
              </a:solidFill>
            </a:endParaRPr>
          </a:p>
          <a:p>
            <a:pPr algn="ctr"/>
            <a:r>
              <a:rPr lang="ru-RU" sz="2800" dirty="0"/>
              <a:t>Ученик научится или получит возможность научиться:</a:t>
            </a:r>
          </a:p>
          <a:p>
            <a:r>
              <a:rPr lang="ru-RU" sz="2800" dirty="0"/>
              <a:t>- формулировать правило на основе выделения существенных признаков;</a:t>
            </a:r>
          </a:p>
          <a:p>
            <a:r>
              <a:rPr lang="ru-RU" sz="2800" dirty="0"/>
              <a:t>- выполнять задания с использованием материальных объектов, схем;</a:t>
            </a:r>
          </a:p>
          <a:p>
            <a:r>
              <a:rPr lang="ru-RU" sz="2800" dirty="0"/>
              <a:t>- проводить сравнение, классификации, выбирая наиболее эффективный способ решения   или правильный ответ;</a:t>
            </a:r>
          </a:p>
          <a:p>
            <a:r>
              <a:rPr lang="ru-RU" sz="2800" dirty="0"/>
              <a:t>- строить объяснение в устной форме по предложенному плану;</a:t>
            </a:r>
          </a:p>
          <a:p>
            <a:r>
              <a:rPr lang="ru-RU" sz="2800" dirty="0"/>
              <a:t>- строить логическую цепь рассуждений</a:t>
            </a:r>
          </a:p>
        </p:txBody>
      </p:sp>
    </p:spTree>
    <p:extLst>
      <p:ext uri="{BB962C8B-B14F-4D97-AF65-F5344CB8AC3E}">
        <p14:creationId xmlns:p14="http://schemas.microsoft.com/office/powerpoint/2010/main" val="182198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рок кулинарии в объединенном 6 класс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5850"/>
            <a:ext cx="8712968" cy="648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570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187</TotalTime>
  <Words>321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«Развитие универсальных учебных действий на уроках кулинарии»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универсальных учебных действий на уроках кулинарии»</dc:title>
  <dc:creator>сош9</dc:creator>
  <cp:lastModifiedBy>сош9</cp:lastModifiedBy>
  <cp:revision>12</cp:revision>
  <dcterms:created xsi:type="dcterms:W3CDTF">2012-10-12T04:18:48Z</dcterms:created>
  <dcterms:modified xsi:type="dcterms:W3CDTF">2012-10-15T06:52:00Z</dcterms:modified>
</cp:coreProperties>
</file>