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4" r:id="rId4"/>
    <p:sldId id="283" r:id="rId5"/>
    <p:sldId id="261" r:id="rId6"/>
    <p:sldId id="285" r:id="rId7"/>
    <p:sldId id="262" r:id="rId8"/>
    <p:sldId id="259" r:id="rId9"/>
    <p:sldId id="266" r:id="rId10"/>
    <p:sldId id="287" r:id="rId11"/>
    <p:sldId id="267" r:id="rId12"/>
    <p:sldId id="263" r:id="rId13"/>
    <p:sldId id="264" r:id="rId14"/>
    <p:sldId id="28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8" r:id="rId28"/>
    <p:sldId id="29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3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FCA573-A978-42FE-BCF5-1D85A6D7F159}" type="datetimeFigureOut">
              <a:rPr lang="ru-RU" smtClean="0"/>
              <a:pPr/>
              <a:t>24.10.2015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7CCD2D-A5B8-4CC8-B77F-E232EB7294F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CA573-A978-42FE-BCF5-1D85A6D7F159}" type="datetimeFigureOut">
              <a:rPr lang="ru-RU" smtClean="0"/>
              <a:pPr/>
              <a:t>24.10.2015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CCD2D-A5B8-4CC8-B77F-E232EB7294F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6034682"/>
          </a:xfrm>
        </p:spPr>
        <p:txBody>
          <a:bodyPr>
            <a:normAutofit fontScale="90000"/>
          </a:bodyPr>
          <a:lstStyle/>
          <a:p>
            <a:pPr algn="l"/>
            <a:r>
              <a:rPr lang="ru-RU" dirty="0" smtClean="0">
                <a:solidFill>
                  <a:schemeClr val="bg1"/>
                </a:solidFill>
              </a:rPr>
              <a:t>     § 1.  СОЦИАЛЬНАЯ СТРУКТУРА И  </a:t>
            </a:r>
            <a:br>
              <a:rPr lang="ru-RU" dirty="0" smtClean="0">
                <a:solidFill>
                  <a:schemeClr val="bg1"/>
                </a:solidFill>
              </a:rPr>
            </a:br>
            <a:r>
              <a:rPr lang="ru-RU" dirty="0" smtClean="0">
                <a:solidFill>
                  <a:schemeClr val="bg1"/>
                </a:solidFill>
              </a:rPr>
              <a:t>     СОЦИАЛЬНЫЕ ОТНОШЕНИЯ</a:t>
            </a:r>
            <a:br>
              <a:rPr lang="ru-RU" dirty="0" smtClean="0">
                <a:solidFill>
                  <a:schemeClr val="bg1"/>
                </a:solidFill>
              </a:rPr>
            </a:br>
            <a:r>
              <a:rPr lang="ru-RU" dirty="0">
                <a:solidFill>
                  <a:schemeClr val="bg1"/>
                </a:solidFill>
              </a:rPr>
              <a:t/>
            </a:r>
            <a:br>
              <a:rPr lang="ru-RU" dirty="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sz="2800" dirty="0" smtClean="0">
                <a:solidFill>
                  <a:schemeClr val="bg1"/>
                </a:solidFill>
              </a:rPr>
              <a:t>Обществознание </a:t>
            </a:r>
            <a:br>
              <a:rPr lang="ru-RU" sz="2800" dirty="0" smtClean="0">
                <a:solidFill>
                  <a:schemeClr val="bg1"/>
                </a:solidFill>
              </a:rPr>
            </a:br>
            <a:r>
              <a:rPr lang="ru-RU" sz="2800" dirty="0" smtClean="0">
                <a:solidFill>
                  <a:schemeClr val="bg1"/>
                </a:solidFill>
              </a:rPr>
              <a:t>11 класс (профиль)</a:t>
            </a:r>
            <a:endParaRPr lang="ru-RU" sz="2800" dirty="0">
              <a:solidFill>
                <a:schemeClr val="bg1"/>
              </a:solidFill>
            </a:endParaRPr>
          </a:p>
        </p:txBody>
      </p:sp>
      <p:pic>
        <p:nvPicPr>
          <p:cNvPr id="25602" name="Picture 2" descr="http://www.funlib.ru/cimg/2014/102204/2051251"/>
          <p:cNvPicPr>
            <a:picLocks noChangeAspect="1" noChangeArrowheads="1"/>
          </p:cNvPicPr>
          <p:nvPr/>
        </p:nvPicPr>
        <p:blipFill>
          <a:blip r:embed="rId2" cstate="print"/>
          <a:srcRect/>
          <a:stretch>
            <a:fillRect/>
          </a:stretch>
        </p:blipFill>
        <p:spPr bwMode="auto">
          <a:xfrm>
            <a:off x="3059832" y="2492896"/>
            <a:ext cx="3240360" cy="232057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496944" cy="5976664"/>
          </a:xfrm>
        </p:spPr>
        <p:txBody>
          <a:bodyPr>
            <a:normAutofit/>
          </a:bodyPr>
          <a:lstStyle/>
          <a:p>
            <a:pPr algn="l"/>
            <a:r>
              <a:rPr lang="ru-RU" sz="2400" dirty="0" smtClean="0">
                <a:solidFill>
                  <a:schemeClr val="bg2"/>
                </a:solidFill>
              </a:rPr>
              <a:t> </a:t>
            </a:r>
            <a:r>
              <a:rPr lang="ru-RU" sz="2800" b="1" dirty="0" smtClean="0"/>
              <a:t>Ответить на вопросы  по § 1 ( п.2, стр. 7-8) </a:t>
            </a:r>
            <a:br>
              <a:rPr lang="ru-RU" sz="2800" b="1" dirty="0" smtClean="0"/>
            </a:br>
            <a:r>
              <a:rPr lang="ru-RU" sz="2400" dirty="0" smtClean="0"/>
              <a:t/>
            </a:r>
            <a:br>
              <a:rPr lang="ru-RU" sz="2400" dirty="0" smtClean="0"/>
            </a:br>
            <a:r>
              <a:rPr lang="ru-RU" sz="2400" dirty="0" smtClean="0"/>
              <a:t/>
            </a:r>
            <a:br>
              <a:rPr lang="ru-RU" sz="2400" dirty="0" smtClean="0"/>
            </a:br>
            <a:r>
              <a:rPr lang="ru-RU" sz="2800" dirty="0" smtClean="0"/>
              <a:t>1. </a:t>
            </a:r>
            <a:r>
              <a:rPr lang="ru-RU" sz="3100" dirty="0" smtClean="0"/>
              <a:t>Что Маркс считал главной формой социальной стратификации?</a:t>
            </a:r>
            <a:br>
              <a:rPr lang="ru-RU" sz="3100" dirty="0" smtClean="0"/>
            </a:br>
            <a:r>
              <a:rPr lang="ru-RU" sz="3100" dirty="0" smtClean="0"/>
              <a:t>2.  В чем новизна теории классов по Марксу?</a:t>
            </a:r>
            <a:br>
              <a:rPr lang="ru-RU" sz="3100" dirty="0" smtClean="0"/>
            </a:br>
            <a:r>
              <a:rPr lang="ru-RU" sz="3100" dirty="0" smtClean="0"/>
              <a:t>3. Каковы общие выводы из его теории?</a:t>
            </a:r>
            <a:br>
              <a:rPr lang="ru-RU" sz="3100" dirty="0" smtClean="0"/>
            </a:br>
            <a:r>
              <a:rPr lang="ru-RU" sz="3100" dirty="0" smtClean="0"/>
              <a:t>                                                                   </a:t>
            </a:r>
            <a:br>
              <a:rPr lang="ru-RU" sz="3100" dirty="0" smtClean="0"/>
            </a:b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5976664"/>
          </a:xfrm>
        </p:spPr>
        <p:txBody>
          <a:bodyPr>
            <a:normAutofit fontScale="90000"/>
          </a:bodyPr>
          <a:lstStyle/>
          <a:p>
            <a:pPr algn="l"/>
            <a:r>
              <a:rPr lang="ru-RU" sz="2400" dirty="0" smtClean="0"/>
              <a:t/>
            </a:r>
            <a:br>
              <a:rPr lang="ru-RU" sz="2400" dirty="0" smtClean="0"/>
            </a:br>
            <a:r>
              <a:rPr lang="ru-RU" sz="2400" dirty="0" smtClean="0"/>
              <a:t/>
            </a:r>
            <a:br>
              <a:rPr lang="ru-RU" sz="2400" dirty="0" smtClean="0"/>
            </a:br>
            <a:r>
              <a:rPr lang="ru-RU" sz="3100" b="1" dirty="0" smtClean="0"/>
              <a:t>Ответить на вопросы  по § 1 ( п.3, стр. 9-10) </a:t>
            </a:r>
            <a:br>
              <a:rPr lang="ru-RU" sz="3100" b="1" dirty="0" smtClean="0"/>
            </a:br>
            <a:r>
              <a:rPr lang="ru-RU" sz="3100" dirty="0" smtClean="0"/>
              <a:t/>
            </a:r>
            <a:br>
              <a:rPr lang="ru-RU" sz="3100" dirty="0" smtClean="0"/>
            </a:br>
            <a:r>
              <a:rPr lang="ru-RU" sz="3100" dirty="0" smtClean="0"/>
              <a:t/>
            </a:r>
            <a:br>
              <a:rPr lang="ru-RU" sz="3100" dirty="0" smtClean="0"/>
            </a:br>
            <a:r>
              <a:rPr lang="ru-RU" sz="3100" dirty="0" smtClean="0"/>
              <a:t>1. Что Вебер считал гл. формой соц. стратификации?</a:t>
            </a:r>
            <a:br>
              <a:rPr lang="ru-RU" sz="3100" dirty="0" smtClean="0"/>
            </a:br>
            <a:r>
              <a:rPr lang="ru-RU" sz="3100" dirty="0" smtClean="0"/>
              <a:t>2. Какой главный критерий он выделял?</a:t>
            </a:r>
            <a:br>
              <a:rPr lang="ru-RU" sz="3100" dirty="0" smtClean="0"/>
            </a:br>
            <a:r>
              <a:rPr lang="ru-RU" sz="3100" dirty="0" smtClean="0"/>
              <a:t>3. Какие группы, помимо классов выделил социолог?</a:t>
            </a:r>
            <a:br>
              <a:rPr lang="ru-RU" sz="3100" dirty="0" smtClean="0"/>
            </a:br>
            <a:r>
              <a:rPr lang="ru-RU" sz="3100" dirty="0" smtClean="0"/>
              <a:t>4. Приведите примеры статусных групп.</a:t>
            </a:r>
            <a:br>
              <a:rPr lang="ru-RU" sz="3100" dirty="0" smtClean="0"/>
            </a:br>
            <a:r>
              <a:rPr lang="ru-RU" sz="3100" dirty="0" smtClean="0"/>
              <a:t>5. Назовите критерии выделения статусных групп.</a:t>
            </a:r>
            <a:br>
              <a:rPr lang="ru-RU" sz="3100" dirty="0" smtClean="0"/>
            </a:br>
            <a:r>
              <a:rPr lang="ru-RU" sz="3100" dirty="0" smtClean="0"/>
              <a:t>6. В чем отличие классов и статусных групп?</a:t>
            </a:r>
            <a:br>
              <a:rPr lang="ru-RU" sz="3100" dirty="0" smtClean="0"/>
            </a:br>
            <a:r>
              <a:rPr lang="ru-RU" sz="3100" dirty="0" smtClean="0"/>
              <a:t>7. Какой еще тип стратификации выделил Вебер?</a:t>
            </a:r>
            <a:br>
              <a:rPr lang="ru-RU" sz="3100" dirty="0" smtClean="0"/>
            </a:br>
            <a:r>
              <a:rPr lang="ru-RU" sz="3100" dirty="0" smtClean="0"/>
              <a:t>8. Сделайте общие выводы по позиции Вебера.      </a:t>
            </a:r>
            <a:r>
              <a:rPr lang="ru-RU" sz="3100" dirty="0" smtClean="0">
                <a:solidFill>
                  <a:schemeClr val="bg1"/>
                </a:solidFill>
              </a:rPr>
              <a:t>                                                                </a:t>
            </a:r>
            <a:r>
              <a:rPr lang="ru-RU" sz="3100" dirty="0" smtClean="0"/>
              <a:t/>
            </a:r>
            <a:br>
              <a:rPr lang="ru-RU" sz="3100" dirty="0" smtClean="0"/>
            </a:b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t>Социальная  стратификация  по Маркс</a:t>
            </a:r>
            <a:r>
              <a:rPr lang="ru-RU" sz="3200" b="1" dirty="0" smtClean="0">
                <a:solidFill>
                  <a:schemeClr val="bg2"/>
                </a:solidFill>
              </a:rPr>
              <a:t>у</a:t>
            </a:r>
            <a:endParaRPr lang="ru-RU" sz="3200" b="1" dirty="0">
              <a:solidFill>
                <a:schemeClr val="bg2"/>
              </a:solidFill>
            </a:endParaRPr>
          </a:p>
        </p:txBody>
      </p:sp>
      <p:sp>
        <p:nvSpPr>
          <p:cNvPr id="3" name="Содержимое 2"/>
          <p:cNvSpPr>
            <a:spLocks noGrp="1"/>
          </p:cNvSpPr>
          <p:nvPr>
            <p:ph idx="1"/>
          </p:nvPr>
        </p:nvSpPr>
        <p:spPr>
          <a:xfrm>
            <a:off x="457200" y="1268760"/>
            <a:ext cx="8229600" cy="4857403"/>
          </a:xfrm>
        </p:spPr>
        <p:txBody>
          <a:bodyPr>
            <a:normAutofit/>
          </a:bodyPr>
          <a:lstStyle/>
          <a:p>
            <a:pPr>
              <a:buNone/>
            </a:pPr>
            <a:r>
              <a:rPr lang="ru-RU" sz="2400" dirty="0" smtClean="0"/>
              <a:t>Главная форма социальной стратификации – </a:t>
            </a:r>
            <a:r>
              <a:rPr lang="ru-RU" sz="2400" b="1" dirty="0" smtClean="0"/>
              <a:t>общественный класс.</a:t>
            </a:r>
          </a:p>
          <a:p>
            <a:pPr>
              <a:buNone/>
            </a:pPr>
            <a:r>
              <a:rPr lang="ru-RU" sz="2400" dirty="0" smtClean="0"/>
              <a:t>Главный признак класса – отношение к собственности на средства производства.</a:t>
            </a:r>
          </a:p>
          <a:p>
            <a:pPr>
              <a:buNone/>
            </a:pPr>
            <a:endParaRPr lang="ru-RU" sz="2400" dirty="0" smtClean="0"/>
          </a:p>
          <a:p>
            <a:pPr>
              <a:buNone/>
            </a:pPr>
            <a:r>
              <a:rPr lang="ru-RU" sz="2000" dirty="0" smtClean="0"/>
              <a:t>       Класс-собственник                                                Класс, не обладающий     </a:t>
            </a:r>
          </a:p>
          <a:p>
            <a:pPr>
              <a:buNone/>
            </a:pPr>
            <a:r>
              <a:rPr lang="ru-RU" sz="2000" dirty="0" smtClean="0"/>
              <a:t>                                                                                             собственностью</a:t>
            </a:r>
          </a:p>
          <a:p>
            <a:pPr>
              <a:buNone/>
            </a:pPr>
            <a:endParaRPr lang="ru-RU" sz="2000" dirty="0" smtClean="0"/>
          </a:p>
          <a:p>
            <a:pPr algn="ctr">
              <a:buNone/>
            </a:pPr>
            <a:endParaRPr lang="ru-RU" sz="2000" dirty="0" smtClean="0"/>
          </a:p>
          <a:p>
            <a:pPr algn="ctr">
              <a:buNone/>
            </a:pPr>
            <a:r>
              <a:rPr lang="ru-RU" sz="2400" dirty="0" smtClean="0"/>
              <a:t>Антагонизм в отношениях между ними, классовая борьба.</a:t>
            </a:r>
          </a:p>
          <a:p>
            <a:pPr algn="just">
              <a:buNone/>
            </a:pPr>
            <a:r>
              <a:rPr lang="ru-RU" sz="2400" dirty="0" smtClean="0"/>
              <a:t>Вывод: </a:t>
            </a:r>
            <a:r>
              <a:rPr lang="ru-RU" sz="2400" b="1" dirty="0" smtClean="0"/>
              <a:t>классовую стратификацию общества определяют экономические  факторы.</a:t>
            </a:r>
            <a:endParaRPr lang="ru-RU" sz="2400" b="1" dirty="0"/>
          </a:p>
        </p:txBody>
      </p:sp>
      <p:cxnSp>
        <p:nvCxnSpPr>
          <p:cNvPr id="11" name="Прямая со стрелкой 10"/>
          <p:cNvCxnSpPr/>
          <p:nvPr/>
        </p:nvCxnSpPr>
        <p:spPr>
          <a:xfrm>
            <a:off x="1619672" y="3933056"/>
            <a:ext cx="187220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4860032" y="4077072"/>
            <a:ext cx="194421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smtClean="0"/>
              <a:t>Социальная  стратификация  по Веберу</a:t>
            </a:r>
            <a:endParaRPr lang="ru-RU" sz="3200" dirty="0"/>
          </a:p>
        </p:txBody>
      </p:sp>
      <p:sp>
        <p:nvSpPr>
          <p:cNvPr id="3" name="Содержимое 2"/>
          <p:cNvSpPr>
            <a:spLocks noGrp="1"/>
          </p:cNvSpPr>
          <p:nvPr>
            <p:ph idx="1"/>
          </p:nvPr>
        </p:nvSpPr>
        <p:spPr>
          <a:xfrm>
            <a:off x="457200" y="1268760"/>
            <a:ext cx="8229600" cy="4857403"/>
          </a:xfrm>
        </p:spPr>
        <p:txBody>
          <a:bodyPr>
            <a:normAutofit fontScale="92500" lnSpcReduction="10000"/>
          </a:bodyPr>
          <a:lstStyle/>
          <a:p>
            <a:r>
              <a:rPr lang="ru-RU" sz="2400" dirty="0" smtClean="0"/>
              <a:t>выделил в соц. структуре классы</a:t>
            </a:r>
          </a:p>
          <a:p>
            <a:r>
              <a:rPr lang="ru-RU" sz="2400" dirty="0" smtClean="0"/>
              <a:t>гл. критерий – богатство, накопленный доход</a:t>
            </a:r>
          </a:p>
          <a:p>
            <a:r>
              <a:rPr lang="ru-RU" sz="2400" dirty="0" smtClean="0"/>
              <a:t>для каждого человека выделил </a:t>
            </a:r>
            <a:r>
              <a:rPr lang="ru-RU" sz="2400" b="1" dirty="0" smtClean="0"/>
              <a:t>статусные группы </a:t>
            </a:r>
            <a:r>
              <a:rPr lang="ru-RU" sz="2400" dirty="0" smtClean="0"/>
              <a:t>(</a:t>
            </a:r>
            <a:r>
              <a:rPr lang="ru-RU" sz="2400" dirty="0" err="1" smtClean="0"/>
              <a:t>касты,сословия</a:t>
            </a:r>
            <a:r>
              <a:rPr lang="ru-RU" sz="2400" dirty="0" smtClean="0"/>
              <a:t> и др.)</a:t>
            </a:r>
          </a:p>
          <a:p>
            <a:pPr algn="just"/>
            <a:r>
              <a:rPr lang="ru-RU" sz="2400" dirty="0" smtClean="0"/>
              <a:t>критерии выделения статусных групп - этническая </a:t>
            </a:r>
            <a:r>
              <a:rPr lang="ru-RU" sz="2400" dirty="0" err="1" smtClean="0"/>
              <a:t>принад-лежность</a:t>
            </a:r>
            <a:r>
              <a:rPr lang="ru-RU" sz="2400" dirty="0" smtClean="0"/>
              <a:t>, территориальная общность, религиозные взгляды, общность профессии, престиж)</a:t>
            </a:r>
          </a:p>
          <a:p>
            <a:pPr algn="just"/>
            <a:r>
              <a:rPr lang="ru-RU" sz="2400" dirty="0" smtClean="0"/>
              <a:t>Тип стратификации , основанный на власти</a:t>
            </a:r>
          </a:p>
          <a:p>
            <a:pPr algn="just">
              <a:buNone/>
            </a:pPr>
            <a:endParaRPr lang="ru-RU" sz="2400" dirty="0" smtClean="0"/>
          </a:p>
          <a:p>
            <a:pPr algn="just">
              <a:buNone/>
            </a:pPr>
            <a:r>
              <a:rPr lang="ru-RU" sz="2400" dirty="0" smtClean="0"/>
              <a:t>    </a:t>
            </a:r>
            <a:r>
              <a:rPr lang="ru-RU" sz="2400" i="1" dirty="0" smtClean="0"/>
              <a:t>Полит. класс, элита                  Группы, лишенные власти</a:t>
            </a:r>
          </a:p>
          <a:p>
            <a:pPr algn="just">
              <a:buNone/>
            </a:pPr>
            <a:endParaRPr lang="ru-RU" sz="2400" i="1" dirty="0" smtClean="0"/>
          </a:p>
          <a:p>
            <a:pPr algn="just">
              <a:buNone/>
            </a:pPr>
            <a:r>
              <a:rPr lang="ru-RU" sz="2400" i="1" dirty="0" smtClean="0"/>
              <a:t>Вывод: </a:t>
            </a:r>
            <a:r>
              <a:rPr lang="ru-RU" sz="2400" dirty="0" err="1" smtClean="0"/>
              <a:t>Веберовский</a:t>
            </a:r>
            <a:r>
              <a:rPr lang="ru-RU" sz="2400" dirty="0" smtClean="0"/>
              <a:t> подход  к стратификации основан  на трех главных критериях: </a:t>
            </a:r>
            <a:r>
              <a:rPr lang="ru-RU" sz="2400" b="1" dirty="0" smtClean="0"/>
              <a:t>собственности, престиже, власти</a:t>
            </a:r>
          </a:p>
          <a:p>
            <a:pPr algn="just">
              <a:buNone/>
            </a:pPr>
            <a:endParaRPr lang="ru-RU" sz="2400" i="1" dirty="0">
              <a:solidFill>
                <a:schemeClr val="bg1"/>
              </a:solidFill>
            </a:endParaRPr>
          </a:p>
        </p:txBody>
      </p:sp>
      <p:cxnSp>
        <p:nvCxnSpPr>
          <p:cNvPr id="9" name="Прямая со стрелкой 8"/>
          <p:cNvCxnSpPr/>
          <p:nvPr/>
        </p:nvCxnSpPr>
        <p:spPr>
          <a:xfrm flipH="1">
            <a:off x="2483768" y="4005064"/>
            <a:ext cx="115212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707904" y="4005064"/>
            <a:ext cx="108012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395536" y="1052736"/>
          <a:ext cx="8445624" cy="4752528"/>
        </p:xfrm>
        <a:graphic>
          <a:graphicData uri="http://schemas.openxmlformats.org/drawingml/2006/table">
            <a:tbl>
              <a:tblPr firstRow="1" bandRow="1">
                <a:tableStyleId>{5C22544A-7EE6-4342-B048-85BDC9FD1C3A}</a:tableStyleId>
              </a:tblPr>
              <a:tblGrid>
                <a:gridCol w="4222812"/>
                <a:gridCol w="4222812"/>
              </a:tblGrid>
              <a:tr h="702547">
                <a:tc>
                  <a:txBody>
                    <a:bodyPr/>
                    <a:lstStyle/>
                    <a:p>
                      <a:pPr algn="ctr"/>
                      <a:r>
                        <a:rPr lang="ru-RU" sz="2800" dirty="0" smtClean="0">
                          <a:solidFill>
                            <a:schemeClr val="tx1"/>
                          </a:solidFill>
                        </a:rPr>
                        <a:t>страта</a:t>
                      </a:r>
                      <a:endParaRPr lang="ru-RU" sz="2800" dirty="0">
                        <a:solidFill>
                          <a:schemeClr val="tx1"/>
                        </a:solidFill>
                      </a:endParaRPr>
                    </a:p>
                  </a:txBody>
                  <a:tcPr>
                    <a:solidFill>
                      <a:schemeClr val="accent6">
                        <a:lumMod val="60000"/>
                        <a:lumOff val="40000"/>
                      </a:schemeClr>
                    </a:solidFill>
                  </a:tcPr>
                </a:tc>
                <a:tc>
                  <a:txBody>
                    <a:bodyPr/>
                    <a:lstStyle/>
                    <a:p>
                      <a:pPr algn="ctr"/>
                      <a:r>
                        <a:rPr lang="ru-RU" sz="2800" dirty="0" smtClean="0">
                          <a:solidFill>
                            <a:schemeClr val="tx1"/>
                          </a:solidFill>
                        </a:rPr>
                        <a:t>класс</a:t>
                      </a:r>
                      <a:endParaRPr lang="ru-RU" sz="2800" dirty="0">
                        <a:solidFill>
                          <a:schemeClr val="tx1"/>
                        </a:solidFill>
                      </a:endParaRPr>
                    </a:p>
                  </a:txBody>
                  <a:tcPr>
                    <a:solidFill>
                      <a:schemeClr val="accent6">
                        <a:lumMod val="60000"/>
                        <a:lumOff val="40000"/>
                      </a:schemeClr>
                    </a:solidFill>
                  </a:tcPr>
                </a:tc>
              </a:tr>
              <a:tr h="619895">
                <a:tc gridSpan="2">
                  <a:txBody>
                    <a:bodyPr/>
                    <a:lstStyle/>
                    <a:p>
                      <a:pPr algn="ctr"/>
                      <a:r>
                        <a:rPr lang="ru-RU" sz="2400" dirty="0" smtClean="0"/>
                        <a:t>Различается по:</a:t>
                      </a:r>
                      <a:endParaRPr lang="ru-RU" sz="2400" dirty="0"/>
                    </a:p>
                  </a:txBody>
                  <a:tcPr>
                    <a:solidFill>
                      <a:schemeClr val="accent6">
                        <a:lumMod val="60000"/>
                        <a:lumOff val="40000"/>
                      </a:schemeClr>
                    </a:solidFill>
                  </a:tcPr>
                </a:tc>
                <a:tc hMerge="1">
                  <a:txBody>
                    <a:bodyPr/>
                    <a:lstStyle/>
                    <a:p>
                      <a:endParaRPr lang="ru-RU" dirty="0"/>
                    </a:p>
                  </a:txBody>
                  <a:tcPr/>
                </a:tc>
              </a:tr>
              <a:tr h="3430086">
                <a:tc>
                  <a:txBody>
                    <a:bodyPr/>
                    <a:lstStyle/>
                    <a:p>
                      <a:pPr>
                        <a:buFont typeface="Arial" pitchFamily="34" charset="0"/>
                        <a:buChar char="•"/>
                      </a:pPr>
                      <a:r>
                        <a:rPr lang="ru-RU" sz="2000" dirty="0" smtClean="0"/>
                        <a:t>  Уровню доходов</a:t>
                      </a:r>
                    </a:p>
                    <a:p>
                      <a:pPr>
                        <a:buFont typeface="Arial" pitchFamily="34" charset="0"/>
                        <a:buChar char="•"/>
                      </a:pPr>
                      <a:r>
                        <a:rPr lang="ru-RU" sz="2000" dirty="0" smtClean="0"/>
                        <a:t>  основным чертам образа жизни</a:t>
                      </a:r>
                    </a:p>
                    <a:p>
                      <a:pPr>
                        <a:buFont typeface="Arial" pitchFamily="34" charset="0"/>
                        <a:buChar char="•"/>
                      </a:pPr>
                      <a:r>
                        <a:rPr lang="ru-RU" sz="2000" dirty="0" smtClean="0"/>
                        <a:t>  включенности во властные</a:t>
                      </a:r>
                      <a:r>
                        <a:rPr lang="ru-RU" sz="2000" baseline="0" dirty="0" smtClean="0"/>
                        <a:t> структуры</a:t>
                      </a:r>
                    </a:p>
                    <a:p>
                      <a:pPr>
                        <a:buFont typeface="Arial" pitchFamily="34" charset="0"/>
                        <a:buChar char="•"/>
                      </a:pPr>
                      <a:r>
                        <a:rPr lang="ru-RU" sz="2000" baseline="0" dirty="0" smtClean="0"/>
                        <a:t>  отношениям собственности</a:t>
                      </a:r>
                    </a:p>
                    <a:p>
                      <a:pPr>
                        <a:buFont typeface="Arial" pitchFamily="34" charset="0"/>
                        <a:buChar char="•"/>
                      </a:pPr>
                      <a:r>
                        <a:rPr lang="ru-RU" sz="2000" baseline="0" dirty="0" smtClean="0"/>
                        <a:t>  социальному престижу</a:t>
                      </a:r>
                    </a:p>
                    <a:p>
                      <a:pPr>
                        <a:buFont typeface="Arial" pitchFamily="34" charset="0"/>
                        <a:buChar char="•"/>
                      </a:pPr>
                      <a:r>
                        <a:rPr lang="ru-RU" sz="2000" baseline="0" dirty="0" smtClean="0"/>
                        <a:t>  самооценки своей позиции в обществе</a:t>
                      </a:r>
                      <a:endParaRPr lang="ru-RU" sz="2000" dirty="0"/>
                    </a:p>
                  </a:txBody>
                  <a:tcPr>
                    <a:solidFill>
                      <a:schemeClr val="accent6">
                        <a:lumMod val="60000"/>
                        <a:lumOff val="40000"/>
                      </a:schemeClr>
                    </a:solidFill>
                  </a:tcPr>
                </a:tc>
                <a:tc>
                  <a:txBody>
                    <a:bodyPr/>
                    <a:lstStyle/>
                    <a:p>
                      <a:pPr>
                        <a:buFont typeface="Arial" pitchFamily="34" charset="0"/>
                        <a:buChar char="•"/>
                      </a:pPr>
                      <a:r>
                        <a:rPr lang="ru-RU" dirty="0" smtClean="0"/>
                        <a:t>  месту в системе</a:t>
                      </a:r>
                      <a:r>
                        <a:rPr lang="ru-RU" baseline="0" dirty="0" smtClean="0"/>
                        <a:t> общественного производства</a:t>
                      </a:r>
                    </a:p>
                    <a:p>
                      <a:pPr>
                        <a:buFont typeface="Arial" pitchFamily="34" charset="0"/>
                        <a:buChar char="•"/>
                      </a:pPr>
                      <a:r>
                        <a:rPr lang="ru-RU" baseline="0" dirty="0" smtClean="0"/>
                        <a:t>  отношению к средствам производства</a:t>
                      </a:r>
                    </a:p>
                    <a:p>
                      <a:pPr>
                        <a:buFont typeface="Arial" pitchFamily="34" charset="0"/>
                        <a:buChar char="•"/>
                      </a:pPr>
                      <a:r>
                        <a:rPr lang="ru-RU" baseline="0" dirty="0" smtClean="0"/>
                        <a:t>  роли в общественной организации труда</a:t>
                      </a:r>
                    </a:p>
                    <a:p>
                      <a:pPr>
                        <a:buFont typeface="Arial" pitchFamily="34" charset="0"/>
                        <a:buChar char="•"/>
                      </a:pPr>
                      <a:r>
                        <a:rPr lang="ru-RU" baseline="0" dirty="0" smtClean="0"/>
                        <a:t>  способам и размерам получения богатства</a:t>
                      </a:r>
                      <a:endParaRPr lang="ru-RU" dirty="0"/>
                    </a:p>
                  </a:txBody>
                  <a:tcPr>
                    <a:solidFill>
                      <a:schemeClr val="accent6">
                        <a:lumMod val="60000"/>
                        <a:lumOff val="4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t>Социальная мобильность</a:t>
            </a:r>
            <a:endParaRPr lang="ru-RU" sz="4000" b="1" dirty="0"/>
          </a:p>
        </p:txBody>
      </p:sp>
      <p:sp>
        <p:nvSpPr>
          <p:cNvPr id="3" name="Содержимое 2"/>
          <p:cNvSpPr>
            <a:spLocks noGrp="1"/>
          </p:cNvSpPr>
          <p:nvPr>
            <p:ph idx="1"/>
          </p:nvPr>
        </p:nvSpPr>
        <p:spPr>
          <a:xfrm>
            <a:off x="251520" y="1600200"/>
            <a:ext cx="8712968" cy="4525963"/>
          </a:xfrm>
        </p:spPr>
        <p:txBody>
          <a:bodyPr/>
          <a:lstStyle/>
          <a:p>
            <a:pPr>
              <a:buNone/>
            </a:pPr>
            <a:r>
              <a:rPr lang="ru-RU" dirty="0" smtClean="0"/>
              <a:t>	</a:t>
            </a:r>
          </a:p>
          <a:p>
            <a:pPr>
              <a:buNone/>
            </a:pPr>
            <a:r>
              <a:rPr lang="ru-RU" dirty="0" smtClean="0"/>
              <a:t>	- перемещение людей из одних общественных групп в другие, изменения их статуса.</a:t>
            </a:r>
            <a:endParaRPr lang="ru-RU" dirty="0"/>
          </a:p>
        </p:txBody>
      </p:sp>
      <p:pic>
        <p:nvPicPr>
          <p:cNvPr id="1026" name="Picture 2" descr="http://www.srosta.ru/uploads/events/97-1388132341.jpg"/>
          <p:cNvPicPr>
            <a:picLocks noChangeAspect="1" noChangeArrowheads="1"/>
          </p:cNvPicPr>
          <p:nvPr/>
        </p:nvPicPr>
        <p:blipFill>
          <a:blip r:embed="rId2" cstate="print"/>
          <a:srcRect/>
          <a:stretch>
            <a:fillRect/>
          </a:stretch>
        </p:blipFill>
        <p:spPr bwMode="auto">
          <a:xfrm>
            <a:off x="2987824" y="3789040"/>
            <a:ext cx="3312368" cy="228242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536" y="836712"/>
            <a:ext cx="8229600" cy="5472608"/>
          </a:xfrm>
        </p:spPr>
        <p:txBody>
          <a:bodyPr/>
          <a:lstStyle/>
          <a:p>
            <a:pPr>
              <a:buNone/>
            </a:pPr>
            <a:r>
              <a:rPr lang="ru-RU" dirty="0" smtClean="0"/>
              <a:t>	</a:t>
            </a:r>
            <a:r>
              <a:rPr lang="ru-RU" b="1" dirty="0" smtClean="0"/>
              <a:t>Закрытая общ. структура: </a:t>
            </a:r>
            <a:r>
              <a:rPr lang="ru-RU" dirty="0" smtClean="0"/>
              <a:t>кастовый строй в Индии, ограниченная соц. мобильность в патриархальном, феодальном обществах.</a:t>
            </a:r>
            <a:endParaRPr lang="ru-RU" dirty="0"/>
          </a:p>
        </p:txBody>
      </p:sp>
      <p:pic>
        <p:nvPicPr>
          <p:cNvPr id="25602" name="Picture 2" descr="http://fs1.ppt4web.ru/images/3958/61850/640/img24.jpg"/>
          <p:cNvPicPr>
            <a:picLocks noChangeAspect="1" noChangeArrowheads="1"/>
          </p:cNvPicPr>
          <p:nvPr/>
        </p:nvPicPr>
        <p:blipFill>
          <a:blip r:embed="rId2" cstate="print"/>
          <a:srcRect/>
          <a:stretch>
            <a:fillRect/>
          </a:stretch>
        </p:blipFill>
        <p:spPr bwMode="auto">
          <a:xfrm>
            <a:off x="2267744" y="2852936"/>
            <a:ext cx="4104456" cy="307834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sz="3600" dirty="0" smtClean="0"/>
              <a:t>Современное демократическое общество</a:t>
            </a:r>
            <a:endParaRPr lang="ru-RU" sz="3600" dirty="0"/>
          </a:p>
        </p:txBody>
      </p:sp>
      <p:sp>
        <p:nvSpPr>
          <p:cNvPr id="3" name="Содержимое 2"/>
          <p:cNvSpPr>
            <a:spLocks noGrp="1"/>
          </p:cNvSpPr>
          <p:nvPr>
            <p:ph idx="1"/>
          </p:nvPr>
        </p:nvSpPr>
        <p:spPr>
          <a:xfrm>
            <a:off x="457200" y="1268760"/>
            <a:ext cx="8229600" cy="4857403"/>
          </a:xfrm>
        </p:spPr>
        <p:txBody>
          <a:bodyPr/>
          <a:lstStyle/>
          <a:p>
            <a:pPr>
              <a:buNone/>
            </a:pPr>
            <a:endParaRPr lang="ru-RU" dirty="0" smtClean="0"/>
          </a:p>
          <a:p>
            <a:pPr algn="ctr">
              <a:buNone/>
            </a:pPr>
            <a:r>
              <a:rPr lang="ru-RU" dirty="0" smtClean="0">
                <a:solidFill>
                  <a:schemeClr val="accent6">
                    <a:lumMod val="20000"/>
                    <a:lumOff val="80000"/>
                  </a:schemeClr>
                </a:solidFill>
              </a:rPr>
              <a:t>Открытое: </a:t>
            </a:r>
          </a:p>
          <a:p>
            <a:pPr>
              <a:buNone/>
            </a:pPr>
            <a:r>
              <a:rPr lang="ru-RU" dirty="0" smtClean="0"/>
              <a:t>    ограничения для перемещений сняты</a:t>
            </a:r>
            <a:endParaRPr lang="ru-RU" dirty="0"/>
          </a:p>
        </p:txBody>
      </p:sp>
      <p:sp>
        <p:nvSpPr>
          <p:cNvPr id="4" name="Стрелка вниз 3"/>
          <p:cNvSpPr/>
          <p:nvPr/>
        </p:nvSpPr>
        <p:spPr>
          <a:xfrm>
            <a:off x="4139952" y="1196752"/>
            <a:ext cx="864096" cy="648072"/>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626" name="Picture 2" descr="http://www.vsehpozdravil.ru/res/files/postcards/8194.jpg"/>
          <p:cNvPicPr>
            <a:picLocks noChangeAspect="1" noChangeArrowheads="1"/>
          </p:cNvPicPr>
          <p:nvPr/>
        </p:nvPicPr>
        <p:blipFill>
          <a:blip r:embed="rId2" cstate="print"/>
          <a:srcRect/>
          <a:stretch>
            <a:fillRect/>
          </a:stretch>
        </p:blipFill>
        <p:spPr bwMode="auto">
          <a:xfrm>
            <a:off x="2267744" y="3284984"/>
            <a:ext cx="4320480" cy="275970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600" b="1" dirty="0" smtClean="0"/>
              <a:t>Виды социальной мобильности</a:t>
            </a:r>
            <a:endParaRPr lang="ru-RU" sz="3600" b="1" dirty="0"/>
          </a:p>
        </p:txBody>
      </p:sp>
      <p:graphicFrame>
        <p:nvGraphicFramePr>
          <p:cNvPr id="4" name="Содержимое 3"/>
          <p:cNvGraphicFramePr>
            <a:graphicFrameLocks noGrp="1"/>
          </p:cNvGraphicFramePr>
          <p:nvPr>
            <p:ph idx="1"/>
          </p:nvPr>
        </p:nvGraphicFramePr>
        <p:xfrm>
          <a:off x="457200" y="1268413"/>
          <a:ext cx="8229600" cy="4389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ru-RU" sz="2400" dirty="0" smtClean="0">
                          <a:solidFill>
                            <a:schemeClr val="tx1"/>
                          </a:solidFill>
                        </a:rPr>
                        <a:t>Вертикальная </a:t>
                      </a:r>
                    </a:p>
                    <a:p>
                      <a:pPr algn="ctr"/>
                      <a:r>
                        <a:rPr lang="ru-RU" sz="2400" baseline="0" dirty="0" smtClean="0">
                          <a:solidFill>
                            <a:schemeClr val="tx1"/>
                          </a:solidFill>
                        </a:rPr>
                        <a:t> (восходящая и нисходящая)</a:t>
                      </a:r>
                      <a:endParaRPr lang="ru-RU" sz="2400" dirty="0">
                        <a:solidFill>
                          <a:schemeClr val="tx1"/>
                        </a:solidFill>
                      </a:endParaRPr>
                    </a:p>
                  </a:txBody>
                  <a:tcPr>
                    <a:solidFill>
                      <a:schemeClr val="accent6">
                        <a:lumMod val="60000"/>
                        <a:lumOff val="40000"/>
                      </a:schemeClr>
                    </a:solidFill>
                  </a:tcPr>
                </a:tc>
                <a:tc>
                  <a:txBody>
                    <a:bodyPr/>
                    <a:lstStyle/>
                    <a:p>
                      <a:pPr algn="ctr"/>
                      <a:r>
                        <a:rPr lang="ru-RU" sz="2400" dirty="0" smtClean="0">
                          <a:solidFill>
                            <a:schemeClr val="tx1"/>
                          </a:solidFill>
                        </a:rPr>
                        <a:t>Горизонтальная</a:t>
                      </a:r>
                      <a:endParaRPr lang="ru-RU" sz="2400" dirty="0">
                        <a:solidFill>
                          <a:schemeClr val="tx1"/>
                        </a:solidFill>
                      </a:endParaRPr>
                    </a:p>
                  </a:txBody>
                  <a:tcPr>
                    <a:solidFill>
                      <a:schemeClr val="accent6">
                        <a:lumMod val="60000"/>
                        <a:lumOff val="40000"/>
                      </a:schemeClr>
                    </a:solidFill>
                  </a:tcPr>
                </a:tc>
              </a:tr>
              <a:tr h="370840">
                <a:tc>
                  <a:txBody>
                    <a:bodyPr/>
                    <a:lstStyle/>
                    <a:p>
                      <a:r>
                        <a:rPr lang="ru-RU" sz="2000" dirty="0" smtClean="0"/>
                        <a:t>Перемещение с одной</a:t>
                      </a:r>
                      <a:r>
                        <a:rPr lang="ru-RU" sz="2000" baseline="0" dirty="0" smtClean="0"/>
                        <a:t> ступени социальной иерархии на другую</a:t>
                      </a:r>
                      <a:endParaRPr lang="ru-RU" sz="2000" dirty="0"/>
                    </a:p>
                  </a:txBody>
                  <a:tcPr>
                    <a:solidFill>
                      <a:schemeClr val="accent6">
                        <a:lumMod val="60000"/>
                        <a:lumOff val="40000"/>
                      </a:schemeClr>
                    </a:solidFill>
                  </a:tcPr>
                </a:tc>
                <a:tc>
                  <a:txBody>
                    <a:bodyPr/>
                    <a:lstStyle/>
                    <a:p>
                      <a:r>
                        <a:rPr lang="ru-RU" sz="2000" dirty="0" smtClean="0"/>
                        <a:t>Переход в группу, расположенную на том же уровне,</a:t>
                      </a:r>
                      <a:r>
                        <a:rPr lang="ru-RU" sz="2000" baseline="0" dirty="0" smtClean="0"/>
                        <a:t> что и прежняя (без изменения статуса)</a:t>
                      </a:r>
                      <a:endParaRPr lang="ru-RU" sz="2000" dirty="0"/>
                    </a:p>
                  </a:txBody>
                  <a:tcPr>
                    <a:solidFill>
                      <a:schemeClr val="accent6">
                        <a:lumMod val="60000"/>
                        <a:lumOff val="40000"/>
                      </a:schemeClr>
                    </a:solidFill>
                  </a:tcPr>
                </a:tc>
              </a:tr>
              <a:tr h="370840">
                <a:tc>
                  <a:txBody>
                    <a:bodyPr/>
                    <a:lstStyle/>
                    <a:p>
                      <a:endParaRPr lang="ru-RU" sz="2000" dirty="0"/>
                    </a:p>
                  </a:txBody>
                  <a:tcPr>
                    <a:solidFill>
                      <a:schemeClr val="accent6">
                        <a:lumMod val="60000"/>
                        <a:lumOff val="40000"/>
                      </a:schemeClr>
                    </a:solidFill>
                  </a:tcPr>
                </a:tc>
                <a:tc>
                  <a:txBody>
                    <a:bodyPr/>
                    <a:lstStyle/>
                    <a:p>
                      <a:endParaRPr lang="ru-RU" sz="2000" dirty="0"/>
                    </a:p>
                  </a:txBody>
                  <a:tcPr>
                    <a:solidFill>
                      <a:schemeClr val="accent6">
                        <a:lumMod val="60000"/>
                        <a:lumOff val="40000"/>
                      </a:schemeClr>
                    </a:solidFill>
                  </a:tcPr>
                </a:tc>
              </a:tr>
              <a:tr h="370840">
                <a:tc gridSpan="2">
                  <a:txBody>
                    <a:bodyPr/>
                    <a:lstStyle/>
                    <a:p>
                      <a:pPr algn="ctr"/>
                      <a:r>
                        <a:rPr lang="ru-RU" sz="2800" dirty="0" smtClean="0"/>
                        <a:t>Виды социальной мобильности</a:t>
                      </a:r>
                      <a:endParaRPr lang="ru-RU" sz="2800" dirty="0"/>
                    </a:p>
                  </a:txBody>
                  <a:tcPr>
                    <a:solidFill>
                      <a:schemeClr val="accent6">
                        <a:lumMod val="75000"/>
                      </a:schemeClr>
                    </a:solidFill>
                  </a:tcPr>
                </a:tc>
                <a:tc hMerge="1">
                  <a:txBody>
                    <a:bodyPr/>
                    <a:lstStyle/>
                    <a:p>
                      <a:pPr algn="ctr"/>
                      <a:endParaRPr lang="ru-RU" dirty="0"/>
                    </a:p>
                  </a:txBody>
                  <a:tcPr>
                    <a:solidFill>
                      <a:schemeClr val="tx2">
                        <a:lumMod val="60000"/>
                        <a:lumOff val="40000"/>
                      </a:schemeClr>
                    </a:solidFill>
                  </a:tcPr>
                </a:tc>
              </a:tr>
              <a:tr h="370840">
                <a:tc>
                  <a:txBody>
                    <a:bodyPr/>
                    <a:lstStyle/>
                    <a:p>
                      <a:pPr algn="ctr"/>
                      <a:r>
                        <a:rPr lang="ru-RU" sz="2400" b="1" dirty="0" smtClean="0">
                          <a:solidFill>
                            <a:schemeClr val="tx1"/>
                          </a:solidFill>
                        </a:rPr>
                        <a:t>Индивидуальная </a:t>
                      </a:r>
                      <a:endParaRPr lang="ru-RU" sz="2400" b="1" dirty="0">
                        <a:solidFill>
                          <a:schemeClr val="tx1"/>
                        </a:solidFill>
                      </a:endParaRPr>
                    </a:p>
                  </a:txBody>
                  <a:tcPr>
                    <a:solidFill>
                      <a:schemeClr val="accent6">
                        <a:lumMod val="60000"/>
                        <a:lumOff val="40000"/>
                      </a:schemeClr>
                    </a:solidFill>
                  </a:tcPr>
                </a:tc>
                <a:tc>
                  <a:txBody>
                    <a:bodyPr/>
                    <a:lstStyle/>
                    <a:p>
                      <a:pPr algn="ctr"/>
                      <a:r>
                        <a:rPr lang="ru-RU" sz="2400" b="1" dirty="0" smtClean="0">
                          <a:solidFill>
                            <a:schemeClr val="tx1"/>
                          </a:solidFill>
                        </a:rPr>
                        <a:t>Групповая </a:t>
                      </a:r>
                      <a:endParaRPr lang="ru-RU" sz="2400" b="1" dirty="0">
                        <a:solidFill>
                          <a:schemeClr val="tx1"/>
                        </a:solidFill>
                      </a:endParaRPr>
                    </a:p>
                  </a:txBody>
                  <a:tcPr>
                    <a:solidFill>
                      <a:schemeClr val="accent6">
                        <a:lumMod val="60000"/>
                        <a:lumOff val="40000"/>
                      </a:schemeClr>
                    </a:solidFill>
                  </a:tcPr>
                </a:tc>
              </a:tr>
              <a:tr h="370840">
                <a:tc>
                  <a:txBody>
                    <a:bodyPr/>
                    <a:lstStyle/>
                    <a:p>
                      <a:r>
                        <a:rPr lang="ru-RU" sz="2000" dirty="0" smtClean="0"/>
                        <a:t>Перемещение вниз, вверх или по горизонтали происходят у каждого человека независимо от других</a:t>
                      </a:r>
                      <a:endParaRPr lang="ru-RU" sz="2000" dirty="0"/>
                    </a:p>
                  </a:txBody>
                  <a:tcPr>
                    <a:solidFill>
                      <a:schemeClr val="accent6">
                        <a:lumMod val="60000"/>
                        <a:lumOff val="40000"/>
                      </a:schemeClr>
                    </a:solidFill>
                  </a:tcPr>
                </a:tc>
                <a:tc>
                  <a:txBody>
                    <a:bodyPr/>
                    <a:lstStyle/>
                    <a:p>
                      <a:r>
                        <a:rPr lang="ru-RU" dirty="0" smtClean="0"/>
                        <a:t>Перемещения происходят коллективно (например, после социальной революции старый класс уступает господство новому классу)</a:t>
                      </a:r>
                      <a:endParaRPr lang="ru-RU" dirty="0"/>
                    </a:p>
                  </a:txBody>
                  <a:tcPr>
                    <a:solidFill>
                      <a:schemeClr val="accent6">
                        <a:lumMod val="60000"/>
                        <a:lumOff val="40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r>
              <a:rPr lang="ru-RU" sz="4000" b="1" dirty="0" smtClean="0"/>
              <a:t>Социальные «лифты»</a:t>
            </a:r>
            <a:br>
              <a:rPr lang="ru-RU" sz="4000" b="1" dirty="0" smtClean="0"/>
            </a:br>
            <a:r>
              <a:rPr lang="ru-RU" sz="4000" b="1" dirty="0" smtClean="0"/>
              <a:t>(каналы социальной мобильности)</a:t>
            </a:r>
            <a:endParaRPr lang="ru-RU" sz="4000" b="1" dirty="0"/>
          </a:p>
        </p:txBody>
      </p:sp>
      <p:sp>
        <p:nvSpPr>
          <p:cNvPr id="3" name="Содержимое 2"/>
          <p:cNvSpPr>
            <a:spLocks noGrp="1"/>
          </p:cNvSpPr>
          <p:nvPr>
            <p:ph idx="1"/>
          </p:nvPr>
        </p:nvSpPr>
        <p:spPr>
          <a:xfrm>
            <a:off x="323528" y="2060848"/>
            <a:ext cx="8640960" cy="4065315"/>
          </a:xfrm>
        </p:spPr>
        <p:txBody>
          <a:bodyPr/>
          <a:lstStyle/>
          <a:p>
            <a:pPr>
              <a:buNone/>
            </a:pPr>
            <a:r>
              <a:rPr lang="ru-RU" dirty="0" smtClean="0"/>
              <a:t>	- пути, по которым происходит перемещение людей    из одних социальных групп в другие.</a:t>
            </a:r>
            <a:endParaRPr lang="ru-RU" dirty="0"/>
          </a:p>
        </p:txBody>
      </p:sp>
      <p:pic>
        <p:nvPicPr>
          <p:cNvPr id="27650" name="Picture 2" descr="http://navigatum.ru/assets/images/comix/9vypusk/6_sociallift.png"/>
          <p:cNvPicPr>
            <a:picLocks noChangeAspect="1" noChangeArrowheads="1"/>
          </p:cNvPicPr>
          <p:nvPr/>
        </p:nvPicPr>
        <p:blipFill>
          <a:blip r:embed="rId2" cstate="print"/>
          <a:srcRect/>
          <a:stretch>
            <a:fillRect/>
          </a:stretch>
        </p:blipFill>
        <p:spPr bwMode="auto">
          <a:xfrm>
            <a:off x="3563888" y="3429000"/>
            <a:ext cx="1872208" cy="26738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72400" cy="1470025"/>
          </a:xfrm>
        </p:spPr>
        <p:txBody>
          <a:bodyPr>
            <a:noAutofit/>
          </a:bodyPr>
          <a:lstStyle/>
          <a:p>
            <a:pPr algn="just"/>
            <a:r>
              <a:rPr lang="ru-RU" sz="3200" b="1" dirty="0" smtClean="0"/>
              <a:t>Социальная группа – любая совокупность  людей, имеющая какой-либо общий социально значимый признак.</a:t>
            </a:r>
            <a:endParaRPr lang="ru-RU" sz="3200" b="1" dirty="0"/>
          </a:p>
        </p:txBody>
      </p:sp>
      <p:sp>
        <p:nvSpPr>
          <p:cNvPr id="3" name="Подзаголовок 2"/>
          <p:cNvSpPr>
            <a:spLocks noGrp="1"/>
          </p:cNvSpPr>
          <p:nvPr>
            <p:ph type="subTitle" idx="1"/>
          </p:nvPr>
        </p:nvSpPr>
        <p:spPr>
          <a:xfrm>
            <a:off x="755576" y="2636912"/>
            <a:ext cx="7416824" cy="3528392"/>
          </a:xfrm>
        </p:spPr>
        <p:txBody>
          <a:bodyPr>
            <a:normAutofit fontScale="92500"/>
          </a:bodyPr>
          <a:lstStyle/>
          <a:p>
            <a:pPr algn="just"/>
            <a:r>
              <a:rPr lang="ru-RU" dirty="0" smtClean="0">
                <a:solidFill>
                  <a:schemeClr val="tx1"/>
                </a:solidFill>
              </a:rPr>
              <a:t>Различные социальные группы занимают разное положение в обществе. Это </a:t>
            </a:r>
            <a:r>
              <a:rPr lang="ru-RU" dirty="0" err="1" smtClean="0">
                <a:solidFill>
                  <a:schemeClr val="tx1"/>
                </a:solidFill>
              </a:rPr>
              <a:t>поло-жение</a:t>
            </a:r>
            <a:r>
              <a:rPr lang="ru-RU" dirty="0" smtClean="0">
                <a:solidFill>
                  <a:schemeClr val="tx1"/>
                </a:solidFill>
              </a:rPr>
              <a:t> определяется неодинаковыми </a:t>
            </a:r>
            <a:r>
              <a:rPr lang="ru-RU" dirty="0" err="1" smtClean="0">
                <a:solidFill>
                  <a:schemeClr val="tx1"/>
                </a:solidFill>
              </a:rPr>
              <a:t>пра-вами</a:t>
            </a:r>
            <a:r>
              <a:rPr lang="ru-RU" dirty="0" smtClean="0">
                <a:solidFill>
                  <a:schemeClr val="tx1"/>
                </a:solidFill>
              </a:rPr>
              <a:t> и привилегиями, ответственностью и обязанностями, собственностью и </a:t>
            </a:r>
            <a:r>
              <a:rPr lang="ru-RU" dirty="0" err="1" smtClean="0">
                <a:solidFill>
                  <a:schemeClr val="tx1"/>
                </a:solidFill>
              </a:rPr>
              <a:t>дохода-ми</a:t>
            </a:r>
            <a:r>
              <a:rPr lang="ru-RU" dirty="0" smtClean="0">
                <a:solidFill>
                  <a:schemeClr val="tx1"/>
                </a:solidFill>
              </a:rPr>
              <a:t>, отношением к власти и влиянием среди членов своего сообщества.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Социальные «лифты» по П.Сорокину</a:t>
            </a:r>
            <a:endParaRPr lang="ru-RU" sz="3600" b="1" dirty="0"/>
          </a:p>
        </p:txBody>
      </p:sp>
      <p:sp>
        <p:nvSpPr>
          <p:cNvPr id="5" name="Содержимое 4"/>
          <p:cNvSpPr>
            <a:spLocks noGrp="1"/>
          </p:cNvSpPr>
          <p:nvPr>
            <p:ph idx="1"/>
          </p:nvPr>
        </p:nvSpPr>
        <p:spPr/>
        <p:txBody>
          <a:bodyPr/>
          <a:lstStyle/>
          <a:p>
            <a:pPr lvl="1"/>
            <a:endParaRPr lang="ru-RU" dirty="0" smtClean="0"/>
          </a:p>
          <a:p>
            <a:pPr lvl="1"/>
            <a:r>
              <a:rPr lang="ru-RU" dirty="0" smtClean="0"/>
              <a:t>АРМИЯ</a:t>
            </a:r>
          </a:p>
          <a:p>
            <a:pPr lvl="1"/>
            <a:endParaRPr lang="ru-RU" dirty="0" smtClean="0"/>
          </a:p>
          <a:p>
            <a:pPr lvl="1">
              <a:buNone/>
            </a:pPr>
            <a:endParaRPr lang="ru-RU" dirty="0" smtClean="0"/>
          </a:p>
          <a:p>
            <a:pPr lvl="1"/>
            <a:r>
              <a:rPr lang="ru-RU" dirty="0" smtClean="0"/>
              <a:t>ШКОЛА</a:t>
            </a:r>
          </a:p>
          <a:p>
            <a:pPr lvl="1">
              <a:buNone/>
            </a:pPr>
            <a:endParaRPr lang="ru-RU" dirty="0" smtClean="0"/>
          </a:p>
          <a:p>
            <a:pPr lvl="1">
              <a:buNone/>
            </a:pPr>
            <a:endParaRPr lang="ru-RU" dirty="0" smtClean="0"/>
          </a:p>
          <a:p>
            <a:pPr lvl="1"/>
            <a:r>
              <a:rPr lang="ru-RU" dirty="0" smtClean="0"/>
              <a:t>ЦЕРКОВЬ</a:t>
            </a:r>
            <a:endParaRPr lang="ru-RU" dirty="0"/>
          </a:p>
        </p:txBody>
      </p:sp>
      <p:pic>
        <p:nvPicPr>
          <p:cNvPr id="29702" name="Picture 6" descr="http://img0.liveinternet.ru/images/attach/c/2/71/60/71060980_a11908dk1.jpg"/>
          <p:cNvPicPr>
            <a:picLocks noChangeAspect="1" noChangeArrowheads="1"/>
          </p:cNvPicPr>
          <p:nvPr/>
        </p:nvPicPr>
        <p:blipFill>
          <a:blip r:embed="rId2" cstate="print"/>
          <a:srcRect/>
          <a:stretch>
            <a:fillRect/>
          </a:stretch>
        </p:blipFill>
        <p:spPr bwMode="auto">
          <a:xfrm>
            <a:off x="5748131" y="1484784"/>
            <a:ext cx="2208245" cy="1656184"/>
          </a:xfrm>
          <a:prstGeom prst="rect">
            <a:avLst/>
          </a:prstGeom>
          <a:noFill/>
        </p:spPr>
      </p:pic>
      <p:pic>
        <p:nvPicPr>
          <p:cNvPr id="29704" name="Picture 8" descr="http://shkola24.su/wp-content/uploads/2013/10/WP_20131025_004.jpg"/>
          <p:cNvPicPr>
            <a:picLocks noChangeAspect="1" noChangeArrowheads="1"/>
          </p:cNvPicPr>
          <p:nvPr/>
        </p:nvPicPr>
        <p:blipFill>
          <a:blip r:embed="rId3" cstate="print"/>
          <a:srcRect/>
          <a:stretch>
            <a:fillRect/>
          </a:stretch>
        </p:blipFill>
        <p:spPr bwMode="auto">
          <a:xfrm>
            <a:off x="2987824" y="2852936"/>
            <a:ext cx="2160240" cy="1620180"/>
          </a:xfrm>
          <a:prstGeom prst="rect">
            <a:avLst/>
          </a:prstGeom>
          <a:noFill/>
        </p:spPr>
      </p:pic>
      <p:pic>
        <p:nvPicPr>
          <p:cNvPr id="29706" name="Picture 10" descr="http://www.lyamcino.ru/news2015/novost2015_14/big/0035.jpg"/>
          <p:cNvPicPr>
            <a:picLocks noChangeAspect="1" noChangeArrowheads="1"/>
          </p:cNvPicPr>
          <p:nvPr/>
        </p:nvPicPr>
        <p:blipFill>
          <a:blip r:embed="rId4" cstate="print"/>
          <a:srcRect/>
          <a:stretch>
            <a:fillRect/>
          </a:stretch>
        </p:blipFill>
        <p:spPr bwMode="auto">
          <a:xfrm>
            <a:off x="5292080" y="4869160"/>
            <a:ext cx="2592288" cy="16849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Современные социальные лифты</a:t>
            </a:r>
            <a:endParaRPr lang="ru-RU" sz="3600" b="1" dirty="0"/>
          </a:p>
        </p:txBody>
      </p:sp>
      <p:sp>
        <p:nvSpPr>
          <p:cNvPr id="3" name="Содержимое 2"/>
          <p:cNvSpPr>
            <a:spLocks noGrp="1"/>
          </p:cNvSpPr>
          <p:nvPr>
            <p:ph idx="1"/>
          </p:nvPr>
        </p:nvSpPr>
        <p:spPr/>
        <p:txBody>
          <a:bodyPr>
            <a:normAutofit/>
          </a:bodyPr>
          <a:lstStyle/>
          <a:p>
            <a:r>
              <a:rPr lang="ru-RU" sz="2800" dirty="0" smtClean="0"/>
              <a:t>Социальный статус семьи</a:t>
            </a:r>
          </a:p>
          <a:p>
            <a:r>
              <a:rPr lang="ru-RU" sz="2800" dirty="0" smtClean="0"/>
              <a:t>Физические и умственные способности, внешние данные человека</a:t>
            </a:r>
          </a:p>
          <a:p>
            <a:r>
              <a:rPr lang="ru-RU" sz="2800" dirty="0" smtClean="0"/>
              <a:t>Смена места жительства</a:t>
            </a:r>
          </a:p>
          <a:p>
            <a:r>
              <a:rPr lang="ru-RU" sz="2800" dirty="0" smtClean="0"/>
              <a:t>Получение образования и воспитания</a:t>
            </a:r>
          </a:p>
          <a:p>
            <a:r>
              <a:rPr lang="ru-RU" sz="2800" dirty="0" smtClean="0"/>
              <a:t>Армейская служба</a:t>
            </a:r>
          </a:p>
          <a:p>
            <a:endParaRPr lang="ru-RU"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Факторы, влияющие на групповую социальную мобильность</a:t>
            </a:r>
            <a:endParaRPr lang="ru-RU" sz="3200" b="1" dirty="0"/>
          </a:p>
        </p:txBody>
      </p:sp>
      <p:sp>
        <p:nvSpPr>
          <p:cNvPr id="3" name="Содержимое 2"/>
          <p:cNvSpPr>
            <a:spLocks noGrp="1"/>
          </p:cNvSpPr>
          <p:nvPr>
            <p:ph idx="1"/>
          </p:nvPr>
        </p:nvSpPr>
        <p:spPr/>
        <p:txBody>
          <a:bodyPr>
            <a:normAutofit/>
          </a:bodyPr>
          <a:lstStyle/>
          <a:p>
            <a:endParaRPr lang="ru-RU" sz="2800" dirty="0" smtClean="0"/>
          </a:p>
          <a:p>
            <a:r>
              <a:rPr lang="ru-RU" sz="2800" dirty="0" smtClean="0"/>
              <a:t>Социальные революции</a:t>
            </a:r>
          </a:p>
          <a:p>
            <a:r>
              <a:rPr lang="ru-RU" sz="2800" dirty="0" smtClean="0"/>
              <a:t>Иностранные интервенции</a:t>
            </a:r>
          </a:p>
          <a:p>
            <a:r>
              <a:rPr lang="ru-RU" sz="2800" dirty="0" smtClean="0"/>
              <a:t>Межгосударственные и гражданские войны</a:t>
            </a:r>
          </a:p>
          <a:p>
            <a:r>
              <a:rPr lang="ru-RU" sz="2800" dirty="0" smtClean="0"/>
              <a:t>Военные перевороты</a:t>
            </a:r>
          </a:p>
          <a:p>
            <a:r>
              <a:rPr lang="ru-RU" sz="2800" dirty="0" smtClean="0"/>
              <a:t>Смена политических режимов</a:t>
            </a:r>
          </a:p>
          <a:p>
            <a:r>
              <a:rPr lang="ru-RU" sz="2800" dirty="0" smtClean="0"/>
              <a:t>Структурная перестройка экономики</a:t>
            </a:r>
          </a:p>
          <a:p>
            <a:endParaRPr lang="ru-RU" sz="2800" dirty="0" smtClean="0"/>
          </a:p>
          <a:p>
            <a:endParaRPr lang="ru-RU" sz="2800" dirty="0" smtClean="0"/>
          </a:p>
          <a:p>
            <a:endParaRPr lang="ru-RU"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Социальная мобильность может сопровождаться люмпенизацией и </a:t>
            </a:r>
            <a:r>
              <a:rPr lang="ru-RU" sz="2400" b="1" dirty="0" err="1" smtClean="0"/>
              <a:t>маргинализацией</a:t>
            </a:r>
            <a:r>
              <a:rPr lang="ru-RU" sz="2400" b="1" dirty="0" smtClean="0"/>
              <a:t>.</a:t>
            </a:r>
            <a:endParaRPr lang="ru-RU" sz="2400" b="1" dirty="0"/>
          </a:p>
        </p:txBody>
      </p:sp>
      <p:sp>
        <p:nvSpPr>
          <p:cNvPr id="3" name="Содержимое 2"/>
          <p:cNvSpPr>
            <a:spLocks noGrp="1"/>
          </p:cNvSpPr>
          <p:nvPr>
            <p:ph idx="1"/>
          </p:nvPr>
        </p:nvSpPr>
        <p:spPr/>
        <p:txBody>
          <a:bodyPr/>
          <a:lstStyle/>
          <a:p>
            <a:pPr algn="ctr">
              <a:buNone/>
            </a:pPr>
            <a:r>
              <a:rPr lang="ru-RU" b="1" i="1" dirty="0" smtClean="0"/>
              <a:t>Неустойчивые  социальные группы</a:t>
            </a:r>
          </a:p>
          <a:p>
            <a:pPr algn="just"/>
            <a:r>
              <a:rPr lang="ru-RU" sz="2400" b="1" dirty="0" smtClean="0"/>
              <a:t>Люмпены</a:t>
            </a:r>
            <a:r>
              <a:rPr lang="ru-RU" sz="2400" dirty="0" smtClean="0"/>
              <a:t> – низшие слои общества: деклассированная часть населения, неспособная к самостоятельным действиям; люди, опустившиеся на дно жизни (нищие, бомжи, бродяги, уголовные элементы – питательная среда для экстремистских организаций.</a:t>
            </a:r>
          </a:p>
          <a:p>
            <a:pPr algn="just">
              <a:buNone/>
            </a:pPr>
            <a:endParaRPr lang="ru-RU" sz="2400" dirty="0" smtClean="0"/>
          </a:p>
          <a:p>
            <a:pPr algn="ctr">
              <a:buNone/>
            </a:pPr>
            <a:endParaRPr lang="ru-RU" dirty="0"/>
          </a:p>
        </p:txBody>
      </p:sp>
      <p:pic>
        <p:nvPicPr>
          <p:cNvPr id="30722" name="Picture 2" descr="http://despravda.com/wp-content/uploads/2011/04/bednota.jpg"/>
          <p:cNvPicPr>
            <a:picLocks noChangeAspect="1" noChangeArrowheads="1"/>
          </p:cNvPicPr>
          <p:nvPr/>
        </p:nvPicPr>
        <p:blipFill>
          <a:blip r:embed="rId2" cstate="print"/>
          <a:srcRect/>
          <a:stretch>
            <a:fillRect/>
          </a:stretch>
        </p:blipFill>
        <p:spPr bwMode="auto">
          <a:xfrm>
            <a:off x="3275856" y="4293096"/>
            <a:ext cx="2857500" cy="1905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smtClean="0"/>
              <a:t>Неустойчивые  социальные группы</a:t>
            </a:r>
          </a:p>
        </p:txBody>
      </p:sp>
      <p:sp>
        <p:nvSpPr>
          <p:cNvPr id="3" name="Содержимое 2"/>
          <p:cNvSpPr>
            <a:spLocks noGrp="1"/>
          </p:cNvSpPr>
          <p:nvPr>
            <p:ph idx="1"/>
          </p:nvPr>
        </p:nvSpPr>
        <p:spPr>
          <a:xfrm>
            <a:off x="457200" y="1268760"/>
            <a:ext cx="8229600" cy="4857403"/>
          </a:xfrm>
        </p:spPr>
        <p:txBody>
          <a:bodyPr>
            <a:normAutofit lnSpcReduction="10000"/>
          </a:bodyPr>
          <a:lstStyle/>
          <a:p>
            <a:pPr algn="just">
              <a:spcBef>
                <a:spcPts val="0"/>
              </a:spcBef>
              <a:buNone/>
            </a:pPr>
            <a:r>
              <a:rPr lang="ru-RU" sz="2400" b="1" dirty="0" smtClean="0"/>
              <a:t>	Маргиналы</a:t>
            </a:r>
            <a:r>
              <a:rPr lang="ru-RU" sz="2400" dirty="0" smtClean="0"/>
              <a:t> – группы, </a:t>
            </a:r>
          </a:p>
          <a:p>
            <a:pPr algn="just">
              <a:spcBef>
                <a:spcPts val="0"/>
              </a:spcBef>
              <a:buNone/>
            </a:pPr>
            <a:r>
              <a:rPr lang="ru-RU" sz="2400" dirty="0" smtClean="0"/>
              <a:t>занимающие промежуточное </a:t>
            </a:r>
          </a:p>
          <a:p>
            <a:pPr algn="just">
              <a:spcBef>
                <a:spcPts val="0"/>
              </a:spcBef>
              <a:buNone/>
            </a:pPr>
            <a:r>
              <a:rPr lang="ru-RU" sz="2400" dirty="0" smtClean="0"/>
              <a:t>положение между устойчивыми</a:t>
            </a:r>
          </a:p>
          <a:p>
            <a:pPr algn="just">
              <a:spcBef>
                <a:spcPts val="0"/>
              </a:spcBef>
              <a:buNone/>
            </a:pPr>
            <a:r>
              <a:rPr lang="ru-RU" sz="2400" dirty="0" smtClean="0"/>
              <a:t> общностями.</a:t>
            </a:r>
          </a:p>
          <a:p>
            <a:pPr algn="just">
              <a:spcBef>
                <a:spcPts val="0"/>
              </a:spcBef>
              <a:buNone/>
            </a:pPr>
            <a:r>
              <a:rPr lang="ru-RU" sz="2400" b="1" dirty="0" smtClean="0"/>
              <a:t>                 Типы маргиналов</a:t>
            </a:r>
          </a:p>
          <a:p>
            <a:pPr algn="just"/>
            <a:r>
              <a:rPr lang="ru-RU" sz="2400" b="1" dirty="0" err="1" smtClean="0"/>
              <a:t>Этномаргиналы</a:t>
            </a:r>
            <a:r>
              <a:rPr lang="ru-RU" sz="2400" b="1" dirty="0" smtClean="0"/>
              <a:t>:</a:t>
            </a:r>
            <a:r>
              <a:rPr lang="ru-RU" sz="2400" dirty="0" smtClean="0"/>
              <a:t> возникают в результате миграции в чужую этническую группу</a:t>
            </a:r>
          </a:p>
          <a:p>
            <a:pPr algn="just"/>
            <a:r>
              <a:rPr lang="ru-RU" sz="2400" b="1" dirty="0" smtClean="0"/>
              <a:t>Экономические маргиналы: </a:t>
            </a:r>
            <a:r>
              <a:rPr lang="ru-RU" sz="2400" dirty="0" smtClean="0"/>
              <a:t>порождены потерей работы и материального благополучия</a:t>
            </a:r>
          </a:p>
          <a:p>
            <a:pPr algn="just"/>
            <a:r>
              <a:rPr lang="ru-RU" sz="2400" b="1" dirty="0" smtClean="0"/>
              <a:t>Религиозные маргиналы:</a:t>
            </a:r>
            <a:r>
              <a:rPr lang="ru-RU" sz="2400" dirty="0" smtClean="0"/>
              <a:t> лица, стоящие вне традиционных </a:t>
            </a:r>
            <a:r>
              <a:rPr lang="ru-RU" sz="2400" dirty="0" err="1" smtClean="0"/>
              <a:t>конфессий</a:t>
            </a:r>
            <a:endParaRPr lang="ru-RU" sz="2400" dirty="0" smtClean="0"/>
          </a:p>
          <a:p>
            <a:pPr algn="just"/>
            <a:r>
              <a:rPr lang="ru-RU" sz="2400" b="1" dirty="0" err="1" smtClean="0"/>
              <a:t>Социомаргиналы</a:t>
            </a:r>
            <a:r>
              <a:rPr lang="ru-RU" sz="2400" b="1" dirty="0" smtClean="0"/>
              <a:t>: </a:t>
            </a:r>
            <a:r>
              <a:rPr lang="ru-RU" sz="2400" dirty="0" smtClean="0"/>
              <a:t>появляются в связи с незавершенностью социального перемещения</a:t>
            </a:r>
            <a:endParaRPr lang="ru-RU" sz="2400" dirty="0"/>
          </a:p>
        </p:txBody>
      </p:sp>
      <p:pic>
        <p:nvPicPr>
          <p:cNvPr id="33794" name="Picture 2" descr="https://im2-tub-ru.yandex.net/i?id=b7732dc172bb32419b6f8ab78b429c55&amp;n=33&amp;h=170"/>
          <p:cNvPicPr>
            <a:picLocks noChangeAspect="1" noChangeArrowheads="1"/>
          </p:cNvPicPr>
          <p:nvPr/>
        </p:nvPicPr>
        <p:blipFill>
          <a:blip r:embed="rId2" cstate="print"/>
          <a:srcRect/>
          <a:stretch>
            <a:fillRect/>
          </a:stretch>
        </p:blipFill>
        <p:spPr bwMode="auto">
          <a:xfrm>
            <a:off x="5148064" y="1268760"/>
            <a:ext cx="2514600" cy="161925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536" y="404664"/>
            <a:ext cx="8229600" cy="5649838"/>
          </a:xfrm>
        </p:spPr>
        <p:txBody>
          <a:bodyPr>
            <a:normAutofit/>
          </a:bodyPr>
          <a:lstStyle/>
          <a:p>
            <a:pPr algn="ctr">
              <a:spcBef>
                <a:spcPts val="0"/>
              </a:spcBef>
              <a:buNone/>
            </a:pPr>
            <a:r>
              <a:rPr lang="ru-RU" sz="2400" b="1" dirty="0" smtClean="0"/>
              <a:t>	</a:t>
            </a:r>
            <a:endParaRPr lang="ru-RU" sz="2400" b="1" dirty="0" smtClean="0"/>
          </a:p>
          <a:p>
            <a:pPr algn="ctr">
              <a:spcBef>
                <a:spcPts val="0"/>
              </a:spcBef>
              <a:buNone/>
            </a:pPr>
            <a:r>
              <a:rPr lang="ru-RU" b="1" i="1" dirty="0" smtClean="0"/>
              <a:t>Типы </a:t>
            </a:r>
            <a:r>
              <a:rPr lang="ru-RU" b="1" i="1" dirty="0" smtClean="0"/>
              <a:t>маргиналов</a:t>
            </a:r>
            <a:endParaRPr lang="ru-RU" b="1" dirty="0" smtClean="0"/>
          </a:p>
          <a:p>
            <a:pPr algn="just">
              <a:spcBef>
                <a:spcPts val="0"/>
              </a:spcBef>
            </a:pPr>
            <a:endParaRPr lang="ru-RU" sz="2400" b="1" dirty="0" smtClean="0"/>
          </a:p>
          <a:p>
            <a:pPr algn="just">
              <a:spcBef>
                <a:spcPts val="0"/>
              </a:spcBef>
            </a:pPr>
            <a:r>
              <a:rPr lang="ru-RU" sz="2400" b="1" dirty="0" smtClean="0"/>
              <a:t>Политические </a:t>
            </a:r>
            <a:r>
              <a:rPr lang="ru-RU" sz="2400" b="1" dirty="0" smtClean="0"/>
              <a:t>маргиналы: </a:t>
            </a:r>
            <a:r>
              <a:rPr lang="ru-RU" sz="2400" dirty="0" smtClean="0"/>
              <a:t>возникают вследствие утраты общепринятых норм политической культуры</a:t>
            </a:r>
          </a:p>
          <a:p>
            <a:pPr algn="just">
              <a:spcBef>
                <a:spcPts val="0"/>
              </a:spcBef>
            </a:pPr>
            <a:r>
              <a:rPr lang="ru-RU" sz="2400" b="1" dirty="0" err="1" smtClean="0"/>
              <a:t>Биомаргиналы</a:t>
            </a:r>
            <a:r>
              <a:rPr lang="ru-RU" sz="2400" b="1" dirty="0" smtClean="0"/>
              <a:t>:</a:t>
            </a:r>
            <a:r>
              <a:rPr lang="ru-RU" sz="2400" dirty="0" smtClean="0"/>
              <a:t> люди, чье здоровье перестает быть предметом заботы со стороны государства.</a:t>
            </a:r>
          </a:p>
          <a:p>
            <a:pPr algn="just">
              <a:spcBef>
                <a:spcPts val="0"/>
              </a:spcBef>
            </a:pPr>
            <a:endParaRPr lang="ru-RU" sz="2400" dirty="0" smtClean="0"/>
          </a:p>
          <a:p>
            <a:pPr algn="just">
              <a:spcBef>
                <a:spcPts val="0"/>
              </a:spcBef>
              <a:buNone/>
            </a:pPr>
            <a:endParaRPr lang="ru-RU" sz="2400" dirty="0" smtClean="0"/>
          </a:p>
          <a:p>
            <a:pPr algn="ctr">
              <a:spcBef>
                <a:spcPts val="0"/>
              </a:spcBef>
              <a:buNone/>
            </a:pPr>
            <a:r>
              <a:rPr lang="ru-RU" sz="2800" b="1" i="1" dirty="0" smtClean="0"/>
              <a:t>Каналы </a:t>
            </a:r>
            <a:r>
              <a:rPr lang="ru-RU" sz="2800" b="1" i="1" dirty="0" err="1" smtClean="0"/>
              <a:t>маргинализации</a:t>
            </a:r>
            <a:endParaRPr lang="ru-RU" sz="2800" b="1" i="1" dirty="0" smtClean="0"/>
          </a:p>
          <a:p>
            <a:pPr algn="ctr">
              <a:spcBef>
                <a:spcPts val="0"/>
              </a:spcBef>
              <a:buNone/>
            </a:pPr>
            <a:endParaRPr lang="ru-RU" sz="1400" b="1" i="1" dirty="0" smtClean="0"/>
          </a:p>
          <a:p>
            <a:pPr algn="ctr">
              <a:spcBef>
                <a:spcPts val="0"/>
              </a:spcBef>
              <a:buNone/>
            </a:pPr>
            <a:endParaRPr lang="ru-RU" sz="1400" b="1" i="1" dirty="0" smtClean="0"/>
          </a:p>
          <a:p>
            <a:pPr algn="ctr">
              <a:spcBef>
                <a:spcPts val="0"/>
              </a:spcBef>
              <a:buNone/>
            </a:pPr>
            <a:endParaRPr lang="ru-RU" sz="1400" b="1" i="1" dirty="0" smtClean="0"/>
          </a:p>
          <a:p>
            <a:pPr algn="ctr">
              <a:spcBef>
                <a:spcPts val="0"/>
              </a:spcBef>
              <a:buNone/>
            </a:pPr>
            <a:r>
              <a:rPr lang="ru-RU" sz="2800" dirty="0" smtClean="0"/>
              <a:t>Миграции, войны, революции, стихийные бедствия</a:t>
            </a:r>
          </a:p>
          <a:p>
            <a:pPr algn="ctr">
              <a:spcBef>
                <a:spcPts val="0"/>
              </a:spcBef>
              <a:buNone/>
            </a:pPr>
            <a:endParaRPr lang="ru-RU" sz="2000" dirty="0" smtClean="0"/>
          </a:p>
        </p:txBody>
      </p:sp>
      <p:sp>
        <p:nvSpPr>
          <p:cNvPr id="5" name="Стрелка вниз 4"/>
          <p:cNvSpPr/>
          <p:nvPr/>
        </p:nvSpPr>
        <p:spPr>
          <a:xfrm>
            <a:off x="4427984" y="436510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smtClean="0"/>
              <a:t>Маргиналы</a:t>
            </a:r>
            <a:endParaRPr lang="ru-RU" sz="3600" b="1" i="1" dirty="0"/>
          </a:p>
        </p:txBody>
      </p:sp>
      <p:sp>
        <p:nvSpPr>
          <p:cNvPr id="3" name="Содержимое 2"/>
          <p:cNvSpPr>
            <a:spLocks noGrp="1"/>
          </p:cNvSpPr>
          <p:nvPr>
            <p:ph idx="1"/>
          </p:nvPr>
        </p:nvSpPr>
        <p:spPr/>
        <p:txBody>
          <a:bodyPr>
            <a:normAutofit/>
          </a:bodyPr>
          <a:lstStyle/>
          <a:p>
            <a:endParaRPr lang="ru-RU" sz="2800" b="1" i="1" dirty="0" smtClean="0"/>
          </a:p>
          <a:p>
            <a:r>
              <a:rPr lang="ru-RU" sz="2800" b="1" i="1" dirty="0" smtClean="0"/>
              <a:t>Опасность для общества:</a:t>
            </a:r>
            <a:r>
              <a:rPr lang="ru-RU" sz="2800" dirty="0" smtClean="0"/>
              <a:t> стремятся к твердой руке, становятся базой антидемократических режимов.</a:t>
            </a:r>
          </a:p>
          <a:p>
            <a:r>
              <a:rPr lang="ru-RU" sz="2800" b="1" i="1" dirty="0" smtClean="0"/>
              <a:t>Исключения: </a:t>
            </a:r>
            <a:r>
              <a:rPr lang="ru-RU" sz="2800" dirty="0" smtClean="0"/>
              <a:t>выходцы из этих групп предприимчивы и успешны в профессии.</a:t>
            </a:r>
            <a:endParaRPr lang="ru-RU"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001419"/>
          </a:xfrm>
        </p:spPr>
        <p:txBody>
          <a:bodyPr/>
          <a:lstStyle/>
          <a:p>
            <a:pPr>
              <a:buNone/>
            </a:pPr>
            <a:r>
              <a:rPr lang="ru-RU" dirty="0" smtClean="0"/>
              <a:t>	Домашнее задание:</a:t>
            </a:r>
          </a:p>
          <a:p>
            <a:pPr>
              <a:buNone/>
            </a:pPr>
            <a:r>
              <a:rPr lang="ru-RU" dirty="0" smtClean="0"/>
              <a:t>	§ 1,</a:t>
            </a:r>
          </a:p>
          <a:p>
            <a:pPr>
              <a:buNone/>
            </a:pPr>
            <a:r>
              <a:rPr lang="ru-RU" dirty="0" smtClean="0"/>
              <a:t>	составить план по теме «Тенденции в развитии социальных отношений</a:t>
            </a:r>
            <a:r>
              <a:rPr lang="ru-RU" b="1" dirty="0" smtClean="0"/>
              <a:t>»</a:t>
            </a:r>
            <a:r>
              <a:rPr lang="ru-RU" dirty="0" smtClean="0"/>
              <a:t>,  ( п.6, стр. 13).</a:t>
            </a: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lstStyle/>
          <a:p>
            <a:pPr>
              <a:buNone/>
            </a:pPr>
            <a:r>
              <a:rPr lang="ru-RU" dirty="0" smtClean="0"/>
              <a:t>Литература: </a:t>
            </a:r>
          </a:p>
          <a:p>
            <a:pPr>
              <a:buNone/>
            </a:pPr>
            <a:r>
              <a:rPr lang="ru-RU" dirty="0" smtClean="0"/>
              <a:t>1. Обществознание. 11 класс: у</a:t>
            </a:r>
            <a:r>
              <a:rPr lang="ru-RU" i="1" dirty="0" smtClean="0"/>
              <a:t>чеб. для  </a:t>
            </a:r>
            <a:r>
              <a:rPr lang="ru-RU" i="1" dirty="0" err="1" smtClean="0"/>
              <a:t>общеобразоват</a:t>
            </a:r>
            <a:r>
              <a:rPr lang="ru-RU" i="1" dirty="0" smtClean="0"/>
              <a:t>. учреждений: </a:t>
            </a:r>
            <a:r>
              <a:rPr lang="ru-RU" i="1" dirty="0" err="1" smtClean="0"/>
              <a:t>профил</a:t>
            </a:r>
            <a:r>
              <a:rPr lang="ru-RU" i="1" dirty="0" smtClean="0"/>
              <a:t>. уровень /Л.Н.Боголюбов, </a:t>
            </a:r>
            <a:r>
              <a:rPr lang="ru-RU" i="1" dirty="0" err="1" smtClean="0"/>
              <a:t>А.Ю.Лазебникова</a:t>
            </a:r>
            <a:r>
              <a:rPr lang="ru-RU" i="1" dirty="0" smtClean="0"/>
              <a:t>, </a:t>
            </a:r>
            <a:r>
              <a:rPr lang="ru-RU" i="1" dirty="0" err="1" smtClean="0"/>
              <a:t>А.Т.Кинкулькин</a:t>
            </a:r>
            <a:r>
              <a:rPr lang="ru-RU" i="1" dirty="0" smtClean="0"/>
              <a:t> и др. под ред. Л.Н.Боголюбова/. М. : Просвещение, 2011.</a:t>
            </a:r>
          </a:p>
          <a:p>
            <a:pPr>
              <a:buNone/>
            </a:pPr>
            <a:r>
              <a:rPr lang="ru-RU" dirty="0" smtClean="0"/>
              <a:t>2.  Обществознание: Социальные отношения: </a:t>
            </a:r>
            <a:r>
              <a:rPr lang="ru-RU" dirty="0" err="1" smtClean="0"/>
              <a:t>экспересс-репетитор</a:t>
            </a:r>
            <a:r>
              <a:rPr lang="ru-RU" dirty="0" smtClean="0"/>
              <a:t> для подготовки к ЕГЭ / П.А.Баранов, </a:t>
            </a:r>
            <a:r>
              <a:rPr lang="ru-RU" dirty="0" err="1" smtClean="0"/>
              <a:t>СюВ.Шевченко</a:t>
            </a:r>
            <a:r>
              <a:rPr lang="ru-RU" dirty="0" smtClean="0"/>
              <a:t>. – М. : АСТ: </a:t>
            </a:r>
            <a:r>
              <a:rPr lang="ru-RU" dirty="0" err="1" smtClean="0"/>
              <a:t>Асстрель</a:t>
            </a:r>
            <a:r>
              <a:rPr lang="ru-RU" dirty="0" smtClean="0"/>
              <a:t>; Владимир, 2012.</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b="1" dirty="0" smtClean="0"/>
              <a:t>Социальная дифференциация </a:t>
            </a:r>
            <a:endParaRPr lang="ru-RU" dirty="0"/>
          </a:p>
        </p:txBody>
      </p:sp>
      <p:sp>
        <p:nvSpPr>
          <p:cNvPr id="3" name="Содержимое 2"/>
          <p:cNvSpPr>
            <a:spLocks noGrp="1"/>
          </p:cNvSpPr>
          <p:nvPr>
            <p:ph sz="half" idx="1"/>
          </p:nvPr>
        </p:nvSpPr>
        <p:spPr/>
        <p:txBody>
          <a:bodyPr/>
          <a:lstStyle/>
          <a:p>
            <a:pPr>
              <a:buNone/>
            </a:pPr>
            <a:r>
              <a:rPr lang="ru-RU" b="1" dirty="0" smtClean="0"/>
              <a:t>	– это разделение общества на различные социальные группы, которые занимают в нем  разное положение.</a:t>
            </a:r>
            <a:endParaRPr lang="ru-RU" dirty="0"/>
          </a:p>
        </p:txBody>
      </p:sp>
      <p:sp>
        <p:nvSpPr>
          <p:cNvPr id="7" name="Содержимое 6"/>
          <p:cNvSpPr>
            <a:spLocks noGrp="1"/>
          </p:cNvSpPr>
          <p:nvPr>
            <p:ph sz="half" idx="2"/>
          </p:nvPr>
        </p:nvSpPr>
        <p:spPr>
          <a:xfrm>
            <a:off x="4427984" y="1916832"/>
            <a:ext cx="4392488" cy="2808312"/>
          </a:xfrm>
        </p:spPr>
        <p:txBody>
          <a:bodyPr/>
          <a:lstStyle/>
          <a:p>
            <a:endParaRPr lang="ru-RU" dirty="0"/>
          </a:p>
        </p:txBody>
      </p:sp>
      <p:pic>
        <p:nvPicPr>
          <p:cNvPr id="39942" name="Picture 6" descr="http://vkurse.ua/i/2013-01/spravedlivost-po-azarovski.jpg"/>
          <p:cNvPicPr>
            <a:picLocks noChangeAspect="1" noChangeArrowheads="1"/>
          </p:cNvPicPr>
          <p:nvPr/>
        </p:nvPicPr>
        <p:blipFill>
          <a:blip r:embed="rId2" cstate="print"/>
          <a:srcRect/>
          <a:stretch>
            <a:fillRect/>
          </a:stretch>
        </p:blipFill>
        <p:spPr bwMode="auto">
          <a:xfrm>
            <a:off x="4355976" y="1916832"/>
            <a:ext cx="4493299" cy="28083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74638"/>
            <a:ext cx="8229600" cy="850106"/>
          </a:xfrm>
        </p:spPr>
        <p:txBody>
          <a:bodyPr/>
          <a:lstStyle/>
          <a:p>
            <a:r>
              <a:rPr lang="ru-RU" b="1" dirty="0" smtClean="0"/>
              <a:t>Социальное неравенство</a:t>
            </a:r>
            <a:endParaRPr lang="ru-RU" dirty="0"/>
          </a:p>
        </p:txBody>
      </p:sp>
      <p:sp>
        <p:nvSpPr>
          <p:cNvPr id="10" name="Содержимое 9"/>
          <p:cNvSpPr>
            <a:spLocks noGrp="1"/>
          </p:cNvSpPr>
          <p:nvPr>
            <p:ph idx="1"/>
          </p:nvPr>
        </p:nvSpPr>
        <p:spPr>
          <a:xfrm>
            <a:off x="251520" y="1340768"/>
            <a:ext cx="8640960" cy="4785395"/>
          </a:xfrm>
        </p:spPr>
        <p:txBody>
          <a:bodyPr/>
          <a:lstStyle/>
          <a:p>
            <a:pPr>
              <a:buNone/>
            </a:pPr>
            <a:r>
              <a:rPr lang="ru-RU" b="1" dirty="0" smtClean="0">
                <a:solidFill>
                  <a:schemeClr val="bg1"/>
                </a:solidFill>
              </a:rPr>
              <a:t>	</a:t>
            </a:r>
            <a:r>
              <a:rPr lang="ru-RU" sz="2800" b="1" dirty="0" smtClean="0"/>
              <a:t>- это неравномерное распределение ресурсов общества – денег, власти, образования и престижа между различными слоями населения.</a:t>
            </a:r>
          </a:p>
          <a:p>
            <a:endParaRPr lang="ru-RU" dirty="0"/>
          </a:p>
        </p:txBody>
      </p:sp>
      <p:pic>
        <p:nvPicPr>
          <p:cNvPr id="38914" name="Picture 2" descr="http://img11.nnm.me/d/7/6/d/5/5aab9d8454752f6017ccb809596.jpg"/>
          <p:cNvPicPr>
            <a:picLocks noChangeAspect="1" noChangeArrowheads="1"/>
          </p:cNvPicPr>
          <p:nvPr/>
        </p:nvPicPr>
        <p:blipFill>
          <a:blip r:embed="rId2" cstate="print"/>
          <a:srcRect/>
          <a:stretch>
            <a:fillRect/>
          </a:stretch>
        </p:blipFill>
        <p:spPr bwMode="auto">
          <a:xfrm>
            <a:off x="2339752" y="3242099"/>
            <a:ext cx="4651500" cy="277022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08912" cy="5832648"/>
          </a:xfrm>
        </p:spPr>
        <p:txBody>
          <a:bodyPr>
            <a:normAutofit/>
          </a:bodyPr>
          <a:lstStyle/>
          <a:p>
            <a:pPr algn="l"/>
            <a:r>
              <a:rPr lang="ru-RU" sz="3200" b="1" dirty="0" smtClean="0"/>
              <a:t>Различие групп по принципу неравенства выражается в формировании социальных страт.               </a:t>
            </a:r>
            <a:br>
              <a:rPr lang="ru-RU" sz="3200" b="1" dirty="0" smtClean="0"/>
            </a:br>
            <a:r>
              <a:rPr lang="ru-RU" sz="3200" b="1" dirty="0" smtClean="0"/>
              <a:t>                        </a:t>
            </a:r>
            <a:br>
              <a:rPr lang="ru-RU" sz="3200" b="1" dirty="0" smtClean="0"/>
            </a:br>
            <a:r>
              <a:rPr lang="ru-RU" sz="3600" b="1" u="sng" dirty="0" smtClean="0"/>
              <a:t>Страта</a:t>
            </a:r>
            <a:r>
              <a:rPr lang="ru-RU" sz="3200" b="1" dirty="0" smtClean="0"/>
              <a:t> – большая группа людей, находящаяся на определенной социальной позиции.</a:t>
            </a:r>
            <a:br>
              <a:rPr lang="ru-RU" sz="3200" b="1" dirty="0" smtClean="0"/>
            </a:br>
            <a:r>
              <a:rPr lang="ru-RU" sz="3200" b="1" dirty="0" smtClean="0">
                <a:solidFill>
                  <a:schemeClr val="bg1"/>
                </a:solidFill>
              </a:rPr>
              <a:t/>
            </a:r>
            <a:br>
              <a:rPr lang="ru-RU" sz="3200" b="1" dirty="0" smtClean="0">
                <a:solidFill>
                  <a:schemeClr val="bg1"/>
                </a:solidFill>
              </a:rPr>
            </a:b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Социальная стратификация</a:t>
            </a:r>
            <a:endParaRPr lang="ru-RU" dirty="0"/>
          </a:p>
        </p:txBody>
      </p:sp>
      <p:sp>
        <p:nvSpPr>
          <p:cNvPr id="3" name="Содержимое 2"/>
          <p:cNvSpPr>
            <a:spLocks noGrp="1"/>
          </p:cNvSpPr>
          <p:nvPr>
            <p:ph sz="half" idx="1"/>
          </p:nvPr>
        </p:nvSpPr>
        <p:spPr>
          <a:xfrm>
            <a:off x="457200" y="1600200"/>
            <a:ext cx="4038600" cy="4709120"/>
          </a:xfrm>
        </p:spPr>
        <p:txBody>
          <a:bodyPr>
            <a:normAutofit fontScale="92500"/>
          </a:bodyPr>
          <a:lstStyle/>
          <a:p>
            <a:pPr>
              <a:buNone/>
            </a:pPr>
            <a:r>
              <a:rPr lang="ru-RU" b="1" dirty="0" smtClean="0">
                <a:solidFill>
                  <a:schemeClr val="bg1"/>
                </a:solidFill>
              </a:rPr>
              <a:t>	</a:t>
            </a:r>
            <a:r>
              <a:rPr lang="ru-RU" b="1" dirty="0" smtClean="0"/>
              <a:t>- это  совокупность социальных слоев, расположенных на разных ступенях в вертикальном порядке.</a:t>
            </a:r>
            <a:br>
              <a:rPr lang="ru-RU" b="1" dirty="0" smtClean="0"/>
            </a:br>
            <a:r>
              <a:rPr lang="ru-RU" i="1" dirty="0" smtClean="0">
                <a:solidFill>
                  <a:schemeClr val="bg1"/>
                </a:solidFill>
              </a:rPr>
              <a:t>Термин «стратификация» взят из геологии, где он обозначает расположение пластов по вертикали.</a:t>
            </a:r>
            <a:endParaRPr lang="ru-RU" i="1" dirty="0">
              <a:solidFill>
                <a:schemeClr val="bg1"/>
              </a:solidFill>
            </a:endParaRPr>
          </a:p>
        </p:txBody>
      </p:sp>
      <p:sp>
        <p:nvSpPr>
          <p:cNvPr id="4" name="Содержимое 3"/>
          <p:cNvSpPr>
            <a:spLocks noGrp="1"/>
          </p:cNvSpPr>
          <p:nvPr>
            <p:ph sz="half" idx="2"/>
          </p:nvPr>
        </p:nvSpPr>
        <p:spPr>
          <a:xfrm>
            <a:off x="4860032" y="1844823"/>
            <a:ext cx="3744416" cy="3888433"/>
          </a:xfrm>
        </p:spPr>
        <p:txBody>
          <a:bodyPr>
            <a:normAutofit fontScale="92500"/>
          </a:bodyPr>
          <a:lstStyle/>
          <a:p>
            <a:endParaRPr lang="ru-RU" dirty="0"/>
          </a:p>
        </p:txBody>
      </p:sp>
      <p:pic>
        <p:nvPicPr>
          <p:cNvPr id="5" name="Picture 2" descr="http://rusvideo.org/upload/000/u10/001/50e37558.jpg"/>
          <p:cNvPicPr>
            <a:picLocks noChangeAspect="1" noChangeArrowheads="1"/>
          </p:cNvPicPr>
          <p:nvPr/>
        </p:nvPicPr>
        <p:blipFill>
          <a:blip r:embed="rId2" cstate="print"/>
          <a:srcRect/>
          <a:stretch>
            <a:fillRect/>
          </a:stretch>
        </p:blipFill>
        <p:spPr bwMode="auto">
          <a:xfrm>
            <a:off x="4716016" y="1844824"/>
            <a:ext cx="3960440" cy="39604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r>
              <a:rPr lang="ru-RU" dirty="0" smtClean="0"/>
              <a:t>Критерии       социальной стратификации</a:t>
            </a: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a:t/>
            </a:r>
            <a:br>
              <a:rPr lang="ru-RU" dirty="0"/>
            </a:br>
            <a:r>
              <a:rPr lang="ru-RU" sz="2400" b="1" dirty="0" smtClean="0"/>
              <a:t>доход            власть        образование     престиж</a:t>
            </a:r>
            <a:endParaRPr lang="ru-RU" sz="2400" b="1" dirty="0"/>
          </a:p>
        </p:txBody>
      </p:sp>
      <p:sp>
        <p:nvSpPr>
          <p:cNvPr id="7" name="Стрелка вниз 6"/>
          <p:cNvSpPr/>
          <p:nvPr/>
        </p:nvSpPr>
        <p:spPr>
          <a:xfrm>
            <a:off x="1979712" y="3717032"/>
            <a:ext cx="288032"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3419872" y="3717032"/>
            <a:ext cx="288032"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292080" y="3717032"/>
            <a:ext cx="288032"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7020272" y="3789040"/>
            <a:ext cx="288032"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3568" y="332657"/>
            <a:ext cx="7772400" cy="1152128"/>
          </a:xfrm>
        </p:spPr>
        <p:txBody>
          <a:bodyPr>
            <a:normAutofit/>
          </a:bodyPr>
          <a:lstStyle/>
          <a:p>
            <a:r>
              <a:rPr lang="ru-RU" sz="3600" b="1" dirty="0" smtClean="0"/>
              <a:t>Виды социальной стратификации</a:t>
            </a:r>
            <a:endParaRPr lang="ru-RU" sz="3600" b="1" dirty="0"/>
          </a:p>
        </p:txBody>
      </p:sp>
      <p:sp>
        <p:nvSpPr>
          <p:cNvPr id="4" name="Подзаголовок 3"/>
          <p:cNvSpPr>
            <a:spLocks noGrp="1"/>
          </p:cNvSpPr>
          <p:nvPr>
            <p:ph type="subTitle" idx="1"/>
          </p:nvPr>
        </p:nvSpPr>
        <p:spPr>
          <a:xfrm>
            <a:off x="395536" y="1844824"/>
            <a:ext cx="8208912" cy="3168352"/>
          </a:xfrm>
          <a:solidFill>
            <a:schemeClr val="accent6">
              <a:lumMod val="75000"/>
            </a:schemeClr>
          </a:solidFill>
        </p:spPr>
        <p:txBody>
          <a:bodyPr>
            <a:normAutofit fontScale="85000" lnSpcReduction="10000"/>
          </a:bodyPr>
          <a:lstStyle/>
          <a:p>
            <a:pPr marL="514350" indent="-514350" algn="just">
              <a:buAutoNum type="arabicPeriod"/>
            </a:pPr>
            <a:r>
              <a:rPr lang="ru-RU" b="1" dirty="0" smtClean="0">
                <a:solidFill>
                  <a:schemeClr val="tx1"/>
                </a:solidFill>
              </a:rPr>
              <a:t>Экономическая:</a:t>
            </a:r>
            <a:r>
              <a:rPr lang="ru-RU" dirty="0" smtClean="0">
                <a:solidFill>
                  <a:schemeClr val="tx1"/>
                </a:solidFill>
              </a:rPr>
              <a:t> различие доходов, уровня жизни, наличие бедных и богатых. </a:t>
            </a:r>
          </a:p>
          <a:p>
            <a:pPr marL="514350" indent="-514350" algn="just"/>
            <a:endParaRPr lang="ru-RU" dirty="0" smtClean="0">
              <a:solidFill>
                <a:schemeClr val="bg1"/>
              </a:solidFill>
            </a:endParaRPr>
          </a:p>
          <a:p>
            <a:pPr marL="514350" indent="-514350" algn="just"/>
            <a:r>
              <a:rPr lang="ru-RU" b="1" dirty="0" smtClean="0">
                <a:solidFill>
                  <a:schemeClr val="tx1"/>
                </a:solidFill>
              </a:rPr>
              <a:t>2. Политическая:</a:t>
            </a:r>
            <a:r>
              <a:rPr lang="ru-RU" dirty="0" smtClean="0">
                <a:solidFill>
                  <a:schemeClr val="tx1"/>
                </a:solidFill>
              </a:rPr>
              <a:t> деление общества на управляющих и управляемых.</a:t>
            </a:r>
          </a:p>
          <a:p>
            <a:pPr marL="514350" indent="-514350" algn="just"/>
            <a:endParaRPr lang="ru-RU" dirty="0" smtClean="0">
              <a:solidFill>
                <a:schemeClr val="bg1"/>
              </a:solidFill>
            </a:endParaRPr>
          </a:p>
          <a:p>
            <a:pPr marL="514350" indent="-514350" algn="just"/>
            <a:r>
              <a:rPr lang="ru-RU" b="1" dirty="0" smtClean="0">
                <a:solidFill>
                  <a:schemeClr val="tx1"/>
                </a:solidFill>
              </a:rPr>
              <a:t>3. Профессиональная: </a:t>
            </a:r>
            <a:r>
              <a:rPr lang="ru-RU" dirty="0" smtClean="0">
                <a:solidFill>
                  <a:schemeClr val="tx1"/>
                </a:solidFill>
              </a:rPr>
              <a:t>по роду деятельности, занятий.</a:t>
            </a:r>
            <a:r>
              <a:rPr lang="ru-RU" dirty="0" smtClean="0">
                <a:solidFill>
                  <a:schemeClr val="bg1"/>
                </a:solidFill>
              </a:rPr>
              <a:t>       </a:t>
            </a:r>
            <a:r>
              <a:rPr lang="ru-RU" dirty="0" smtClean="0">
                <a:solidFill>
                  <a:schemeClr val="bg1">
                    <a:lumMod val="95000"/>
                  </a:schemeClr>
                </a:solidFill>
              </a:rPr>
              <a:t>                                                                             </a:t>
            </a:r>
          </a:p>
          <a:p>
            <a:pPr algn="just"/>
            <a:endParaRPr lang="ru-RU"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836712"/>
            <a:ext cx="8229600" cy="4104456"/>
          </a:xfrm>
        </p:spPr>
        <p:txBody>
          <a:bodyPr>
            <a:normAutofit/>
          </a:bodyPr>
          <a:lstStyle/>
          <a:p>
            <a:pPr algn="just"/>
            <a:r>
              <a:rPr lang="ru-RU" sz="2800" b="1" u="sng" dirty="0" smtClean="0"/>
              <a:t>Подходы к анализу социальной стратификации</a:t>
            </a:r>
            <a:r>
              <a:rPr lang="ru-RU" sz="2800" b="1" dirty="0" smtClean="0">
                <a:solidFill>
                  <a:schemeClr val="bg1">
                    <a:lumMod val="95000"/>
                  </a:schemeClr>
                </a:solidFill>
              </a:rPr>
              <a:t/>
            </a:r>
            <a:br>
              <a:rPr lang="ru-RU" sz="2800" b="1" dirty="0" smtClean="0">
                <a:solidFill>
                  <a:schemeClr val="bg1">
                    <a:lumMod val="95000"/>
                  </a:schemeClr>
                </a:solidFill>
              </a:rPr>
            </a:br>
            <a:r>
              <a:rPr lang="ru-RU" sz="3200" b="1" dirty="0" smtClean="0">
                <a:solidFill>
                  <a:schemeClr val="accent2">
                    <a:lumMod val="50000"/>
                  </a:schemeClr>
                </a:solidFill>
              </a:rPr>
              <a:t/>
            </a:r>
            <a:br>
              <a:rPr lang="ru-RU" sz="3200" b="1" dirty="0" smtClean="0">
                <a:solidFill>
                  <a:schemeClr val="accent2">
                    <a:lumMod val="50000"/>
                  </a:schemeClr>
                </a:solidFill>
              </a:rPr>
            </a:br>
            <a:r>
              <a:rPr lang="ru-RU" sz="3200" b="1" dirty="0" smtClean="0">
                <a:solidFill>
                  <a:schemeClr val="accent2">
                    <a:lumMod val="50000"/>
                  </a:schemeClr>
                </a:solidFill>
              </a:rPr>
              <a:t/>
            </a:r>
            <a:br>
              <a:rPr lang="ru-RU" sz="3200" b="1" dirty="0" smtClean="0">
                <a:solidFill>
                  <a:schemeClr val="accent2">
                    <a:lumMod val="50000"/>
                  </a:schemeClr>
                </a:solidFill>
              </a:rPr>
            </a:br>
            <a:r>
              <a:rPr lang="ru-RU" sz="3200" b="1" dirty="0" smtClean="0">
                <a:solidFill>
                  <a:schemeClr val="accent2">
                    <a:lumMod val="50000"/>
                  </a:schemeClr>
                </a:solidFill>
              </a:rPr>
              <a:t> </a:t>
            </a:r>
            <a:r>
              <a:rPr lang="ru-RU" sz="2800" b="1" dirty="0" smtClean="0"/>
              <a:t>соц. стратификация                   соц. стратификация</a:t>
            </a:r>
            <a:br>
              <a:rPr lang="ru-RU" sz="2800" b="1" dirty="0" smtClean="0"/>
            </a:br>
            <a:r>
              <a:rPr lang="ru-RU" sz="2800" b="1" dirty="0" smtClean="0"/>
              <a:t>      по Марксу                                                 по Веберу</a:t>
            </a:r>
            <a:endParaRPr lang="ru-RU" sz="2800" b="1" dirty="0"/>
          </a:p>
        </p:txBody>
      </p:sp>
      <p:cxnSp>
        <p:nvCxnSpPr>
          <p:cNvPr id="7" name="Прямая со стрелкой 6"/>
          <p:cNvCxnSpPr/>
          <p:nvPr/>
        </p:nvCxnSpPr>
        <p:spPr>
          <a:xfrm flipH="1">
            <a:off x="2339752" y="2276872"/>
            <a:ext cx="223224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572000" y="2276872"/>
            <a:ext cx="237626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605</Words>
  <Application>Microsoft Office PowerPoint</Application>
  <PresentationFormat>Экран (4:3)</PresentationFormat>
  <Paragraphs>133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 1.  СОЦИАЛЬНАЯ СТРУКТУРА И        СОЦИАЛЬНЫЕ ОТНОШЕНИЯ      Обществознание  11 класс (профиль)</vt:lpstr>
      <vt:lpstr>Социальная группа – любая совокупность  людей, имеющая какой-либо общий социально значимый признак.</vt:lpstr>
      <vt:lpstr>Социальная дифференциация </vt:lpstr>
      <vt:lpstr>Социальное неравенство</vt:lpstr>
      <vt:lpstr>Различие групп по принципу неравенства выражается в формировании социальных страт.                                         Страта – большая группа людей, находящаяся на определенной социальной позиции.  </vt:lpstr>
      <vt:lpstr>Социальная стратификация</vt:lpstr>
      <vt:lpstr>Критерии       социальной стратификации   доход            власть        образование     престиж</vt:lpstr>
      <vt:lpstr>Виды социальной стратификации</vt:lpstr>
      <vt:lpstr>Подходы к анализу социальной стратификации    соц. стратификация                   соц. стратификация       по Марксу                                                 по Веберу</vt:lpstr>
      <vt:lpstr> Ответить на вопросы  по § 1 ( п.2, стр. 7-8)    1. Что Маркс считал главной формой социальной стратификации? 2.  В чем новизна теории классов по Марксу? 3. Каковы общие выводы из его теории?                                                                      </vt:lpstr>
      <vt:lpstr>  Ответить на вопросы  по § 1 ( п.3, стр. 9-10)    1. Что Вебер считал гл. формой соц. стратификации? 2. Какой главный критерий он выделял? 3. Какие группы, помимо классов выделил социолог? 4. Приведите примеры статусных групп. 5. Назовите критерии выделения статусных групп. 6. В чем отличие классов и статусных групп? 7. Какой еще тип стратификации выделил Вебер? 8. Сделайте общие выводы по позиции Вебера.                                                                        </vt:lpstr>
      <vt:lpstr>Социальная  стратификация  по Марксу</vt:lpstr>
      <vt:lpstr>Социальная  стратификация  по Веберу</vt:lpstr>
      <vt:lpstr>Слайд 14</vt:lpstr>
      <vt:lpstr>Социальная мобильность</vt:lpstr>
      <vt:lpstr>Слайд 16</vt:lpstr>
      <vt:lpstr>Современное демократическое общество</vt:lpstr>
      <vt:lpstr>Виды социальной мобильности</vt:lpstr>
      <vt:lpstr>Социальные «лифты» (каналы социальной мобильности)</vt:lpstr>
      <vt:lpstr>Социальные «лифты» по П.Сорокину</vt:lpstr>
      <vt:lpstr>Современные социальные лифты</vt:lpstr>
      <vt:lpstr>Факторы, влияющие на групповую социальную мобильность</vt:lpstr>
      <vt:lpstr>Социальная мобильность может сопровождаться люмпенизацией и маргинализацией.</vt:lpstr>
      <vt:lpstr>Неустойчивые  социальные группы</vt:lpstr>
      <vt:lpstr>Слайд 25</vt:lpstr>
      <vt:lpstr>Маргиналы</vt:lpstr>
      <vt:lpstr>Слайд 27</vt:lpstr>
      <vt:lpstr>Слайд 28</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СОЦИАЛЬНАЯ СТРУКТУРА И СОЦИАЛЬНЫЕ ОТНОШЕНИЯ  Обществознание  11 класс (профиль)</dc:title>
  <dc:creator>Валентина</dc:creator>
  <cp:lastModifiedBy>ВАМ</cp:lastModifiedBy>
  <cp:revision>54</cp:revision>
  <dcterms:created xsi:type="dcterms:W3CDTF">2013-09-02T17:45:37Z</dcterms:created>
  <dcterms:modified xsi:type="dcterms:W3CDTF">2015-10-24T16:44:08Z</dcterms:modified>
</cp:coreProperties>
</file>