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72" r:id="rId9"/>
    <p:sldId id="263" r:id="rId10"/>
    <p:sldId id="273" r:id="rId11"/>
    <p:sldId id="270" r:id="rId12"/>
    <p:sldId id="274" r:id="rId13"/>
    <p:sldId id="269" r:id="rId14"/>
    <p:sldId id="275" r:id="rId15"/>
    <p:sldId id="271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79E0F-C9AA-4DF3-BCFD-840C85960E8A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B742B-551D-45E3-B07D-884D5562E0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214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3AD98-C9DF-4762-9D08-ACF4BB74B47B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66E5B-4C93-4C6A-940A-B17507CB5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7637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3AD98-C9DF-4762-9D08-ACF4BB74B47B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66E5B-4C93-4C6A-940A-B17507CB5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857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3AD98-C9DF-4762-9D08-ACF4BB74B47B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66E5B-4C93-4C6A-940A-B17507CB5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3706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3AD98-C9DF-4762-9D08-ACF4BB74B47B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66E5B-4C93-4C6A-940A-B17507CB5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455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3AD98-C9DF-4762-9D08-ACF4BB74B47B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66E5B-4C93-4C6A-940A-B17507CB5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015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3AD98-C9DF-4762-9D08-ACF4BB74B47B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66E5B-4C93-4C6A-940A-B17507CB5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2104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3AD98-C9DF-4762-9D08-ACF4BB74B47B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66E5B-4C93-4C6A-940A-B17507CB5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8365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3AD98-C9DF-4762-9D08-ACF4BB74B47B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66E5B-4C93-4C6A-940A-B17507CB5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3598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3AD98-C9DF-4762-9D08-ACF4BB74B47B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66E5B-4C93-4C6A-940A-B17507CB5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5855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3AD98-C9DF-4762-9D08-ACF4BB74B47B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66E5B-4C93-4C6A-940A-B17507CB5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3635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3AD98-C9DF-4762-9D08-ACF4BB74B47B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66E5B-4C93-4C6A-940A-B17507CB5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7437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8000"/>
            <a:lum bright="-51000" contrast="-29000"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3AD98-C9DF-4762-9D08-ACF4BB74B47B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66E5B-4C93-4C6A-940A-B17507CB5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90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2655"/>
            <a:ext cx="4572000" cy="5706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27984" y="2418616"/>
            <a:ext cx="45460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Тест на тему 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«Человек среди людей»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1124744"/>
            <a:ext cx="3537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Обществознание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706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4042792" cy="593752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/>
                <a:ea typeface="Times New Roman"/>
              </a:rPr>
              <a:t>Вопрос № 4 </a:t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b="1" dirty="0" smtClean="0">
                <a:latin typeface="Times New Roman"/>
                <a:ea typeface="Times New Roman"/>
              </a:rPr>
              <a:t>Межличностные отношения могут существовать:</a:t>
            </a:r>
            <a:r>
              <a:rPr lang="ru-RU" dirty="0" smtClean="0">
                <a:latin typeface="Times New Roman"/>
                <a:ea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>1)между человеком и неодушевленными предметами; </a:t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>2) </a:t>
            </a:r>
            <a:r>
              <a:rPr lang="ru-RU" b="1" dirty="0" smtClean="0">
                <a:latin typeface="Times New Roman"/>
                <a:ea typeface="Times New Roman"/>
              </a:rPr>
              <a:t>между людьми</a:t>
            </a:r>
            <a:r>
              <a:rPr lang="ru-RU" dirty="0" smtClean="0">
                <a:latin typeface="Times New Roman"/>
                <a:ea typeface="Times New Roman"/>
              </a:rPr>
              <a:t>; </a:t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>3) между человеком и животными; </a:t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>4) между человеком и растительным миром.</a:t>
            </a:r>
            <a:endParaRPr lang="ru-RU" dirty="0"/>
          </a:p>
        </p:txBody>
      </p:sp>
      <p:pic>
        <p:nvPicPr>
          <p:cNvPr id="31746" name="Picture 2" descr="http://im0-tub-ru.yandex.net/i?id=157583734-4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88640"/>
            <a:ext cx="2708895" cy="2376224"/>
          </a:xfrm>
          <a:prstGeom prst="rect">
            <a:avLst/>
          </a:prstGeom>
          <a:noFill/>
        </p:spPr>
      </p:pic>
      <p:pic>
        <p:nvPicPr>
          <p:cNvPr id="31748" name="Picture 4" descr="http://im5-tub-ru.yandex.net/i?id=152087732-0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492896"/>
            <a:ext cx="2354188" cy="2153221"/>
          </a:xfrm>
          <a:prstGeom prst="rect">
            <a:avLst/>
          </a:prstGeom>
          <a:noFill/>
        </p:spPr>
      </p:pic>
      <p:pic>
        <p:nvPicPr>
          <p:cNvPr id="31750" name="Picture 6" descr="http://im4-tub-ru.yandex.net/i?id=278193679-57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365104"/>
            <a:ext cx="2479154" cy="229551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372200" y="26064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/>
              <a:t>1</a:t>
            </a:r>
            <a:endParaRPr lang="ru-RU" sz="20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211960" y="263691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/>
              <a:t>2</a:t>
            </a:r>
            <a:endParaRPr lang="ru-RU" sz="20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6516216" y="4437112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/>
              <a:t>3</a:t>
            </a:r>
            <a:endParaRPr lang="ru-RU" sz="2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33843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/>
                <a:ea typeface="Times New Roman"/>
              </a:rPr>
              <a:t>Вопрос № 5 </a:t>
            </a:r>
            <a:br>
              <a:rPr lang="ru-RU" sz="3200" dirty="0" smtClean="0">
                <a:latin typeface="Times New Roman"/>
                <a:ea typeface="Times New Roman"/>
              </a:rPr>
            </a:br>
            <a:r>
              <a:rPr lang="ru-RU" sz="3200" b="1" dirty="0" smtClean="0">
                <a:latin typeface="Times New Roman"/>
                <a:ea typeface="Times New Roman"/>
              </a:rPr>
              <a:t>Укажите цивилизованный способ разрешения конфликтной ситуации:</a:t>
            </a:r>
            <a:r>
              <a:rPr lang="ru-RU" sz="3200" dirty="0" smtClean="0">
                <a:latin typeface="Times New Roman"/>
                <a:ea typeface="Times New Roman"/>
              </a:rPr>
              <a:t/>
            </a:r>
            <a:br>
              <a:rPr lang="ru-RU" sz="3200" dirty="0" smtClean="0">
                <a:latin typeface="Times New Roman"/>
                <a:ea typeface="Times New Roman"/>
              </a:rPr>
            </a:br>
            <a:r>
              <a:rPr lang="ru-RU" sz="3200" dirty="0" smtClean="0">
                <a:latin typeface="Times New Roman"/>
                <a:ea typeface="Times New Roman"/>
              </a:rPr>
              <a:t>1) скандал; </a:t>
            </a:r>
            <a:br>
              <a:rPr lang="ru-RU" sz="3200" dirty="0" smtClean="0">
                <a:latin typeface="Times New Roman"/>
                <a:ea typeface="Times New Roman"/>
              </a:rPr>
            </a:br>
            <a:r>
              <a:rPr lang="ru-RU" sz="3200" dirty="0" smtClean="0">
                <a:latin typeface="Times New Roman"/>
                <a:ea typeface="Times New Roman"/>
              </a:rPr>
              <a:t>2) ссора; </a:t>
            </a:r>
            <a:br>
              <a:rPr lang="ru-RU" sz="3200" dirty="0" smtClean="0">
                <a:latin typeface="Times New Roman"/>
                <a:ea typeface="Times New Roman"/>
              </a:rPr>
            </a:br>
            <a:r>
              <a:rPr lang="ru-RU" sz="3200" dirty="0" smtClean="0">
                <a:latin typeface="Times New Roman"/>
                <a:ea typeface="Times New Roman"/>
              </a:rPr>
              <a:t>3) </a:t>
            </a:r>
            <a:r>
              <a:rPr lang="ru-RU" sz="3200" b="1" dirty="0" smtClean="0">
                <a:latin typeface="Times New Roman"/>
                <a:ea typeface="Times New Roman"/>
              </a:rPr>
              <a:t>дискуссия; </a:t>
            </a:r>
            <a:r>
              <a:rPr lang="ru-RU" sz="3200" dirty="0" smtClean="0">
                <a:latin typeface="Times New Roman"/>
                <a:ea typeface="Times New Roman"/>
              </a:rPr>
              <a:t/>
            </a:r>
            <a:br>
              <a:rPr lang="ru-RU" sz="3200" dirty="0" smtClean="0">
                <a:latin typeface="Times New Roman"/>
                <a:ea typeface="Times New Roman"/>
              </a:rPr>
            </a:br>
            <a:r>
              <a:rPr lang="ru-RU" sz="3200" dirty="0" smtClean="0">
                <a:latin typeface="Times New Roman"/>
                <a:ea typeface="Times New Roman"/>
              </a:rPr>
              <a:t>4) драка. </a:t>
            </a:r>
            <a:br>
              <a:rPr lang="ru-RU" sz="3200" dirty="0" smtClean="0">
                <a:latin typeface="Times New Roman"/>
                <a:ea typeface="Times New Roman"/>
              </a:rPr>
            </a:br>
            <a:r>
              <a:rPr lang="ru-RU" sz="2400" dirty="0" smtClean="0">
                <a:latin typeface="Times New Roman"/>
                <a:ea typeface="Times New Roman"/>
              </a:rPr>
              <a:t/>
            </a:r>
            <a:br>
              <a:rPr lang="ru-RU" sz="2400" dirty="0" smtClean="0">
                <a:latin typeface="Times New Roman"/>
                <a:ea typeface="Times New Roman"/>
              </a:rPr>
            </a:br>
            <a:endParaRPr lang="ru-RU" sz="2400" dirty="0"/>
          </a:p>
        </p:txBody>
      </p:sp>
      <p:pic>
        <p:nvPicPr>
          <p:cNvPr id="4098" name="Picture 2" descr="http://www.khoahoc.com.vn/photos/image/052012/02/shou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60648"/>
            <a:ext cx="3979616" cy="2672359"/>
          </a:xfrm>
          <a:prstGeom prst="rect">
            <a:avLst/>
          </a:prstGeom>
          <a:noFill/>
        </p:spPr>
      </p:pic>
      <p:pic>
        <p:nvPicPr>
          <p:cNvPr id="4102" name="Picture 6" descr="http://www.novopol.ru/depot/2/159/159738_q_200x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221088"/>
            <a:ext cx="3057128" cy="2277562"/>
          </a:xfrm>
          <a:prstGeom prst="rect">
            <a:avLst/>
          </a:prstGeom>
          <a:noFill/>
        </p:spPr>
      </p:pic>
      <p:pic>
        <p:nvPicPr>
          <p:cNvPr id="4100" name="Picture 4" descr="http://im6-tub-ru.yandex.net/i?id=168188536-41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636912"/>
            <a:ext cx="3180953" cy="22401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63888" y="33265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/>
              <a:t>1</a:t>
            </a:r>
            <a:endParaRPr lang="ru-RU" sz="20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868144" y="278092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chemeClr val="bg1"/>
                </a:solidFill>
              </a:rPr>
              <a:t>2</a:t>
            </a:r>
            <a:endParaRPr lang="ru-RU" sz="2000" b="1" u="sng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436510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/>
              <a:t>3</a:t>
            </a:r>
            <a:endParaRPr lang="ru-RU" sz="2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4572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/>
                <a:ea typeface="Times New Roman"/>
              </a:rPr>
              <a:t>Вопрос № 6 </a:t>
            </a:r>
            <a:br>
              <a:rPr lang="ru-RU" sz="2800" dirty="0" smtClean="0">
                <a:latin typeface="Times New Roman"/>
                <a:ea typeface="Times New Roman"/>
              </a:rPr>
            </a:br>
            <a:r>
              <a:rPr lang="ru-RU" sz="2800" b="1" dirty="0" smtClean="0">
                <a:latin typeface="Times New Roman"/>
                <a:ea typeface="Times New Roman"/>
              </a:rPr>
              <a:t>Моральные нормы:</a:t>
            </a:r>
            <a:r>
              <a:rPr lang="ru-RU" sz="2800" dirty="0" smtClean="0">
                <a:latin typeface="Times New Roman"/>
                <a:ea typeface="Times New Roman"/>
              </a:rPr>
              <a:t/>
            </a:r>
            <a:br>
              <a:rPr lang="ru-RU" sz="2800" dirty="0" smtClean="0">
                <a:latin typeface="Times New Roman"/>
                <a:ea typeface="Times New Roman"/>
              </a:rPr>
            </a:br>
            <a:r>
              <a:rPr lang="ru-RU" sz="2800" dirty="0" smtClean="0">
                <a:latin typeface="Times New Roman"/>
                <a:ea typeface="Times New Roman"/>
              </a:rPr>
              <a:t>1)ведут к социальному расслоению общества; </a:t>
            </a:r>
            <a:br>
              <a:rPr lang="ru-RU" sz="2800" dirty="0" smtClean="0">
                <a:latin typeface="Times New Roman"/>
                <a:ea typeface="Times New Roman"/>
              </a:rPr>
            </a:br>
            <a:r>
              <a:rPr lang="ru-RU" sz="2800" dirty="0" smtClean="0">
                <a:latin typeface="Times New Roman"/>
                <a:ea typeface="Times New Roman"/>
              </a:rPr>
              <a:t>2) обеспечиваются силой государственного принуждения; </a:t>
            </a:r>
            <a:br>
              <a:rPr lang="ru-RU" sz="2800" dirty="0" smtClean="0">
                <a:latin typeface="Times New Roman"/>
                <a:ea typeface="Times New Roman"/>
              </a:rPr>
            </a:br>
            <a:r>
              <a:rPr lang="ru-RU" sz="2800" dirty="0" smtClean="0">
                <a:latin typeface="Times New Roman"/>
                <a:ea typeface="Times New Roman"/>
              </a:rPr>
              <a:t>3</a:t>
            </a:r>
            <a:r>
              <a:rPr lang="ru-RU" sz="2800" b="1" dirty="0" smtClean="0">
                <a:latin typeface="Times New Roman"/>
                <a:ea typeface="Times New Roman"/>
              </a:rPr>
              <a:t>) имеют оценочный характер, их нарушение встречает общественное осуждение</a:t>
            </a:r>
            <a:r>
              <a:rPr lang="ru-RU" sz="2800" dirty="0" smtClean="0">
                <a:latin typeface="Times New Roman"/>
                <a:ea typeface="Times New Roman"/>
              </a:rPr>
              <a:t>; </a:t>
            </a:r>
            <a:br>
              <a:rPr lang="ru-RU" sz="2800" dirty="0" smtClean="0">
                <a:latin typeface="Times New Roman"/>
                <a:ea typeface="Times New Roman"/>
              </a:rPr>
            </a:br>
            <a:r>
              <a:rPr lang="ru-RU" sz="2800" dirty="0" smtClean="0">
                <a:latin typeface="Times New Roman"/>
                <a:ea typeface="Times New Roman"/>
              </a:rPr>
              <a:t>4) вводятся правовыми актами.</a:t>
            </a:r>
            <a:endParaRPr lang="ru-RU" sz="2800" dirty="0"/>
          </a:p>
        </p:txBody>
      </p:sp>
      <p:pic>
        <p:nvPicPr>
          <p:cNvPr id="32770" name="Picture 2" descr="http://dosug.md/UserFiles/dosugmd_news/max/V--quot-Manifeste-Vinogradova-quot--nashli-prizyivyi-k-terroriz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32656"/>
            <a:ext cx="3130319" cy="2347739"/>
          </a:xfrm>
          <a:prstGeom prst="rect">
            <a:avLst/>
          </a:prstGeom>
          <a:noFill/>
        </p:spPr>
      </p:pic>
      <p:pic>
        <p:nvPicPr>
          <p:cNvPr id="32774" name="Picture 6" descr="http://im3-tub-ru.yandex.net/i?id=7412966-54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636912"/>
            <a:ext cx="2820793" cy="1872208"/>
          </a:xfrm>
          <a:prstGeom prst="rect">
            <a:avLst/>
          </a:prstGeom>
          <a:noFill/>
        </p:spPr>
      </p:pic>
      <p:pic>
        <p:nvPicPr>
          <p:cNvPr id="32776" name="Picture 8" descr="http://cinema.perm.ru/images/base/CINEMA_PERM_RU_KADRY_TEMNYE_NACHALA_ZOLOTOI_KOMPAS_78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457277"/>
            <a:ext cx="3203812" cy="240072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68144" y="40466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/>
              <a:t>1</a:t>
            </a:r>
            <a:endParaRPr lang="ru-RU" sz="20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4355976" y="263691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2</a:t>
            </a:r>
            <a:endParaRPr lang="ru-RU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5796136" y="450912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/>
              <a:t>3</a:t>
            </a:r>
            <a:endParaRPr lang="ru-RU" sz="2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3888432" cy="6408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Вопрос № 7 </a:t>
            </a:r>
            <a:endParaRPr lang="ru-RU" sz="2400" dirty="0" smtClean="0">
              <a:latin typeface="Times New Roman"/>
              <a:ea typeface="Times New Roman"/>
            </a:endParaRPr>
          </a:p>
          <a:p>
            <a:pPr>
              <a:buNone/>
            </a:pPr>
            <a:r>
              <a:rPr lang="ru-RU" sz="2400" b="1" dirty="0" smtClean="0">
                <a:latin typeface="Times New Roman"/>
                <a:ea typeface="Times New Roman"/>
              </a:rPr>
              <a:t>Культура</a:t>
            </a:r>
            <a:r>
              <a:rPr lang="ru-RU" sz="2400" b="1" dirty="0" smtClean="0">
                <a:latin typeface="Times New Roman"/>
                <a:ea typeface="Times New Roman"/>
              </a:rPr>
              <a:t>, в </a:t>
            </a:r>
            <a:r>
              <a:rPr lang="ru-RU" sz="2400" b="1" dirty="0" smtClean="0">
                <a:latin typeface="Times New Roman"/>
                <a:ea typeface="Times New Roman"/>
              </a:rPr>
              <a:t>широком смысле </a:t>
            </a:r>
            <a:r>
              <a:rPr lang="ru-RU" sz="2400" b="1" dirty="0" smtClean="0">
                <a:latin typeface="Times New Roman"/>
                <a:ea typeface="Times New Roman"/>
              </a:rPr>
              <a:t>слова, – </a:t>
            </a:r>
            <a:r>
              <a:rPr lang="ru-RU" sz="2400" b="1" dirty="0" smtClean="0">
                <a:latin typeface="Times New Roman"/>
                <a:ea typeface="Times New Roman"/>
              </a:rPr>
              <a:t>это:</a:t>
            </a:r>
            <a:r>
              <a:rPr lang="ru-RU" sz="2400" dirty="0" smtClean="0">
                <a:latin typeface="Times New Roman"/>
                <a:ea typeface="Times New Roman"/>
              </a:rPr>
              <a:t/>
            </a:r>
            <a:br>
              <a:rPr lang="ru-RU" sz="2400" dirty="0" smtClean="0">
                <a:latin typeface="Times New Roman"/>
                <a:ea typeface="Times New Roman"/>
              </a:rPr>
            </a:br>
            <a:r>
              <a:rPr lang="ru-RU" sz="2400" dirty="0" smtClean="0">
                <a:latin typeface="Times New Roman"/>
                <a:ea typeface="Times New Roman"/>
              </a:rPr>
              <a:t>1)сложные формы поведения </a:t>
            </a:r>
            <a:r>
              <a:rPr lang="ru-RU" sz="2400" dirty="0" smtClean="0">
                <a:latin typeface="Times New Roman"/>
                <a:ea typeface="Times New Roman"/>
              </a:rPr>
              <a:t>человека </a:t>
            </a:r>
            <a:r>
              <a:rPr lang="ru-RU" sz="2400" dirty="0" smtClean="0">
                <a:latin typeface="Times New Roman"/>
                <a:ea typeface="Times New Roman"/>
              </a:rPr>
              <a:t>и животных</a:t>
            </a:r>
            <a:r>
              <a:rPr lang="ru-RU" sz="2400" dirty="0" smtClean="0">
                <a:latin typeface="Times New Roman"/>
                <a:ea typeface="Times New Roman"/>
              </a:rPr>
              <a:t>; </a:t>
            </a:r>
            <a:r>
              <a:rPr lang="ru-RU" sz="2400" dirty="0" smtClean="0">
                <a:latin typeface="Times New Roman"/>
                <a:ea typeface="Times New Roman"/>
              </a:rPr>
              <a:t/>
            </a:r>
            <a:br>
              <a:rPr lang="ru-RU" sz="2400" dirty="0" smtClean="0">
                <a:latin typeface="Times New Roman"/>
                <a:ea typeface="Times New Roman"/>
              </a:rPr>
            </a:br>
            <a:r>
              <a:rPr lang="ru-RU" sz="2400" dirty="0" smtClean="0">
                <a:latin typeface="Times New Roman"/>
                <a:ea typeface="Times New Roman"/>
              </a:rPr>
              <a:t>2</a:t>
            </a:r>
            <a:r>
              <a:rPr lang="ru-RU" sz="2400" dirty="0" smtClean="0">
                <a:latin typeface="Times New Roman"/>
                <a:ea typeface="Times New Roman"/>
              </a:rPr>
              <a:t>) все, что относится </a:t>
            </a:r>
            <a:r>
              <a:rPr lang="ru-RU" sz="2400" dirty="0" smtClean="0">
                <a:latin typeface="Times New Roman"/>
                <a:ea typeface="Times New Roman"/>
              </a:rPr>
              <a:t>к деятельности </a:t>
            </a:r>
            <a:r>
              <a:rPr lang="ru-RU" sz="2400" dirty="0" smtClean="0">
                <a:latin typeface="Times New Roman"/>
                <a:ea typeface="Times New Roman"/>
              </a:rPr>
              <a:t>в </a:t>
            </a:r>
            <a:r>
              <a:rPr lang="ru-RU" sz="2400" dirty="0" smtClean="0">
                <a:latin typeface="Times New Roman"/>
                <a:ea typeface="Times New Roman"/>
              </a:rPr>
              <a:t>сфере искусства</a:t>
            </a:r>
            <a:r>
              <a:rPr lang="ru-RU" sz="2400" dirty="0" smtClean="0">
                <a:latin typeface="Times New Roman"/>
                <a:ea typeface="Times New Roman"/>
              </a:rPr>
              <a:t>; </a:t>
            </a:r>
            <a:r>
              <a:rPr lang="ru-RU" sz="2400" dirty="0" smtClean="0">
                <a:latin typeface="Times New Roman"/>
                <a:ea typeface="Times New Roman"/>
              </a:rPr>
              <a:t/>
            </a:r>
            <a:br>
              <a:rPr lang="ru-RU" sz="2400" dirty="0" smtClean="0">
                <a:latin typeface="Times New Roman"/>
                <a:ea typeface="Times New Roman"/>
              </a:rPr>
            </a:br>
            <a:r>
              <a:rPr lang="ru-RU" sz="2400" dirty="0" smtClean="0">
                <a:latin typeface="Times New Roman"/>
                <a:ea typeface="Times New Roman"/>
              </a:rPr>
              <a:t>3</a:t>
            </a:r>
            <a:r>
              <a:rPr lang="ru-RU" sz="2400" dirty="0" smtClean="0">
                <a:latin typeface="Times New Roman"/>
                <a:ea typeface="Times New Roman"/>
              </a:rPr>
              <a:t>) </a:t>
            </a:r>
            <a:r>
              <a:rPr lang="ru-RU" sz="2400" dirty="0" smtClean="0">
                <a:latin typeface="Times New Roman"/>
                <a:ea typeface="Times New Roman"/>
              </a:rPr>
              <a:t>степень воспитанности определенного </a:t>
            </a:r>
            <a:r>
              <a:rPr lang="ru-RU" sz="2400" dirty="0" smtClean="0">
                <a:latin typeface="Times New Roman"/>
                <a:ea typeface="Times New Roman"/>
              </a:rPr>
              <a:t>человека; </a:t>
            </a:r>
            <a:br>
              <a:rPr lang="ru-RU" sz="2400" dirty="0" smtClean="0">
                <a:latin typeface="Times New Roman"/>
                <a:ea typeface="Times New Roman"/>
              </a:rPr>
            </a:br>
            <a:r>
              <a:rPr lang="ru-RU" sz="2400" dirty="0" smtClean="0">
                <a:latin typeface="Times New Roman"/>
                <a:ea typeface="Times New Roman"/>
              </a:rPr>
              <a:t>4) </a:t>
            </a:r>
            <a:r>
              <a:rPr lang="ru-RU" sz="2400" b="1" dirty="0" smtClean="0">
                <a:latin typeface="Times New Roman"/>
                <a:ea typeface="Times New Roman"/>
              </a:rPr>
              <a:t>вся преобразовательная деятельность человека и ее результаты. </a:t>
            </a:r>
            <a:r>
              <a:rPr lang="ru-RU" sz="2800" dirty="0" smtClean="0">
                <a:latin typeface="Times New Roman"/>
                <a:ea typeface="Times New Roman"/>
              </a:rPr>
              <a:t/>
            </a:r>
            <a:br>
              <a:rPr lang="ru-RU" sz="2800" dirty="0" smtClean="0">
                <a:latin typeface="Times New Roman"/>
                <a:ea typeface="Times New Roman"/>
              </a:rPr>
            </a:br>
            <a:r>
              <a:rPr lang="ru-RU" sz="2800" dirty="0" smtClean="0">
                <a:latin typeface="Times New Roman"/>
                <a:ea typeface="Times New Roman"/>
              </a:rPr>
              <a:t/>
            </a:r>
            <a:br>
              <a:rPr lang="ru-RU" sz="2800" dirty="0" smtClean="0">
                <a:latin typeface="Times New Roman"/>
                <a:ea typeface="Times New Roman"/>
              </a:rPr>
            </a:br>
            <a:endParaRPr lang="ru-RU" sz="2800" b="1" dirty="0"/>
          </a:p>
        </p:txBody>
      </p:sp>
      <p:pic>
        <p:nvPicPr>
          <p:cNvPr id="5122" name="Picture 2" descr="http://qrok.net/uploads/posts/2010-10/thumbs/1286185217_dama-s-gornostaem.portret-chechilii-gallerani-1490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88640"/>
            <a:ext cx="2261121" cy="2880320"/>
          </a:xfrm>
          <a:prstGeom prst="rect">
            <a:avLst/>
          </a:prstGeom>
          <a:noFill/>
        </p:spPr>
      </p:pic>
      <p:pic>
        <p:nvPicPr>
          <p:cNvPr id="5124" name="Picture 4" descr="http://www.littlethinkingminds.com/blog/wp-content/uploads/2013/05/school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420888"/>
            <a:ext cx="3384376" cy="2081392"/>
          </a:xfrm>
          <a:prstGeom prst="rect">
            <a:avLst/>
          </a:prstGeom>
          <a:noFill/>
        </p:spPr>
      </p:pic>
      <p:pic>
        <p:nvPicPr>
          <p:cNvPr id="5126" name="Picture 6" descr="http://im4-tub-ru.yandex.net/i?id=154062283-24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509120"/>
            <a:ext cx="3638153" cy="209089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04248" y="332656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chemeClr val="bg1"/>
                </a:solidFill>
              </a:rPr>
              <a:t>1</a:t>
            </a:r>
            <a:endParaRPr lang="ru-RU" sz="2000" b="1" u="sng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9912" y="256490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chemeClr val="bg1"/>
                </a:solidFill>
              </a:rPr>
              <a:t>2</a:t>
            </a:r>
            <a:endParaRPr lang="ru-RU" sz="2000" b="1" u="sng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8064" y="450912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 smtClean="0"/>
              <a:t>3</a:t>
            </a:r>
            <a:endParaRPr lang="ru-RU" sz="2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4283968" cy="65973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/>
                <a:ea typeface="Times New Roman"/>
              </a:rPr>
              <a:t>Вопрос № 8 </a:t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b="1" dirty="0" smtClean="0">
                <a:latin typeface="Times New Roman"/>
                <a:ea typeface="Times New Roman"/>
              </a:rPr>
              <a:t>Эстетические нормы:</a:t>
            </a:r>
            <a:r>
              <a:rPr lang="ru-RU" dirty="0" smtClean="0">
                <a:latin typeface="Times New Roman"/>
                <a:ea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>1)закрепляются в государственном законодательстве; </a:t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>3) основаны на вере в сверхъестественные силы; </a:t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>2) обеспечиваются силой государственного принуждения; </a:t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>4</a:t>
            </a:r>
            <a:r>
              <a:rPr lang="ru-RU" b="1" dirty="0" smtClean="0">
                <a:latin typeface="Times New Roman"/>
                <a:ea typeface="Times New Roman"/>
              </a:rPr>
              <a:t>) закрепляют представления о прекрасном и безобразном</a:t>
            </a:r>
            <a:endParaRPr lang="ru-RU" dirty="0"/>
          </a:p>
        </p:txBody>
      </p:sp>
      <p:pic>
        <p:nvPicPr>
          <p:cNvPr id="33794" name="Picture 2" descr="http://im3-tub-ru.yandex.net/i?id=195462731-0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60648"/>
            <a:ext cx="3655293" cy="2436862"/>
          </a:xfrm>
          <a:prstGeom prst="rect">
            <a:avLst/>
          </a:prstGeom>
          <a:noFill/>
        </p:spPr>
      </p:pic>
      <p:pic>
        <p:nvPicPr>
          <p:cNvPr id="33798" name="Picture 6" descr="http://download.gamezone.com/uploads/image/data/1108813/ts3_supernatural_werewolf_transform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515966"/>
            <a:ext cx="4163616" cy="2342034"/>
          </a:xfrm>
          <a:prstGeom prst="rect">
            <a:avLst/>
          </a:prstGeom>
          <a:noFill/>
        </p:spPr>
      </p:pic>
      <p:pic>
        <p:nvPicPr>
          <p:cNvPr id="33800" name="Picture 8" descr="http://daolubvi.ws/uploads/posts/2009-06/1245126698_44213625_1243166684_b398696244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204864"/>
            <a:ext cx="2088232" cy="295305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427984" y="332656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chemeClr val="bg1"/>
                </a:solidFill>
              </a:rPr>
              <a:t>1</a:t>
            </a:r>
            <a:endParaRPr lang="ru-RU" sz="2000" b="1" u="sng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4248" y="234888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/>
              <a:t>2</a:t>
            </a:r>
            <a:endParaRPr lang="ru-RU" sz="20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3419872" y="4581128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chemeClr val="bg1"/>
                </a:solidFill>
              </a:rPr>
              <a:t>3</a:t>
            </a:r>
            <a:endParaRPr lang="ru-RU" sz="20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8964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/>
                <a:ea typeface="Times New Roman"/>
              </a:rPr>
              <a:t>Вопрос № 9 </a:t>
            </a:r>
            <a:br>
              <a:rPr lang="ru-RU" sz="2800" dirty="0" smtClean="0">
                <a:latin typeface="Times New Roman"/>
                <a:ea typeface="Times New Roman"/>
              </a:rPr>
            </a:br>
            <a:r>
              <a:rPr lang="ru-RU" sz="2800" b="1" dirty="0" smtClean="0">
                <a:latin typeface="Times New Roman"/>
                <a:ea typeface="Times New Roman"/>
              </a:rPr>
              <a:t>Элементом социальной структуры общества является: </a:t>
            </a:r>
            <a:r>
              <a:rPr lang="ru-RU" sz="2800" dirty="0" smtClean="0">
                <a:latin typeface="Times New Roman"/>
                <a:ea typeface="Times New Roman"/>
              </a:rPr>
              <a:t/>
            </a:r>
            <a:br>
              <a:rPr lang="ru-RU" sz="2800" dirty="0" smtClean="0">
                <a:latin typeface="Times New Roman"/>
                <a:ea typeface="Times New Roman"/>
              </a:rPr>
            </a:br>
            <a:r>
              <a:rPr lang="ru-RU" sz="2800" dirty="0" smtClean="0">
                <a:latin typeface="Times New Roman"/>
                <a:ea typeface="Times New Roman"/>
              </a:rPr>
              <a:t>1) </a:t>
            </a:r>
            <a:r>
              <a:rPr lang="ru-RU" sz="2800" b="1" dirty="0" smtClean="0">
                <a:latin typeface="Times New Roman"/>
                <a:ea typeface="Times New Roman"/>
              </a:rPr>
              <a:t>сословие;</a:t>
            </a:r>
            <a:r>
              <a:rPr lang="ru-RU" sz="2800" dirty="0" smtClean="0">
                <a:latin typeface="Times New Roman"/>
                <a:ea typeface="Times New Roman"/>
              </a:rPr>
              <a:t> </a:t>
            </a:r>
            <a:br>
              <a:rPr lang="ru-RU" sz="2800" dirty="0" smtClean="0">
                <a:latin typeface="Times New Roman"/>
                <a:ea typeface="Times New Roman"/>
              </a:rPr>
            </a:br>
            <a:r>
              <a:rPr lang="ru-RU" sz="2800" dirty="0" smtClean="0">
                <a:latin typeface="Times New Roman"/>
                <a:ea typeface="Times New Roman"/>
              </a:rPr>
              <a:t>2) Банк; </a:t>
            </a:r>
            <a:br>
              <a:rPr lang="ru-RU" sz="2800" dirty="0" smtClean="0">
                <a:latin typeface="Times New Roman"/>
                <a:ea typeface="Times New Roman"/>
              </a:rPr>
            </a:br>
            <a:r>
              <a:rPr lang="ru-RU" sz="2800" dirty="0" smtClean="0">
                <a:latin typeface="Times New Roman"/>
                <a:ea typeface="Times New Roman"/>
              </a:rPr>
              <a:t>3) кооператив; </a:t>
            </a:r>
            <a:br>
              <a:rPr lang="ru-RU" sz="2800" dirty="0" smtClean="0">
                <a:latin typeface="Times New Roman"/>
                <a:ea typeface="Times New Roman"/>
              </a:rPr>
            </a:br>
            <a:r>
              <a:rPr lang="ru-RU" sz="2800" dirty="0" smtClean="0">
                <a:latin typeface="Times New Roman"/>
                <a:ea typeface="Times New Roman"/>
              </a:rPr>
              <a:t>4) государство. </a:t>
            </a:r>
            <a:br>
              <a:rPr lang="ru-RU" sz="2800" dirty="0" smtClean="0">
                <a:latin typeface="Times New Roman"/>
                <a:ea typeface="Times New Roman"/>
              </a:rPr>
            </a:br>
            <a:r>
              <a:rPr lang="ru-RU" sz="2800" dirty="0" smtClean="0">
                <a:latin typeface="Times New Roman"/>
                <a:ea typeface="Times New Roman"/>
              </a:rPr>
              <a:t/>
            </a:r>
            <a:br>
              <a:rPr lang="ru-RU" sz="2800" dirty="0" smtClean="0">
                <a:latin typeface="Times New Roman"/>
                <a:ea typeface="Times New Roman"/>
              </a:rPr>
            </a:br>
            <a:endParaRPr lang="ru-RU" sz="2800" dirty="0"/>
          </a:p>
        </p:txBody>
      </p:sp>
      <p:pic>
        <p:nvPicPr>
          <p:cNvPr id="2050" name="Picture 2" descr="http://tphv.ru/ryabushkin/sem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268760"/>
            <a:ext cx="4608512" cy="3133789"/>
          </a:xfrm>
          <a:prstGeom prst="rect">
            <a:avLst/>
          </a:prstGeom>
          <a:noFill/>
        </p:spPr>
      </p:pic>
      <p:pic>
        <p:nvPicPr>
          <p:cNvPr id="2052" name="Picture 4" descr="http://im4-tub-ru.yandex.net/i?id=331487669-0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43999"/>
            <a:ext cx="3456384" cy="2848669"/>
          </a:xfrm>
          <a:prstGeom prst="rect">
            <a:avLst/>
          </a:prstGeom>
          <a:noFill/>
        </p:spPr>
      </p:pic>
      <p:pic>
        <p:nvPicPr>
          <p:cNvPr id="2054" name="Picture 6" descr="http://im3-tub-ru.yandex.net/i?id=115803956-63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509120"/>
            <a:ext cx="2922637" cy="21810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3968" y="1412776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chemeClr val="bg1"/>
                </a:solidFill>
              </a:rPr>
              <a:t>1</a:t>
            </a:r>
            <a:endParaRPr lang="ru-RU" sz="2000" b="1" u="sng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3501008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/>
              <a:t>2</a:t>
            </a:r>
            <a:endParaRPr lang="ru-RU" sz="20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472514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/>
              <a:t>3</a:t>
            </a:r>
            <a:endParaRPr lang="ru-RU" sz="2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/>
                <a:ea typeface="Times New Roman"/>
              </a:rPr>
              <a:t>Вопрос № 10 </a:t>
            </a:r>
            <a:r>
              <a:rPr lang="ru-RU" sz="2400" b="1" dirty="0" smtClean="0">
                <a:latin typeface="Times New Roman"/>
                <a:ea typeface="Times New Roman"/>
              </a:rPr>
              <a:t/>
            </a:r>
            <a:br>
              <a:rPr lang="ru-RU" sz="2400" b="1" dirty="0" smtClean="0">
                <a:latin typeface="Times New Roman"/>
                <a:ea typeface="Times New Roman"/>
              </a:rPr>
            </a:br>
            <a:r>
              <a:rPr lang="ru-RU" sz="2400" b="1" dirty="0" smtClean="0">
                <a:latin typeface="Times New Roman"/>
                <a:ea typeface="Times New Roman"/>
              </a:rPr>
              <a:t>Семья, в отличие от других малых групп, характеризуется:</a:t>
            </a:r>
            <a:r>
              <a:rPr lang="ru-RU" sz="2400" dirty="0" smtClean="0">
                <a:latin typeface="Times New Roman"/>
                <a:ea typeface="Times New Roman"/>
              </a:rPr>
              <a:t/>
            </a:r>
            <a:br>
              <a:rPr lang="ru-RU" sz="2400" dirty="0" smtClean="0">
                <a:latin typeface="Times New Roman"/>
                <a:ea typeface="Times New Roman"/>
              </a:rPr>
            </a:br>
            <a:r>
              <a:rPr lang="ru-RU" sz="2400" dirty="0" smtClean="0">
                <a:latin typeface="Times New Roman"/>
                <a:ea typeface="Times New Roman"/>
              </a:rPr>
              <a:t>1</a:t>
            </a:r>
            <a:r>
              <a:rPr lang="ru-RU" sz="2400" b="1" dirty="0" smtClean="0">
                <a:latin typeface="Times New Roman"/>
                <a:ea typeface="Times New Roman"/>
              </a:rPr>
              <a:t>) кровнородственными отношениями; </a:t>
            </a:r>
            <a:r>
              <a:rPr lang="ru-RU" sz="2400" dirty="0" smtClean="0">
                <a:latin typeface="Times New Roman"/>
                <a:ea typeface="Times New Roman"/>
              </a:rPr>
              <a:t/>
            </a:r>
            <a:br>
              <a:rPr lang="ru-RU" sz="2400" dirty="0" smtClean="0">
                <a:latin typeface="Times New Roman"/>
                <a:ea typeface="Times New Roman"/>
              </a:rPr>
            </a:br>
            <a:r>
              <a:rPr lang="ru-RU" sz="2400" dirty="0" smtClean="0">
                <a:latin typeface="Times New Roman"/>
                <a:ea typeface="Times New Roman"/>
              </a:rPr>
              <a:t>2) повседневным взаимодействием; </a:t>
            </a:r>
            <a:br>
              <a:rPr lang="ru-RU" sz="2400" dirty="0" smtClean="0">
                <a:latin typeface="Times New Roman"/>
                <a:ea typeface="Times New Roman"/>
              </a:rPr>
            </a:br>
            <a:r>
              <a:rPr lang="ru-RU" sz="2400" dirty="0" smtClean="0">
                <a:latin typeface="Times New Roman"/>
                <a:ea typeface="Times New Roman"/>
              </a:rPr>
              <a:t>3) устойчивыми связями; </a:t>
            </a:r>
            <a:br>
              <a:rPr lang="ru-RU" sz="2400" dirty="0" smtClean="0">
                <a:latin typeface="Times New Roman"/>
                <a:ea typeface="Times New Roman"/>
              </a:rPr>
            </a:br>
            <a:r>
              <a:rPr lang="ru-RU" sz="2400" dirty="0" smtClean="0">
                <a:latin typeface="Times New Roman"/>
                <a:ea typeface="Times New Roman"/>
              </a:rPr>
              <a:t>4) общими традициями</a:t>
            </a:r>
            <a:r>
              <a:rPr lang="ru-RU" sz="3200" dirty="0" smtClean="0">
                <a:latin typeface="Times New Roman"/>
                <a:ea typeface="Times New Roman"/>
              </a:rPr>
              <a:t>; </a:t>
            </a:r>
            <a:endParaRPr lang="ru-RU" sz="3200" dirty="0"/>
          </a:p>
        </p:txBody>
      </p:sp>
      <p:pic>
        <p:nvPicPr>
          <p:cNvPr id="34818" name="Picture 2" descr="http://im2-tub-ru.yandex.net/i?id=358970934-0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60648"/>
            <a:ext cx="4194706" cy="2808955"/>
          </a:xfrm>
          <a:prstGeom prst="rect">
            <a:avLst/>
          </a:prstGeom>
          <a:noFill/>
        </p:spPr>
      </p:pic>
      <p:pic>
        <p:nvPicPr>
          <p:cNvPr id="34820" name="Picture 4" descr="http://im4-tub-ru.yandex.net/i?id=440554938-0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89040"/>
            <a:ext cx="2546970" cy="2480815"/>
          </a:xfrm>
          <a:prstGeom prst="rect">
            <a:avLst/>
          </a:prstGeom>
          <a:noFill/>
        </p:spPr>
      </p:pic>
      <p:pic>
        <p:nvPicPr>
          <p:cNvPr id="34822" name="Picture 6" descr="http://www.lvivpost.net/application/images/uploads/stories/2012/1214/vagitnist_700x4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429000"/>
            <a:ext cx="4464496" cy="29720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4008" y="548680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/>
              <a:t>1</a:t>
            </a:r>
            <a:endParaRPr lang="ru-RU" sz="20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067944" y="3573016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/>
              <a:t>2</a:t>
            </a:r>
            <a:endParaRPr lang="ru-RU" sz="20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386104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/>
              <a:t>3</a:t>
            </a:r>
            <a:endParaRPr lang="ru-RU" sz="2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04664"/>
            <a:ext cx="871296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/>
                <a:latin typeface="Times New Roman"/>
                <a:ea typeface="Times New Roman"/>
              </a:rPr>
              <a:t>Вопрос № 1 </a:t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b="1" dirty="0" smtClean="0">
                <a:effectLst/>
                <a:latin typeface="Times New Roman"/>
                <a:ea typeface="Times New Roman"/>
              </a:rPr>
              <a:t>Человек от животного отличается тем, что он: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</a:rPr>
              <a:t>1) удовлетворяет потребности; </a:t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</a:rPr>
              <a:t>2) обладает врожденными инстинктами; </a:t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</a:rPr>
              <a:t>3) не зависит от природных условий; </a:t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</a:rPr>
              <a:t>4) обладает членораздельной речью. </a:t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</a:rPr>
              <a:t>Вопрос № 2 </a:t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b="1" dirty="0" smtClean="0">
                <a:effectLst/>
                <a:latin typeface="Times New Roman"/>
                <a:ea typeface="Times New Roman"/>
              </a:rPr>
              <a:t>К биологическим потребностям человека относятся потребности: 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</a:rPr>
              <a:t>1) самореализации </a:t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</a:rPr>
              <a:t>2) самосохранении </a:t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</a:rPr>
              <a:t>3) самопознании </a:t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</a:rPr>
              <a:t>4) самообразовании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99612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7743"/>
            <a:ext cx="896448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/>
                <a:latin typeface="Times New Roman"/>
                <a:ea typeface="Times New Roman"/>
              </a:rPr>
              <a:t>Вопрос № 3 </a:t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b="1" dirty="0" smtClean="0">
                <a:effectLst/>
                <a:latin typeface="Times New Roman"/>
                <a:ea typeface="Times New Roman"/>
              </a:rPr>
              <a:t>Внутренний мир чувств, мыслей, идей, способность индивида себя из окружающего мира называется: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</a:rPr>
              <a:t>1)отражением; </a:t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</a:rPr>
              <a:t>2) знанием; </a:t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</a:rPr>
              <a:t>3) сознанием; </a:t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</a:rPr>
              <a:t>4) деятельностью. </a:t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</a:rPr>
              <a:t>Вопрос № 4 </a:t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b="1" dirty="0" smtClean="0">
                <a:effectLst/>
                <a:latin typeface="Times New Roman"/>
                <a:ea typeface="Times New Roman"/>
              </a:rPr>
              <a:t>Межличностные отношения могут существовать</a:t>
            </a:r>
            <a:r>
              <a:rPr lang="ru-RU" sz="2800" b="1" dirty="0">
                <a:latin typeface="Times New Roman"/>
                <a:ea typeface="Times New Roman"/>
              </a:rPr>
              <a:t>: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</a:rPr>
              <a:t>1)между человеком и неодушевленными предметами; </a:t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</a:rPr>
              <a:t>2) между людьми; </a:t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</a:rPr>
              <a:t>3) между человеком и животными; </a:t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</a:rPr>
              <a:t>4) между человеком и растительным миром.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41799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44" y="188640"/>
            <a:ext cx="901855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/>
                <a:latin typeface="Times New Roman"/>
                <a:ea typeface="Times New Roman"/>
              </a:rPr>
              <a:t>Вопрос № 5 </a:t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b="1" dirty="0" smtClean="0">
                <a:effectLst/>
                <a:latin typeface="Times New Roman"/>
                <a:ea typeface="Times New Roman"/>
              </a:rPr>
              <a:t>Укажите цивилизованный способ разрешения конфликтной ситуации: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</a:rPr>
              <a:t>1) скандал; </a:t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</a:rPr>
              <a:t>2) ссора; </a:t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</a:rPr>
              <a:t>3) дискуссия; </a:t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</a:rPr>
              <a:t>4) драка. </a:t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</a:rPr>
              <a:t>Вопрос № 6 </a:t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b="1" dirty="0" smtClean="0">
                <a:effectLst/>
                <a:latin typeface="Times New Roman"/>
                <a:ea typeface="Times New Roman"/>
              </a:rPr>
              <a:t>Моральные нормы: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</a:rPr>
              <a:t>1)ведут к социальному расслоению общества; </a:t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</a:rPr>
              <a:t>2) обеспечиваются силой государственного принуждения; </a:t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</a:rPr>
              <a:t>3) имеют оценочный характер, их нарушение встречает общественное осуждение; </a:t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</a:rPr>
              <a:t>4) вводятся правовыми актами.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68770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80" y="1905"/>
            <a:ext cx="914588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/>
                <a:latin typeface="Times New Roman"/>
                <a:ea typeface="Times New Roman"/>
              </a:rPr>
              <a:t>Вопрос № 7 </a:t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b="1" dirty="0" smtClean="0">
                <a:effectLst/>
                <a:latin typeface="Times New Roman"/>
                <a:ea typeface="Times New Roman"/>
              </a:rPr>
              <a:t>Культура, в широком смысле слова, – это: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</a:rPr>
              <a:t>1)сложные формы поведения человека и животных; </a:t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</a:rPr>
              <a:t>2) все, что относится к деятельности в сфере искусства; </a:t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</a:rPr>
              <a:t>3) степень воспитанности определенного человека; </a:t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</a:rPr>
              <a:t>4) вся преобразовательная деятельность человека и ее результаты. </a:t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</a:rPr>
              <a:t>Вопрос № 8 </a:t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b="1" dirty="0" smtClean="0">
                <a:effectLst/>
                <a:latin typeface="Times New Roman"/>
                <a:ea typeface="Times New Roman"/>
              </a:rPr>
              <a:t>Эстетические нормы: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</a:rPr>
              <a:t>1)закрепляются в государственном законодательстве; </a:t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</a:rPr>
              <a:t>3) основаны на вере в сверхъестественные силы; </a:t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</a:rPr>
              <a:t>2) обеспечиваются силой государственного принуждения; </a:t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</a:rPr>
              <a:t>4) закрепляют представления о прекрасном и безобразном.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58993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22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/>
                <a:latin typeface="Times New Roman"/>
                <a:ea typeface="Times New Roman"/>
              </a:rPr>
              <a:t>Вопрос № 9 </a:t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b="1" dirty="0" smtClean="0">
                <a:effectLst/>
                <a:latin typeface="Times New Roman"/>
                <a:ea typeface="Times New Roman"/>
              </a:rPr>
              <a:t>Элементом социальной структуры общества является: 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</a:rPr>
              <a:t>1) сословие; </a:t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</a:rPr>
              <a:t>2) Банк; </a:t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</a:rPr>
              <a:t>3) кооператив; </a:t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</a:rPr>
              <a:t>4) государство. </a:t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</a:rPr>
              <a:t>Вопрос № 10 </a:t>
            </a:r>
            <a:r>
              <a:rPr lang="ru-RU" sz="2800" b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effectLst/>
                <a:latin typeface="Times New Roman"/>
                <a:ea typeface="Times New Roman"/>
              </a:rPr>
            </a:br>
            <a:r>
              <a:rPr lang="ru-RU" sz="2800" b="1" dirty="0" smtClean="0">
                <a:effectLst/>
                <a:latin typeface="Times New Roman"/>
                <a:ea typeface="Times New Roman"/>
              </a:rPr>
              <a:t>Семья, в отличие от других малых групп, характеризуется: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</a:rPr>
              <a:t>1) кровнородственными отношениями; </a:t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</a:rPr>
              <a:t>2) повседневным взаимодействием; </a:t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</a:rPr>
              <a:t>3) устойчивыми связями; </a:t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</a:rPr>
              <a:t>4) общими традициями;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10262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/>
                <a:ea typeface="Times New Roman"/>
              </a:rPr>
              <a:t>Вопрос № 1 </a:t>
            </a:r>
            <a:br>
              <a:rPr lang="ru-RU" sz="2800" dirty="0" smtClean="0">
                <a:latin typeface="Times New Roman"/>
                <a:ea typeface="Times New Roman"/>
              </a:rPr>
            </a:br>
            <a:r>
              <a:rPr lang="ru-RU" sz="2800" b="1" dirty="0" smtClean="0">
                <a:latin typeface="Times New Roman"/>
                <a:ea typeface="Times New Roman"/>
              </a:rPr>
              <a:t>Человек от животного отличается тем, что он:</a:t>
            </a:r>
            <a:r>
              <a:rPr lang="ru-RU" sz="2800" dirty="0" smtClean="0">
                <a:latin typeface="Times New Roman"/>
                <a:ea typeface="Times New Roman"/>
              </a:rPr>
              <a:t/>
            </a:r>
            <a:br>
              <a:rPr lang="ru-RU" sz="2800" dirty="0" smtClean="0">
                <a:latin typeface="Times New Roman"/>
                <a:ea typeface="Times New Roman"/>
              </a:rPr>
            </a:br>
            <a:r>
              <a:rPr lang="ru-RU" sz="2800" dirty="0" smtClean="0">
                <a:latin typeface="Times New Roman"/>
                <a:ea typeface="Times New Roman"/>
              </a:rPr>
              <a:t>1) удовлетворяет потребности; </a:t>
            </a:r>
            <a:br>
              <a:rPr lang="ru-RU" sz="2800" dirty="0" smtClean="0">
                <a:latin typeface="Times New Roman"/>
                <a:ea typeface="Times New Roman"/>
              </a:rPr>
            </a:br>
            <a:r>
              <a:rPr lang="ru-RU" sz="2800" dirty="0" smtClean="0">
                <a:latin typeface="Times New Roman"/>
                <a:ea typeface="Times New Roman"/>
              </a:rPr>
              <a:t>2) обладает врожденными инстинктами; </a:t>
            </a:r>
            <a:br>
              <a:rPr lang="ru-RU" sz="2800" dirty="0" smtClean="0">
                <a:latin typeface="Times New Roman"/>
                <a:ea typeface="Times New Roman"/>
              </a:rPr>
            </a:br>
            <a:r>
              <a:rPr lang="ru-RU" sz="2800" dirty="0" smtClean="0">
                <a:latin typeface="Times New Roman"/>
                <a:ea typeface="Times New Roman"/>
              </a:rPr>
              <a:t>3) не зависит от природных условий; </a:t>
            </a:r>
            <a:br>
              <a:rPr lang="ru-RU" sz="2800" dirty="0" smtClean="0">
                <a:latin typeface="Times New Roman"/>
                <a:ea typeface="Times New Roman"/>
              </a:rPr>
            </a:br>
            <a:r>
              <a:rPr lang="ru-RU" sz="2800" dirty="0" smtClean="0">
                <a:latin typeface="Times New Roman"/>
                <a:ea typeface="Times New Roman"/>
              </a:rPr>
              <a:t>4) </a:t>
            </a:r>
            <a:r>
              <a:rPr lang="ru-RU" sz="2800" b="1" dirty="0" smtClean="0">
                <a:latin typeface="Times New Roman"/>
                <a:ea typeface="Times New Roman"/>
              </a:rPr>
              <a:t>обладает членораздельной речью. </a:t>
            </a:r>
            <a:br>
              <a:rPr lang="ru-RU" sz="2800" b="1" dirty="0" smtClean="0">
                <a:latin typeface="Times New Roman"/>
                <a:ea typeface="Times New Roman"/>
              </a:rPr>
            </a:br>
            <a:r>
              <a:rPr lang="ru-RU" sz="2800" dirty="0" smtClean="0">
                <a:latin typeface="Times New Roman"/>
                <a:ea typeface="Times New Roman"/>
              </a:rPr>
              <a:t/>
            </a:r>
            <a:br>
              <a:rPr lang="ru-RU" sz="2800" dirty="0" smtClean="0">
                <a:latin typeface="Times New Roman"/>
                <a:ea typeface="Times New Roman"/>
              </a:rPr>
            </a:br>
            <a:endParaRPr lang="ru-RU" sz="2800" dirty="0"/>
          </a:p>
        </p:txBody>
      </p:sp>
      <p:pic>
        <p:nvPicPr>
          <p:cNvPr id="11266" name="Picture 2" descr="http://allforchildren.ru/why/illustr/where19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780928"/>
            <a:ext cx="3362325" cy="1924051"/>
          </a:xfrm>
          <a:prstGeom prst="rect">
            <a:avLst/>
          </a:prstGeom>
          <a:noFill/>
        </p:spPr>
      </p:pic>
      <p:pic>
        <p:nvPicPr>
          <p:cNvPr id="11268" name="Picture 4" descr="http://im6-tub-ru.yandex.net/i?id=140929691-25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96952"/>
            <a:ext cx="2951212" cy="2170009"/>
          </a:xfrm>
          <a:prstGeom prst="rect">
            <a:avLst/>
          </a:prstGeom>
          <a:noFill/>
        </p:spPr>
      </p:pic>
      <p:pic>
        <p:nvPicPr>
          <p:cNvPr id="11270" name="Picture 6" descr="http://im7-tub-ru.yandex.net/i?id=2400158-14-16f-05406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1" y="4797152"/>
            <a:ext cx="3288365" cy="19730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36096" y="27809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1</a:t>
            </a:r>
            <a:endParaRPr lang="ru-RU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299695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chemeClr val="bg1"/>
                </a:solidFill>
              </a:rPr>
              <a:t>2</a:t>
            </a:r>
            <a:endParaRPr lang="ru-RU" b="1" u="sng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9872" y="486916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3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xmlns="" val="3333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dirty="0" smtClean="0">
                <a:latin typeface="Times New Roman"/>
                <a:ea typeface="Times New Roman"/>
              </a:rPr>
              <a:t>Вопрос № 2 </a:t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b="1" dirty="0" smtClean="0">
                <a:latin typeface="Times New Roman"/>
                <a:ea typeface="Times New Roman"/>
              </a:rPr>
              <a:t>К биологическим потребностям человека относятся потребности: </a:t>
            </a:r>
            <a:r>
              <a:rPr lang="ru-RU" dirty="0" smtClean="0">
                <a:latin typeface="Times New Roman"/>
                <a:ea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>1) самореализации </a:t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>2) </a:t>
            </a:r>
            <a:r>
              <a:rPr lang="ru-RU" b="1" dirty="0" smtClean="0">
                <a:latin typeface="Times New Roman"/>
                <a:ea typeface="Times New Roman"/>
              </a:rPr>
              <a:t>самосохранении </a:t>
            </a:r>
            <a:r>
              <a:rPr lang="ru-RU" dirty="0" smtClean="0">
                <a:latin typeface="Times New Roman"/>
                <a:ea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>3) самопознании </a:t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>4) самообразовании</a:t>
            </a:r>
            <a:endParaRPr lang="ru-RU" dirty="0"/>
          </a:p>
        </p:txBody>
      </p:sp>
      <p:pic>
        <p:nvPicPr>
          <p:cNvPr id="1026" name="Picture 2" descr="http://img-fotki.yandex.ru/get/4410/78967976.2f/0_80611_84dc14a7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28800"/>
            <a:ext cx="3771974" cy="2851795"/>
          </a:xfrm>
          <a:prstGeom prst="rect">
            <a:avLst/>
          </a:prstGeom>
          <a:noFill/>
        </p:spPr>
      </p:pic>
      <p:pic>
        <p:nvPicPr>
          <p:cNvPr id="1028" name="Picture 4" descr="http://im6-tub-ru.yandex.net/i?id=153275408-5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653135"/>
            <a:ext cx="2952328" cy="2098811"/>
          </a:xfrm>
          <a:prstGeom prst="rect">
            <a:avLst/>
          </a:prstGeom>
          <a:noFill/>
        </p:spPr>
      </p:pic>
      <p:pic>
        <p:nvPicPr>
          <p:cNvPr id="1030" name="Picture 6" descr="http://gallery.forum-grad.ru/files/8/5/7/1/5/fast_detskoe_uderzhiv_ustroystvo2_en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501007"/>
            <a:ext cx="2160240" cy="325664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0" y="177281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1</a:t>
            </a:r>
            <a:endParaRPr lang="ru-RU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350100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2</a:t>
            </a:r>
            <a:endParaRPr lang="ru-RU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3635896" y="472514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3</a:t>
            </a:r>
            <a:endParaRPr lang="ru-RU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4114800" cy="586551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/>
                <a:ea typeface="Times New Roman"/>
              </a:rPr>
              <a:t>Вопрос № 3 </a:t>
            </a:r>
            <a:endParaRPr lang="ru-RU" dirty="0" smtClean="0">
              <a:latin typeface="Times New Roman"/>
              <a:ea typeface="Times New Roman"/>
            </a:endParaRPr>
          </a:p>
          <a:p>
            <a:pPr>
              <a:buNone/>
            </a:pPr>
            <a:r>
              <a:rPr lang="ru-RU" b="1" dirty="0" smtClean="0">
                <a:latin typeface="Times New Roman"/>
                <a:ea typeface="Times New Roman"/>
              </a:rPr>
              <a:t>Внутренний </a:t>
            </a:r>
            <a:r>
              <a:rPr lang="ru-RU" b="1" dirty="0" smtClean="0">
                <a:latin typeface="Times New Roman"/>
                <a:ea typeface="Times New Roman"/>
              </a:rPr>
              <a:t>мир чувств, мыслей, </a:t>
            </a:r>
            <a:r>
              <a:rPr lang="ru-RU" b="1" dirty="0" smtClean="0">
                <a:latin typeface="Times New Roman"/>
                <a:ea typeface="Times New Roman"/>
              </a:rPr>
              <a:t>идей,</a:t>
            </a:r>
          </a:p>
          <a:p>
            <a:pPr>
              <a:buNone/>
            </a:pPr>
            <a:r>
              <a:rPr lang="ru-RU" b="1" dirty="0" smtClean="0">
                <a:latin typeface="Times New Roman"/>
                <a:ea typeface="Times New Roman"/>
              </a:rPr>
              <a:t>способность </a:t>
            </a:r>
            <a:r>
              <a:rPr lang="ru-RU" b="1" dirty="0" smtClean="0">
                <a:latin typeface="Times New Roman"/>
                <a:ea typeface="Times New Roman"/>
              </a:rPr>
              <a:t>индивида </a:t>
            </a:r>
            <a:r>
              <a:rPr lang="ru-RU" b="1" dirty="0" smtClean="0">
                <a:latin typeface="Times New Roman"/>
                <a:ea typeface="Times New Roman"/>
              </a:rPr>
              <a:t>выделить себя из</a:t>
            </a:r>
          </a:p>
          <a:p>
            <a:pPr>
              <a:buNone/>
            </a:pPr>
            <a:r>
              <a:rPr lang="ru-RU" b="1" dirty="0" smtClean="0">
                <a:latin typeface="Times New Roman"/>
                <a:ea typeface="Times New Roman"/>
              </a:rPr>
              <a:t>окружающего </a:t>
            </a:r>
            <a:r>
              <a:rPr lang="ru-RU" b="1" dirty="0" smtClean="0">
                <a:latin typeface="Times New Roman"/>
                <a:ea typeface="Times New Roman"/>
              </a:rPr>
              <a:t>мира </a:t>
            </a:r>
            <a:r>
              <a:rPr lang="ru-RU" b="1" dirty="0" smtClean="0">
                <a:latin typeface="Times New Roman"/>
                <a:ea typeface="Times New Roman"/>
              </a:rPr>
              <a:t>называется:</a:t>
            </a:r>
            <a:endParaRPr lang="ru-RU" dirty="0" smtClean="0">
              <a:latin typeface="Times New Roman"/>
              <a:ea typeface="Times New Roman"/>
            </a:endParaRPr>
          </a:p>
          <a:p>
            <a:pPr>
              <a:buNone/>
            </a:pPr>
            <a:r>
              <a:rPr lang="ru-RU" dirty="0" smtClean="0">
                <a:latin typeface="Times New Roman"/>
                <a:ea typeface="Times New Roman"/>
              </a:rPr>
              <a:t>1)отражением</a:t>
            </a:r>
            <a:r>
              <a:rPr lang="ru-RU" dirty="0" smtClean="0">
                <a:latin typeface="Times New Roman"/>
                <a:ea typeface="Times New Roman"/>
              </a:rPr>
              <a:t>; </a:t>
            </a:r>
            <a:endParaRPr lang="ru-RU" dirty="0" smtClean="0">
              <a:latin typeface="Times New Roman"/>
              <a:ea typeface="Times New Roman"/>
            </a:endParaRPr>
          </a:p>
          <a:p>
            <a:pPr>
              <a:buNone/>
            </a:pPr>
            <a:r>
              <a:rPr lang="ru-RU" dirty="0" smtClean="0">
                <a:latin typeface="Times New Roman"/>
                <a:ea typeface="Times New Roman"/>
              </a:rPr>
              <a:t>2</a:t>
            </a:r>
            <a:r>
              <a:rPr lang="ru-RU" dirty="0" smtClean="0">
                <a:latin typeface="Times New Roman"/>
                <a:ea typeface="Times New Roman"/>
              </a:rPr>
              <a:t>) знанием; </a:t>
            </a:r>
            <a:endParaRPr lang="ru-RU" dirty="0" smtClean="0">
              <a:latin typeface="Times New Roman"/>
              <a:ea typeface="Times New Roman"/>
            </a:endParaRPr>
          </a:p>
          <a:p>
            <a:pPr>
              <a:buNone/>
            </a:pPr>
            <a:r>
              <a:rPr lang="ru-RU" dirty="0" smtClean="0">
                <a:latin typeface="Times New Roman"/>
                <a:ea typeface="Times New Roman"/>
              </a:rPr>
              <a:t>3</a:t>
            </a:r>
            <a:r>
              <a:rPr lang="ru-RU" b="1" dirty="0" smtClean="0">
                <a:latin typeface="Times New Roman"/>
                <a:ea typeface="Times New Roman"/>
              </a:rPr>
              <a:t>) сознанием; </a:t>
            </a:r>
            <a:endParaRPr lang="ru-RU" dirty="0" smtClean="0">
              <a:latin typeface="Times New Roman"/>
              <a:ea typeface="Times New Roman"/>
            </a:endParaRPr>
          </a:p>
          <a:p>
            <a:pPr>
              <a:buNone/>
            </a:pPr>
            <a:r>
              <a:rPr lang="ru-RU" dirty="0" smtClean="0">
                <a:latin typeface="Times New Roman"/>
                <a:ea typeface="Times New Roman"/>
              </a:rPr>
              <a:t>4</a:t>
            </a:r>
            <a:r>
              <a:rPr lang="ru-RU" dirty="0" smtClean="0">
                <a:latin typeface="Times New Roman"/>
                <a:ea typeface="Times New Roman"/>
              </a:rPr>
              <a:t>) деятельностью. </a:t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</a:rPr>
            </a:br>
            <a:endParaRPr lang="ru-RU" dirty="0" smtClean="0"/>
          </a:p>
          <a:p>
            <a:endParaRPr lang="ru-RU" dirty="0"/>
          </a:p>
        </p:txBody>
      </p:sp>
      <p:pic>
        <p:nvPicPr>
          <p:cNvPr id="10242" name="Picture 2" descr="http://im2-tub-ru.yandex.net/i?id=87117969-2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86594"/>
            <a:ext cx="3528392" cy="2373358"/>
          </a:xfrm>
          <a:prstGeom prst="rect">
            <a:avLst/>
          </a:prstGeom>
          <a:noFill/>
        </p:spPr>
      </p:pic>
      <p:pic>
        <p:nvPicPr>
          <p:cNvPr id="10244" name="Picture 4" descr="http://im6-tub-ru.yandex.net/i?id=553937122-6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636912"/>
            <a:ext cx="2952328" cy="1959510"/>
          </a:xfrm>
          <a:prstGeom prst="rect">
            <a:avLst/>
          </a:prstGeom>
          <a:noFill/>
        </p:spPr>
      </p:pic>
      <p:pic>
        <p:nvPicPr>
          <p:cNvPr id="10246" name="Picture 6" descr="http://im0-tub-ru.yandex.net/i?id=111913493-02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293096"/>
            <a:ext cx="2613890" cy="23762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27984" y="26064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/>
              <a:t>1</a:t>
            </a:r>
            <a:endParaRPr lang="ru-RU" sz="20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6084168" y="270892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/>
              <a:t>2</a:t>
            </a:r>
            <a:endParaRPr lang="ru-RU" sz="20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3491880" y="443711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FFFF00"/>
                </a:solidFill>
              </a:rPr>
              <a:t>3</a:t>
            </a:r>
            <a:endParaRPr lang="ru-RU" b="1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125</Words>
  <Application>Microsoft Office PowerPoint</Application>
  <PresentationFormat>Экран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Елена</cp:lastModifiedBy>
  <cp:revision>14</cp:revision>
  <dcterms:created xsi:type="dcterms:W3CDTF">2013-11-12T21:44:45Z</dcterms:created>
  <dcterms:modified xsi:type="dcterms:W3CDTF">2014-03-18T15:12:21Z</dcterms:modified>
</cp:coreProperties>
</file>