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CACD2-3B62-48F2-84AC-4A7172E9817E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EFB58A-07FA-4AFF-898E-DC316A32741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FB58A-07FA-4AFF-898E-DC316A327412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FB58A-07FA-4AFF-898E-DC316A327412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5000"/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Обмен, торговля, реклама, деньги</a:t>
            </a:r>
            <a:endParaRPr lang="ru-RU" sz="66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620688"/>
            <a:ext cx="7920880" cy="1296144"/>
          </a:xfrm>
          <a:prstGeom prst="round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Цели рекламы</a:t>
            </a:r>
            <a:endParaRPr lang="ru-RU" sz="8000" dirty="0"/>
          </a:p>
        </p:txBody>
      </p:sp>
      <p:sp>
        <p:nvSpPr>
          <p:cNvPr id="5" name="Стрелка вниз 4"/>
          <p:cNvSpPr/>
          <p:nvPr/>
        </p:nvSpPr>
        <p:spPr>
          <a:xfrm>
            <a:off x="1403648" y="2060848"/>
            <a:ext cx="648072" cy="20162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067944" y="2060848"/>
            <a:ext cx="720080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6516216" y="2060848"/>
            <a:ext cx="648072" cy="20162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39552" y="4293096"/>
            <a:ext cx="3168352" cy="1440160"/>
          </a:xfrm>
          <a:prstGeom prst="ellipse">
            <a:avLst/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/>
                </a:solidFill>
              </a:rPr>
              <a:t>формирование </a:t>
            </a:r>
            <a:r>
              <a:rPr lang="ru-RU" sz="2400" b="1" dirty="0" smtClean="0">
                <a:solidFill>
                  <a:schemeClr val="accent2"/>
                </a:solidFill>
              </a:rPr>
              <a:t>предпочтения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292080" y="4293096"/>
            <a:ext cx="3168352" cy="1440160"/>
          </a:xfrm>
          <a:prstGeom prst="ellipse">
            <a:avLst/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/>
                </a:solidFill>
              </a:rPr>
              <a:t>напоминание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699792" y="2924944"/>
            <a:ext cx="3168352" cy="1440160"/>
          </a:xfrm>
          <a:prstGeom prst="ellipse">
            <a:avLst/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/>
                </a:solidFill>
              </a:rPr>
              <a:t>информация</a:t>
            </a:r>
            <a:endParaRPr lang="ru-RU" sz="28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Удовлетворение потребностей</a:t>
            </a:r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1412776"/>
            <a:ext cx="3744416" cy="21602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Изготовить самому</a:t>
            </a:r>
            <a:endParaRPr lang="ru-RU" sz="4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32040" y="4005064"/>
            <a:ext cx="3744416" cy="21602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Обмен</a:t>
            </a:r>
            <a:endParaRPr lang="ru-RU" sz="6000" dirty="0"/>
          </a:p>
        </p:txBody>
      </p:sp>
      <p:pic>
        <p:nvPicPr>
          <p:cNvPr id="1030" name="Picture 6" descr="http://economica-light.ru/wp-content/uploads/2013/10/Proizvodstvo-mebel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124744"/>
            <a:ext cx="3456384" cy="25706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2" name="Picture 8" descr="http://mediasubs.ru/group/uploads/so/sozdadim-sajt-vmeste/image2/0YjQ4ZTU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789040"/>
            <a:ext cx="3125255" cy="25325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http://engin73.ru/d/178464/d/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0"/>
            <a:ext cx="2699792" cy="2699793"/>
          </a:xfrm>
          <a:prstGeom prst="rect">
            <a:avLst/>
          </a:prstGeom>
          <a:noFill/>
        </p:spPr>
      </p:pic>
      <p:pic>
        <p:nvPicPr>
          <p:cNvPr id="15362" name="Picture 2" descr="http://tovar21.ru/images/idoblog/upload/62/tovary_v_podar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3024336" cy="2268252"/>
          </a:xfrm>
          <a:prstGeom prst="rect">
            <a:avLst/>
          </a:prstGeom>
          <a:noFill/>
        </p:spPr>
      </p:pic>
      <p:pic>
        <p:nvPicPr>
          <p:cNvPr id="15368" name="Picture 8" descr="http://vologda-portal.ru/upload/iblock/748/spo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445732"/>
            <a:ext cx="2880320" cy="2160240"/>
          </a:xfrm>
          <a:prstGeom prst="rect">
            <a:avLst/>
          </a:prstGeom>
          <a:noFill/>
        </p:spPr>
      </p:pic>
      <p:pic>
        <p:nvPicPr>
          <p:cNvPr id="15364" name="Picture 4" descr="http://st-fashiony.ru/pic/history/pic/8306/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3966468"/>
            <a:ext cx="2304256" cy="26130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Товар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259632" y="1844824"/>
            <a:ext cx="6768752" cy="352839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 </a:t>
            </a:r>
            <a:r>
              <a:rPr lang="ru-RU" sz="2400" dirty="0" smtClean="0">
                <a:solidFill>
                  <a:srgbClr val="C00000"/>
                </a:solidFill>
              </a:rPr>
              <a:t>любая вещь, которая участвует в свободном обмене на другие </a:t>
            </a:r>
            <a:r>
              <a:rPr lang="ru-RU" sz="2400" dirty="0" smtClean="0">
                <a:solidFill>
                  <a:srgbClr val="C00000"/>
                </a:solidFill>
              </a:rPr>
              <a:t>вещи,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продукт</a:t>
            </a:r>
            <a:r>
              <a:rPr lang="ru-RU" sz="2400" dirty="0" smtClean="0">
                <a:solidFill>
                  <a:srgbClr val="C00000"/>
                </a:solidFill>
              </a:rPr>
              <a:t> труда, способный удовлетворить человеческую потребность и специально произведённый </a:t>
            </a:r>
            <a:r>
              <a:rPr lang="ru-RU" sz="2400" dirty="0" smtClean="0">
                <a:solidFill>
                  <a:srgbClr val="C00000"/>
                </a:solidFill>
              </a:rPr>
              <a:t>для обмена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стоимость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Блок-схема: знак завершения 3"/>
          <p:cNvSpPr/>
          <p:nvPr/>
        </p:nvSpPr>
        <p:spPr>
          <a:xfrm>
            <a:off x="2843808" y="1268760"/>
            <a:ext cx="3528392" cy="1296144"/>
          </a:xfrm>
          <a:prstGeom prst="flowChartTerminator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основа количественных соотношений при добровольном обмене товарами между собственниками</a:t>
            </a:r>
            <a:endParaRPr lang="ru-RU" dirty="0"/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5148064" y="2780928"/>
            <a:ext cx="3528392" cy="1296144"/>
          </a:xfrm>
          <a:prstGeom prst="flowChartTerminator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 цена товара</a:t>
            </a:r>
            <a:endParaRPr lang="ru-RU" dirty="0"/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467544" y="2780928"/>
            <a:ext cx="3528392" cy="1296144"/>
          </a:xfrm>
          <a:prstGeom prst="flowChartTerminator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затраты на приобретение</a:t>
            </a:r>
            <a:endParaRPr lang="ru-RU" dirty="0"/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5615608" y="4653136"/>
            <a:ext cx="3528392" cy="1296144"/>
          </a:xfrm>
          <a:prstGeom prst="flowChartTerminato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</a:rPr>
              <a:t>«мне это стоило 1000 руб.»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Блок-схема: знак завершения 7"/>
          <p:cNvSpPr/>
          <p:nvPr/>
        </p:nvSpPr>
        <p:spPr>
          <a:xfrm>
            <a:off x="0" y="4725144"/>
            <a:ext cx="3528392" cy="1296144"/>
          </a:xfrm>
          <a:prstGeom prst="flowChartTerminato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i="1" dirty="0" smtClean="0">
                <a:solidFill>
                  <a:schemeClr val="accent3">
                    <a:lumMod val="75000"/>
                  </a:schemeClr>
                </a:solidFill>
              </a:rPr>
              <a:t>«сколько сто́ят спички?»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10800000" flipV="1">
            <a:off x="1907704" y="2132856"/>
            <a:ext cx="93610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372200" y="2060848"/>
            <a:ext cx="122413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трелка вниз 14"/>
          <p:cNvSpPr/>
          <p:nvPr/>
        </p:nvSpPr>
        <p:spPr>
          <a:xfrm>
            <a:off x="1835696" y="4221088"/>
            <a:ext cx="504056" cy="288032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6804248" y="4221088"/>
            <a:ext cx="504056" cy="288032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458" name="Picture 2" descr="http://im1-tub-ru.yandex.net/i?id=214053936-52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5" y="4149080"/>
            <a:ext cx="1895251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Свойства товара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55576" y="1340768"/>
            <a:ext cx="3456384" cy="158417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8080C"/>
                </a:solidFill>
              </a:rPr>
              <a:t>Потребительская </a:t>
            </a:r>
          </a:p>
          <a:p>
            <a:pPr algn="ctr"/>
            <a:r>
              <a:rPr lang="ru-RU" sz="2400" dirty="0" smtClean="0">
                <a:solidFill>
                  <a:srgbClr val="08080C"/>
                </a:solidFill>
              </a:rPr>
              <a:t>стоимость (полезность, </a:t>
            </a:r>
          </a:p>
          <a:p>
            <a:pPr algn="ctr"/>
            <a:r>
              <a:rPr lang="ru-RU" sz="2400" dirty="0" smtClean="0">
                <a:solidFill>
                  <a:srgbClr val="08080C"/>
                </a:solidFill>
              </a:rPr>
              <a:t>нужность людям</a:t>
            </a:r>
            <a:endParaRPr lang="ru-RU" sz="2400" dirty="0">
              <a:solidFill>
                <a:srgbClr val="08080C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32040" y="1340768"/>
            <a:ext cx="3456384" cy="158417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Меновая стоимость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(способность </a:t>
            </a:r>
            <a:r>
              <a:rPr lang="ru-RU" sz="2400" dirty="0" smtClean="0">
                <a:solidFill>
                  <a:schemeClr val="tx1"/>
                </a:solidFill>
              </a:rPr>
              <a:t>обмениваться </a:t>
            </a:r>
            <a:r>
              <a:rPr lang="ru-RU" sz="2400" dirty="0" smtClean="0">
                <a:solidFill>
                  <a:schemeClr val="tx1"/>
                </a:solidFill>
              </a:rPr>
              <a:t>на другие ЭП)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6386" name="Picture 2" descr="http://kazan.dk.ru/system/images/news/000/297/212_x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104456"/>
            <a:ext cx="3456384" cy="3456385"/>
          </a:xfrm>
          <a:prstGeom prst="rect">
            <a:avLst/>
          </a:prstGeom>
          <a:noFill/>
        </p:spPr>
      </p:pic>
      <p:pic>
        <p:nvPicPr>
          <p:cNvPr id="16388" name="Picture 4" descr="http://school.xvatit.com/images/4/4a/%D0%95%D0%BA%D0%BE%D0%BD%D0%BE%D0%BC%D1%96%D0%BA%D0%B0_%D1%84%D0%BE%D1%82%D0%BE%D0%B3%D1%80%D0%B0%D1%84%D1%96%D1%8F_%2843%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118382"/>
            <a:ext cx="3888432" cy="3481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kern="1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rPr>
              <a:t>цена</a:t>
            </a:r>
            <a:endParaRPr lang="ru-RU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87624" y="2060848"/>
            <a:ext cx="6840760" cy="158417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kern="1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rPr>
              <a:t>стоимость товара на рынке, выраженная  в денежной форме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482" name="Picture 2" descr="http://www.doxologia.ro/sites/default/files/imagecache/imagine_articol_princ/articol/2012/08/go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05064"/>
            <a:ext cx="8280920" cy="24974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</a:rPr>
              <a:t>Торговля</a:t>
            </a:r>
            <a:endParaRPr lang="ru-RU" sz="6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628800"/>
            <a:ext cx="8136904" cy="13681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Торговля – обмен товарами и услугами путем купли-продажи.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Она позволяет соединить производителе товаров и их потребителей,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людей и фирмы в единое хозяйство страны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21506" name="Picture 2" descr="http://www.vbratske.ru/i/bratsk_news/129128181419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56992"/>
            <a:ext cx="4032448" cy="3024336"/>
          </a:xfrm>
          <a:prstGeom prst="rect">
            <a:avLst/>
          </a:prstGeom>
          <a:noFill/>
        </p:spPr>
      </p:pic>
      <p:pic>
        <p:nvPicPr>
          <p:cNvPr id="21508" name="Picture 4" descr="http://agrodovidka.info/uploads/posts/original/63943178b157ec17f61cd370690e44cd_phpeKk86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284984"/>
            <a:ext cx="4453894" cy="3117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4" name="Picture 8" descr="http://im3-tub-ru.yandex.net/i?id=125698673-39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5013176"/>
            <a:ext cx="1872208" cy="1656184"/>
          </a:xfrm>
          <a:prstGeom prst="rect">
            <a:avLst/>
          </a:prstGeom>
          <a:noFill/>
        </p:spPr>
      </p:pic>
      <p:pic>
        <p:nvPicPr>
          <p:cNvPr id="24582" name="Picture 6" descr="http://www.tribuna-neo.ru/upload/iblock/330/1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5085184"/>
            <a:ext cx="2088232" cy="156617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771800" y="2636912"/>
            <a:ext cx="3744416" cy="1224136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2"/>
                </a:solidFill>
              </a:rPr>
              <a:t>Виды торговли</a:t>
            </a:r>
            <a:endParaRPr lang="ru-RU" sz="4400" b="1" dirty="0">
              <a:solidFill>
                <a:schemeClr val="accent2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5220072" y="1988840"/>
            <a:ext cx="93610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0800000">
            <a:off x="2771800" y="2060848"/>
            <a:ext cx="115212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4" idx="2"/>
          </p:cNvCxnSpPr>
          <p:nvPr/>
        </p:nvCxnSpPr>
        <p:spPr>
          <a:xfrm rot="16200000" flipH="1">
            <a:off x="4932040" y="3573016"/>
            <a:ext cx="720080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3725906" y="3699030"/>
            <a:ext cx="720080" cy="10441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323528" y="836712"/>
            <a:ext cx="3312368" cy="108012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2"/>
                </a:solidFill>
              </a:rPr>
              <a:t>оптовая</a:t>
            </a:r>
            <a:endParaRPr lang="ru-RU" sz="4000" dirty="0">
              <a:solidFill>
                <a:schemeClr val="accent2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5536" y="4077072"/>
            <a:ext cx="3096344" cy="108012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2"/>
                </a:solidFill>
              </a:rPr>
              <a:t>внутренняя</a:t>
            </a:r>
            <a:endParaRPr lang="ru-RU" sz="4000" dirty="0">
              <a:solidFill>
                <a:schemeClr val="accent2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012160" y="4077072"/>
            <a:ext cx="3131840" cy="108012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2"/>
                </a:solidFill>
              </a:rPr>
              <a:t>внешняя</a:t>
            </a:r>
            <a:endParaRPr lang="ru-RU" sz="4000" dirty="0">
              <a:solidFill>
                <a:schemeClr val="accent2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364088" y="764704"/>
            <a:ext cx="3312368" cy="108012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2"/>
                </a:solidFill>
              </a:rPr>
              <a:t>розничная</a:t>
            </a:r>
            <a:endParaRPr lang="ru-RU" sz="4000" dirty="0">
              <a:solidFill>
                <a:schemeClr val="accent2"/>
              </a:solidFill>
            </a:endParaRPr>
          </a:p>
        </p:txBody>
      </p:sp>
      <p:pic>
        <p:nvPicPr>
          <p:cNvPr id="24578" name="Picture 2" descr="http://www.gazetaeao.ru/media/k2/items/src/33e2c7a4f18f997a0fbcf33ef09e1b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1916832"/>
            <a:ext cx="2354627" cy="1765970"/>
          </a:xfrm>
          <a:prstGeom prst="rect">
            <a:avLst/>
          </a:prstGeom>
          <a:noFill/>
        </p:spPr>
      </p:pic>
      <p:pic>
        <p:nvPicPr>
          <p:cNvPr id="24580" name="Picture 4" descr="http://www.gardener.ru/gallery/2007/aalsmeer/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988840"/>
            <a:ext cx="2540261" cy="1692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Реклама</a:t>
            </a:r>
            <a:endParaRPr lang="ru-RU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1628800"/>
            <a:ext cx="8208912" cy="25202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информация о потребительских свойствах 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товара или услуги с целью продажи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2530" name="Picture 2" descr="http://im4-tub-ru.yandex.net/i?id=575971220-12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509120"/>
            <a:ext cx="2867839" cy="2088232"/>
          </a:xfrm>
          <a:prstGeom prst="rect">
            <a:avLst/>
          </a:prstGeom>
          <a:noFill/>
        </p:spPr>
      </p:pic>
      <p:pic>
        <p:nvPicPr>
          <p:cNvPr id="22532" name="Picture 4" descr="http://im1-tub-ru.yandex.net/i?id=135436173-44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581128"/>
            <a:ext cx="3132348" cy="2088232"/>
          </a:xfrm>
          <a:prstGeom prst="rect">
            <a:avLst/>
          </a:prstGeom>
          <a:noFill/>
        </p:spPr>
      </p:pic>
      <p:pic>
        <p:nvPicPr>
          <p:cNvPr id="22534" name="Picture 6" descr="http://im1-tub-ru.yandex.net/i?id=759695204-05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4653136"/>
            <a:ext cx="200977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114</Words>
  <Application>Microsoft Office PowerPoint</Application>
  <PresentationFormat>Экран (4:3)</PresentationFormat>
  <Paragraphs>39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Обмен, торговля, реклама, деньги</vt:lpstr>
      <vt:lpstr>Удовлетворение потребностей</vt:lpstr>
      <vt:lpstr>Товар </vt:lpstr>
      <vt:lpstr> стоимость </vt:lpstr>
      <vt:lpstr>Свойства товара</vt:lpstr>
      <vt:lpstr>цена</vt:lpstr>
      <vt:lpstr>Торговля</vt:lpstr>
      <vt:lpstr>Слайд 8</vt:lpstr>
      <vt:lpstr>Реклама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Обмен, торговля, реклама, деньги</dc:title>
  <dc:creator>Елена</dc:creator>
  <cp:lastModifiedBy>Елена</cp:lastModifiedBy>
  <cp:revision>17</cp:revision>
  <dcterms:created xsi:type="dcterms:W3CDTF">2014-04-02T15:41:12Z</dcterms:created>
  <dcterms:modified xsi:type="dcterms:W3CDTF">2014-04-02T18:25:26Z</dcterms:modified>
</cp:coreProperties>
</file>