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60" r:id="rId5"/>
    <p:sldId id="261" r:id="rId6"/>
    <p:sldId id="264" r:id="rId7"/>
    <p:sldId id="265" r:id="rId8"/>
    <p:sldId id="266" r:id="rId9"/>
    <p:sldId id="267" r:id="rId10"/>
    <p:sldId id="268" r:id="rId11"/>
  </p:sldIdLst>
  <p:sldSz cx="9144000" cy="6858000" type="screen4x3"/>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08.11.2015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08.11.2015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08.11.2015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08.11.2015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08.11.2015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08.11.2015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980728"/>
            <a:ext cx="8640960" cy="4104456"/>
          </a:xfrm>
        </p:spPr>
        <p:txBody>
          <a:bodyPr>
            <a:noAutofit/>
          </a:bodyPr>
          <a:lstStyle/>
          <a:p>
            <a:r>
              <a:rPr lang="ru-RU" sz="5400" b="1" dirty="0">
                <a:latin typeface="Times New Roman" pitchFamily="18" charset="0"/>
                <a:cs typeface="Times New Roman" pitchFamily="18" charset="0"/>
              </a:rPr>
              <a:t> «Роль ИКТ в повышении активности работы  сетевого сообщества»</a:t>
            </a:r>
            <a:endParaRPr lang="ru-RU" sz="5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flipV="1">
            <a:off x="1371600" y="5029201"/>
            <a:ext cx="6400800" cy="55983"/>
          </a:xfrm>
        </p:spPr>
        <p:txBody>
          <a:bodyPr>
            <a:normAutofit fontScale="25000" lnSpcReduction="20000"/>
          </a:bodyPr>
          <a:lstStyle/>
          <a:p>
            <a:endParaRPr lang="ru-RU" dirty="0"/>
          </a:p>
        </p:txBody>
      </p:sp>
    </p:spTree>
    <p:extLst>
      <p:ext uri="{BB962C8B-B14F-4D97-AF65-F5344CB8AC3E}">
        <p14:creationId xmlns:p14="http://schemas.microsoft.com/office/powerpoint/2010/main" val="18713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569371"/>
          </a:xfrm>
        </p:spPr>
        <p:txBody>
          <a:bodyPr>
            <a:normAutofit/>
          </a:bodyPr>
          <a:lstStyle/>
          <a:p>
            <a:pPr marL="0" indent="0" algn="ctr">
              <a:buNone/>
            </a:pPr>
            <a:r>
              <a:rPr lang="ru-RU" sz="9600" b="1" dirty="0" smtClean="0">
                <a:latin typeface="Times New Roman" pitchFamily="18" charset="0"/>
                <a:cs typeface="Times New Roman" pitchFamily="18" charset="0"/>
              </a:rPr>
              <a:t>Благодарю за внимание!</a:t>
            </a:r>
            <a:endParaRPr lang="ru-RU" sz="9600" b="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2465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00808"/>
            <a:ext cx="8640959" cy="4425355"/>
          </a:xfrm>
        </p:spPr>
        <p:txBody>
          <a:bodyPr>
            <a:normAutofit/>
          </a:bodyPr>
          <a:lstStyle/>
          <a:p>
            <a:pPr marL="0" indent="0" algn="r">
              <a:buNone/>
            </a:pPr>
            <a:r>
              <a:rPr lang="ru-RU" sz="3900" b="1" dirty="0">
                <a:latin typeface="Times New Roman" pitchFamily="18" charset="0"/>
                <a:cs typeface="Times New Roman" pitchFamily="18" charset="0"/>
              </a:rPr>
              <a:t>... если у тебя есть идея и у меня есть идея </a:t>
            </a:r>
          </a:p>
          <a:p>
            <a:pPr marL="0" indent="0" algn="r">
              <a:buNone/>
            </a:pPr>
            <a:r>
              <a:rPr lang="ru-RU" sz="3900" b="1" dirty="0">
                <a:latin typeface="Times New Roman" pitchFamily="18" charset="0"/>
                <a:cs typeface="Times New Roman" pitchFamily="18" charset="0"/>
              </a:rPr>
              <a:t>и мы обменяемся этими идеями, </a:t>
            </a:r>
          </a:p>
          <a:p>
            <a:pPr marL="0" indent="0" algn="r">
              <a:buNone/>
            </a:pPr>
            <a:r>
              <a:rPr lang="ru-RU" sz="3900" b="1" dirty="0">
                <a:latin typeface="Times New Roman" pitchFamily="18" charset="0"/>
                <a:cs typeface="Times New Roman" pitchFamily="18" charset="0"/>
              </a:rPr>
              <a:t>то у каждого из нас будет по две идеи! </a:t>
            </a:r>
          </a:p>
          <a:p>
            <a:pPr marL="0" indent="0" algn="r">
              <a:buNone/>
            </a:pPr>
            <a:r>
              <a:rPr lang="ru-RU" sz="4200" b="1" dirty="0">
                <a:latin typeface="Times New Roman" pitchFamily="18" charset="0"/>
                <a:cs typeface="Times New Roman" pitchFamily="18" charset="0"/>
              </a:rPr>
              <a:t>Бернард Шоу</a:t>
            </a:r>
          </a:p>
          <a:p>
            <a:pPr marL="0" indent="0">
              <a:buNone/>
            </a:pPr>
            <a:endParaRPr lang="ru-RU" sz="6600" b="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5400" b="1" dirty="0" smtClean="0">
                <a:latin typeface="Times New Roman" pitchFamily="18" charset="0"/>
                <a:cs typeface="Times New Roman" pitchFamily="18" charset="0"/>
              </a:rPr>
              <a:t>Эпиграф </a:t>
            </a:r>
            <a:endParaRPr lang="ru-RU" sz="5400" b="1" dirty="0">
              <a:latin typeface="Times New Roman" pitchFamily="18" charset="0"/>
              <a:cs typeface="Times New Roman" pitchFamily="18" charset="0"/>
            </a:endParaRPr>
          </a:p>
        </p:txBody>
      </p:sp>
    </p:spTree>
    <p:extLst>
      <p:ext uri="{BB962C8B-B14F-4D97-AF65-F5344CB8AC3E}">
        <p14:creationId xmlns:p14="http://schemas.microsoft.com/office/powerpoint/2010/main" val="50658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b="1" dirty="0" smtClean="0">
                <a:latin typeface="Times New Roman" pitchFamily="18" charset="0"/>
                <a:cs typeface="Times New Roman" pitchFamily="18" charset="0"/>
              </a:rPr>
              <a:t>Цели и задачи</a:t>
            </a:r>
            <a:endParaRPr lang="ru-RU" b="1" dirty="0">
              <a:latin typeface="Times New Roman" pitchFamily="18" charset="0"/>
              <a:cs typeface="Times New Roman" pitchFamily="18" charset="0"/>
            </a:endParaRPr>
          </a:p>
        </p:txBody>
      </p:sp>
      <p:sp>
        <p:nvSpPr>
          <p:cNvPr id="2" name="Объект 1"/>
          <p:cNvSpPr>
            <a:spLocks noGrp="1"/>
          </p:cNvSpPr>
          <p:nvPr>
            <p:ph idx="1"/>
          </p:nvPr>
        </p:nvSpPr>
        <p:spPr>
          <a:xfrm>
            <a:off x="872067" y="1772816"/>
            <a:ext cx="7408333" cy="4353347"/>
          </a:xfrm>
        </p:spPr>
        <p:txBody>
          <a:bodyPr/>
          <a:lstStyle/>
          <a:p>
            <a:pPr marL="0" indent="0">
              <a:buNone/>
            </a:pPr>
            <a:r>
              <a:rPr lang="ru-RU" sz="3200" b="1" dirty="0">
                <a:latin typeface="Times New Roman" pitchFamily="18" charset="0"/>
                <a:cs typeface="Times New Roman" pitchFamily="18" charset="0"/>
              </a:rPr>
              <a:t>Цель </a:t>
            </a:r>
            <a:r>
              <a:rPr lang="ru-RU" sz="3200" b="1" dirty="0" smtClean="0">
                <a:latin typeface="Times New Roman" pitchFamily="18" charset="0"/>
                <a:cs typeface="Times New Roman" pitchFamily="18" charset="0"/>
              </a:rPr>
              <a:t>сессии: оказание </a:t>
            </a:r>
            <a:r>
              <a:rPr lang="ru-RU" sz="3200" b="1" dirty="0">
                <a:latin typeface="Times New Roman" pitchFamily="18" charset="0"/>
                <a:cs typeface="Times New Roman" pitchFamily="18" charset="0"/>
              </a:rPr>
              <a:t>помощи учителям при вступлении в сетевое </a:t>
            </a:r>
            <a:r>
              <a:rPr lang="ru-RU" sz="3200" b="1" dirty="0" smtClean="0">
                <a:latin typeface="Times New Roman" pitchFamily="18" charset="0"/>
                <a:cs typeface="Times New Roman" pitchFamily="18" charset="0"/>
              </a:rPr>
              <a:t>сообщество</a:t>
            </a:r>
          </a:p>
          <a:p>
            <a:pPr marL="0" indent="0">
              <a:buNone/>
            </a:pPr>
            <a:r>
              <a:rPr lang="ru-RU" sz="3200" b="1" dirty="0">
                <a:latin typeface="Times New Roman" pitchFamily="18" charset="0"/>
                <a:cs typeface="Times New Roman" pitchFamily="18" charset="0"/>
              </a:rPr>
              <a:t>Задачи </a:t>
            </a:r>
            <a:r>
              <a:rPr lang="ru-RU" sz="3200" b="1" dirty="0" smtClean="0">
                <a:latin typeface="Times New Roman" pitchFamily="18" charset="0"/>
                <a:cs typeface="Times New Roman" pitchFamily="18" charset="0"/>
              </a:rPr>
              <a:t>сессии:</a:t>
            </a:r>
          </a:p>
          <a:p>
            <a:pPr marL="0" indent="0">
              <a:buNone/>
            </a:pPr>
            <a:r>
              <a:rPr lang="ru-RU" sz="3200" b="1" dirty="0" smtClean="0">
                <a:latin typeface="Times New Roman" pitchFamily="18" charset="0"/>
                <a:cs typeface="Times New Roman" pitchFamily="18" charset="0"/>
              </a:rPr>
              <a:t>1. Учителя </a:t>
            </a:r>
            <a:r>
              <a:rPr lang="ru-RU" sz="3200" b="1" dirty="0">
                <a:latin typeface="Times New Roman" pitchFamily="18" charset="0"/>
                <a:cs typeface="Times New Roman" pitchFamily="18" charset="0"/>
              </a:rPr>
              <a:t>научатся грамотно использовать ИКТ,</a:t>
            </a:r>
          </a:p>
          <a:p>
            <a:pPr marL="0" indent="0">
              <a:buNone/>
            </a:pPr>
            <a:r>
              <a:rPr lang="ru-RU" sz="3200" b="1" dirty="0" smtClean="0">
                <a:latin typeface="Times New Roman" pitchFamily="18" charset="0"/>
                <a:cs typeface="Times New Roman" pitchFamily="18" charset="0"/>
              </a:rPr>
              <a:t>2. Поймут </a:t>
            </a:r>
            <a:r>
              <a:rPr lang="ru-RU" sz="3200" b="1" dirty="0">
                <a:latin typeface="Times New Roman" pitchFamily="18" charset="0"/>
                <a:cs typeface="Times New Roman" pitchFamily="18" charset="0"/>
              </a:rPr>
              <a:t>принцип работы сетевого сообщества.</a:t>
            </a:r>
          </a:p>
          <a:p>
            <a:pPr marL="0" indent="0">
              <a:buNone/>
            </a:pP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39964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arn(inVertical)">
                                      <p:cBhvr>
                                        <p:cTn id="18" dur="500"/>
                                        <p:tgtEl>
                                          <p:spTgt spid="2">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arn(inVertical)">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556792"/>
            <a:ext cx="8640960" cy="4968552"/>
          </a:xfrm>
        </p:spPr>
        <p:txBody>
          <a:bodyPr>
            <a:noAutofit/>
          </a:bodyPr>
          <a:lstStyle/>
          <a:p>
            <a:pPr marL="0" indent="0" algn="just">
              <a:buNone/>
            </a:pPr>
            <a:r>
              <a:rPr lang="ru-RU" sz="1600" b="1" dirty="0">
                <a:latin typeface="Times New Roman" pitchFamily="18" charset="0"/>
                <a:cs typeface="Times New Roman" pitchFamily="18" charset="0"/>
              </a:rPr>
              <a:t>Если вы видели стаю диких гусей, направляющихся на зиму на юг и летящих клином, возможно, вам интересно будет узнать, что наука уже открыла секрет того, почему они летят именно таким образом. Исследования показали, что когда каждая из этих птиц делает взмах крыльями, создаваемый при этом воздушный поток поднимает ту птицу, которая летит непосредственно за ней. Придерживаясь формы клина, вся стая прибавляет, по меньшей мере, 71 процент энергии, необходимой для полета, по сравнению с той энергией, которую имела бы каждая птица, если бы летела сама по себе. (Люди, которые разделяют общее направление и имеют чувство общности, попадают туда, куда направляются, гораздо быстрее и с большей легкостью, потому что передвигаются на доверии друг к другу.) </a:t>
            </a:r>
          </a:p>
          <a:p>
            <a:pPr marL="0" indent="0" algn="just">
              <a:buNone/>
            </a:pPr>
            <a:r>
              <a:rPr lang="ru-RU" sz="1600" b="1" dirty="0">
                <a:latin typeface="Times New Roman" pitchFamily="18" charset="0"/>
                <a:cs typeface="Times New Roman" pitchFamily="18" charset="0"/>
              </a:rPr>
              <a:t>Как только какой-нибудь гусь выбивается из этого строя, он внезапно ощущает тягу к стае и сопротивление попытке совершать путешествие в одиночку. Он быстро возвращается обратно, чтобы пользоваться преимуществом подъемной силы летящей перед ним птицы. (Если бы мы, люди, обладали таким же большим чутьем, как гуси, то остались бы в стае, и так поступали бы те, кто направляется по тому же пути, что и мы.) Когда гусь-вожак устает, он становится в хвост стаи, а его место занимает следующий за ним  гусь. (Так стоит делать при выполнении тяжелой работы). </a:t>
            </a:r>
          </a:p>
          <a:p>
            <a:pPr marL="0" indent="0" algn="just">
              <a:buNone/>
            </a:pPr>
            <a:r>
              <a:rPr lang="ru-RU" sz="1600" b="1" dirty="0">
                <a:latin typeface="Times New Roman" pitchFamily="18" charset="0"/>
                <a:cs typeface="Times New Roman" pitchFamily="18" charset="0"/>
              </a:rPr>
              <a:t>Дикие гуси, летящие сзади, издают крик, чтобы подбодрить тех, кто летит впереди, и сохранить прежнюю скорость движения.</a:t>
            </a:r>
          </a:p>
          <a:p>
            <a:pPr marL="0" indent="0" algn="just">
              <a:buNone/>
            </a:pPr>
            <a:endParaRPr lang="ru-RU" sz="2800" b="1"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002440"/>
          </a:xfrm>
        </p:spPr>
        <p:txBody>
          <a:bodyPr>
            <a:normAutofit fontScale="90000"/>
          </a:bodyPr>
          <a:lstStyle/>
          <a:p>
            <a:r>
              <a:rPr lang="ru-RU" sz="4000" b="1" dirty="0">
                <a:latin typeface="Times New Roman" pitchFamily="18" charset="0"/>
                <a:cs typeface="Times New Roman" pitchFamily="18" charset="0"/>
              </a:rPr>
              <a:t> </a:t>
            </a:r>
            <a:r>
              <a:rPr lang="ru-RU" sz="4000" b="1" dirty="0" smtClean="0">
                <a:latin typeface="Times New Roman" pitchFamily="18" charset="0"/>
                <a:cs typeface="Times New Roman" pitchFamily="18" charset="0"/>
              </a:rPr>
              <a:t>Отрывок </a:t>
            </a:r>
            <a:r>
              <a:rPr lang="ru-RU" sz="4000" b="1" dirty="0">
                <a:latin typeface="Times New Roman" pitchFamily="18" charset="0"/>
                <a:cs typeface="Times New Roman" pitchFamily="18" charset="0"/>
              </a:rPr>
              <a:t>из книги Джона Максвелла "Создай команду лидеров</a:t>
            </a:r>
            <a:r>
              <a:rPr lang="ru-RU" sz="4000" b="1" dirty="0" smtClean="0">
                <a:latin typeface="Times New Roman" pitchFamily="18" charset="0"/>
                <a:cs typeface="Times New Roman" pitchFamily="18" charset="0"/>
              </a:rPr>
              <a:t>"</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387881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00808"/>
            <a:ext cx="8640960" cy="4752528"/>
          </a:xfrm>
        </p:spPr>
        <p:txBody>
          <a:bodyPr>
            <a:normAutofit fontScale="70000" lnSpcReduction="20000"/>
          </a:bodyPr>
          <a:lstStyle/>
          <a:p>
            <a:pPr marL="0" indent="0">
              <a:buNone/>
            </a:pPr>
            <a:r>
              <a:rPr lang="ru-RU" sz="1600" b="1" dirty="0" smtClean="0">
                <a:latin typeface="Times New Roman" pitchFamily="18" charset="0"/>
                <a:cs typeface="Times New Roman" pitchFamily="18" charset="0"/>
              </a:rPr>
              <a:t>Понятие </a:t>
            </a:r>
            <a:r>
              <a:rPr lang="ru-RU" sz="1600" b="1" dirty="0" err="1">
                <a:latin typeface="Times New Roman" pitchFamily="18" charset="0"/>
                <a:cs typeface="Times New Roman" pitchFamily="18" charset="0"/>
              </a:rPr>
              <a:t>нетворкинга</a:t>
            </a:r>
            <a:endParaRPr lang="ru-RU" sz="1600" b="1" dirty="0">
              <a:latin typeface="Times New Roman" pitchFamily="18" charset="0"/>
              <a:cs typeface="Times New Roman" pitchFamily="18" charset="0"/>
            </a:endParaRPr>
          </a:p>
          <a:p>
            <a:pPr marL="0" indent="0">
              <a:buNone/>
            </a:pPr>
            <a:r>
              <a:rPr lang="ru-RU" sz="1600" dirty="0" err="1">
                <a:latin typeface="Times New Roman" pitchFamily="18" charset="0"/>
                <a:cs typeface="Times New Roman" pitchFamily="18" charset="0"/>
              </a:rPr>
              <a:t>Нетворкинг</a:t>
            </a:r>
            <a:r>
              <a:rPr lang="ru-RU" sz="1600" dirty="0">
                <a:latin typeface="Times New Roman" pitchFamily="18" charset="0"/>
                <a:cs typeface="Times New Roman" pitchFamily="18" charset="0"/>
              </a:rPr>
              <a:t> – (сетевая) социально-профессиональная  деятельность, направленная на то, чтобы с помощью круга друзей и знакомых максимально быстро и эффективно решать сложные жизненные  задачи.</a:t>
            </a:r>
          </a:p>
          <a:p>
            <a:pPr marL="0" indent="0">
              <a:buNone/>
            </a:pPr>
            <a:r>
              <a:rPr lang="ru-RU" sz="1600" b="1" dirty="0">
                <a:latin typeface="Times New Roman" pitchFamily="18" charset="0"/>
                <a:cs typeface="Times New Roman" pitchFamily="18" charset="0"/>
              </a:rPr>
              <a:t>Сущность </a:t>
            </a:r>
            <a:r>
              <a:rPr lang="ru-RU" sz="1600" b="1" dirty="0" err="1">
                <a:latin typeface="Times New Roman" pitchFamily="18" charset="0"/>
                <a:cs typeface="Times New Roman" pitchFamily="18" charset="0"/>
              </a:rPr>
              <a:t>нетворкинга</a:t>
            </a:r>
            <a:endParaRPr lang="ru-RU" sz="1600" b="1" dirty="0">
              <a:latin typeface="Times New Roman" pitchFamily="18" charset="0"/>
              <a:cs typeface="Times New Roman" pitchFamily="18" charset="0"/>
            </a:endParaRPr>
          </a:p>
          <a:p>
            <a:pPr marL="0" indent="0">
              <a:buNone/>
            </a:pPr>
            <a:r>
              <a:rPr lang="ru-RU" sz="1600" dirty="0">
                <a:latin typeface="Times New Roman" pitchFamily="18" charset="0"/>
                <a:cs typeface="Times New Roman" pitchFamily="18" charset="0"/>
              </a:rPr>
              <a:t>Сущность </a:t>
            </a:r>
            <a:r>
              <a:rPr lang="ru-RU" sz="1600" dirty="0" err="1">
                <a:latin typeface="Times New Roman" pitchFamily="18" charset="0"/>
                <a:cs typeface="Times New Roman" pitchFamily="18" charset="0"/>
              </a:rPr>
              <a:t>нетворкинга</a:t>
            </a:r>
            <a:r>
              <a:rPr lang="ru-RU" sz="1600" dirty="0">
                <a:latin typeface="Times New Roman" pitchFamily="18" charset="0"/>
                <a:cs typeface="Times New Roman" pitchFamily="18" charset="0"/>
              </a:rPr>
              <a:t>: выстраивание доверительных и долгосрочных отношений с людьми и взаимопомощь.</a:t>
            </a:r>
          </a:p>
          <a:p>
            <a:pPr marL="0" indent="0">
              <a:buNone/>
            </a:pPr>
            <a:r>
              <a:rPr lang="ru-RU" sz="1600" b="1" dirty="0">
                <a:latin typeface="Times New Roman" pitchFamily="18" charset="0"/>
                <a:cs typeface="Times New Roman" pitchFamily="18" charset="0"/>
              </a:rPr>
              <a:t>Необходимость сетевого сообщества</a:t>
            </a:r>
          </a:p>
          <a:p>
            <a:pPr marL="0" indent="0">
              <a:buNone/>
            </a:pPr>
            <a:r>
              <a:rPr lang="ru-RU" sz="1600" dirty="0">
                <a:latin typeface="Times New Roman" pitchFamily="18" charset="0"/>
                <a:cs typeface="Times New Roman" pitchFamily="18" charset="0"/>
              </a:rPr>
              <a:t>Сетевое сообщество для </a:t>
            </a:r>
            <a:r>
              <a:rPr lang="ru-RU" sz="1600" b="1" dirty="0">
                <a:latin typeface="Times New Roman" pitchFamily="18" charset="0"/>
                <a:cs typeface="Times New Roman" pitchFamily="18" charset="0"/>
              </a:rPr>
              <a:t>распространения</a:t>
            </a:r>
          </a:p>
          <a:p>
            <a:pPr marL="0" indent="0">
              <a:buNone/>
            </a:pPr>
            <a:r>
              <a:rPr lang="ru-RU" sz="1600" dirty="0">
                <a:latin typeface="Times New Roman" pitchFamily="18" charset="0"/>
                <a:cs typeface="Times New Roman" pitchFamily="18" charset="0"/>
              </a:rPr>
              <a:t>Получила одобрение новая политика в области учебных программ. Учителя должны быть проинформированы о том, на чём теперь акцентировать внимание в обучении. Им необходимо предоставить возможность для поиска информации и обмена опытом по реализации политики и решению стоящих перед ними задач в данном направлении.</a:t>
            </a:r>
          </a:p>
          <a:p>
            <a:pPr marL="0" indent="0">
              <a:buNone/>
            </a:pPr>
            <a:r>
              <a:rPr lang="ru-RU" sz="1600" dirty="0">
                <a:latin typeface="Times New Roman" pitchFamily="18" charset="0"/>
                <a:cs typeface="Times New Roman" pitchFamily="18" charset="0"/>
              </a:rPr>
              <a:t>Сетевое сообщество для </a:t>
            </a:r>
            <a:r>
              <a:rPr lang="ru-RU" sz="1600" b="1" dirty="0">
                <a:latin typeface="Times New Roman" pitchFamily="18" charset="0"/>
                <a:cs typeface="Times New Roman" pitchFamily="18" charset="0"/>
              </a:rPr>
              <a:t>сотрудничества и взаимной поддержки</a:t>
            </a:r>
          </a:p>
          <a:p>
            <a:pPr marL="0" indent="0">
              <a:buNone/>
            </a:pPr>
            <a:r>
              <a:rPr lang="ru-RU" sz="1600" dirty="0">
                <a:latin typeface="Times New Roman" pitchFamily="18" charset="0"/>
                <a:cs typeface="Times New Roman" pitchFamily="18" charset="0"/>
              </a:rPr>
              <a:t>Учителя сталкиваются с общими вызовами и чувствуют себя изолированными. Они считают, что для сохранения  стабильного морального самочувствия, необходимо общаться друг с другом и видеть, что они не одиноки. Они испытывают чувство сопричастности. Взаимодействие с сетью помогает им идентифицировать себя с общим делом, и тогда они становятся более оптимистичными.</a:t>
            </a:r>
          </a:p>
          <a:p>
            <a:pPr marL="0" indent="0">
              <a:buNone/>
            </a:pPr>
            <a:r>
              <a:rPr lang="ru-RU" sz="1600" dirty="0">
                <a:latin typeface="Times New Roman" pitchFamily="18" charset="0"/>
                <a:cs typeface="Times New Roman" pitchFamily="18" charset="0"/>
              </a:rPr>
              <a:t>Сетевое сообщество для </a:t>
            </a:r>
            <a:r>
              <a:rPr lang="ru-RU" sz="1600" b="1" dirty="0">
                <a:latin typeface="Times New Roman" pitchFamily="18" charset="0"/>
                <a:cs typeface="Times New Roman" pitchFamily="18" charset="0"/>
              </a:rPr>
              <a:t>обучения</a:t>
            </a:r>
          </a:p>
          <a:p>
            <a:pPr marL="0" indent="0">
              <a:buNone/>
            </a:pPr>
            <a:r>
              <a:rPr lang="ru-RU" sz="1600" dirty="0">
                <a:latin typeface="Times New Roman" pitchFamily="18" charset="0"/>
                <a:cs typeface="Times New Roman" pitchFamily="18" charset="0"/>
              </a:rPr>
              <a:t>Учителям необходимо освоить новые навыки и научиться работать с новыми способами обучения. Некоторые члены сети являются ветеранами, которые обеспечивают </a:t>
            </a:r>
            <a:r>
              <a:rPr lang="ru-RU" sz="1600" dirty="0" err="1">
                <a:latin typeface="Times New Roman" pitchFamily="18" charset="0"/>
                <a:cs typeface="Times New Roman" pitchFamily="18" charset="0"/>
              </a:rPr>
              <a:t>коучинг</a:t>
            </a:r>
            <a:r>
              <a:rPr lang="ru-RU" sz="1600" dirty="0">
                <a:latin typeface="Times New Roman" pitchFamily="18" charset="0"/>
                <a:cs typeface="Times New Roman" pitchFamily="18" charset="0"/>
              </a:rPr>
              <a:t> и индивидуальное наставничество для тех, кому трудно даётся освоение новых подходов.</a:t>
            </a:r>
          </a:p>
          <a:p>
            <a:pPr marL="0" indent="0">
              <a:buNone/>
            </a:pPr>
            <a:r>
              <a:rPr lang="ru-RU" sz="1600" dirty="0">
                <a:latin typeface="Times New Roman" pitchFamily="18" charset="0"/>
                <a:cs typeface="Times New Roman" pitchFamily="18" charset="0"/>
              </a:rPr>
              <a:t>Сетевое сообщество для </a:t>
            </a:r>
            <a:r>
              <a:rPr lang="ru-RU" sz="1600" b="1" dirty="0">
                <a:latin typeface="Times New Roman" pitchFamily="18" charset="0"/>
                <a:cs typeface="Times New Roman" pitchFamily="18" charset="0"/>
              </a:rPr>
              <a:t>формирования знаний</a:t>
            </a:r>
          </a:p>
          <a:p>
            <a:pPr marL="0" indent="0">
              <a:buNone/>
            </a:pPr>
            <a:r>
              <a:rPr lang="ru-RU" sz="1600" dirty="0">
                <a:latin typeface="Times New Roman" pitchFamily="18" charset="0"/>
                <a:cs typeface="Times New Roman" pitchFamily="18" charset="0"/>
              </a:rPr>
              <a:t>Учителя преследуют разные цели, и сеть представляет возможности для обмена мнениями о своих попытках улучшить практику и о том, чему они научились. Критическое взаимодействие с другими членами сети, выступающими в качестве «критических друзей» ведёт к формированию новых знаний.</a:t>
            </a:r>
          </a:p>
          <a:p>
            <a:pPr marL="0" indent="0">
              <a:buNone/>
            </a:pPr>
            <a:r>
              <a:rPr lang="ru-RU" sz="1600" dirty="0">
                <a:latin typeface="Times New Roman" pitchFamily="18" charset="0"/>
                <a:cs typeface="Times New Roman" pitchFamily="18" charset="0"/>
              </a:rPr>
              <a:t>Сетевое сообщество для </a:t>
            </a:r>
            <a:r>
              <a:rPr lang="ru-RU" sz="1600" b="1" dirty="0">
                <a:latin typeface="Times New Roman" pitchFamily="18" charset="0"/>
                <a:cs typeface="Times New Roman" pitchFamily="18" charset="0"/>
              </a:rPr>
              <a:t>выражения коллективного мнения</a:t>
            </a:r>
          </a:p>
          <a:p>
            <a:pPr marL="0" indent="0">
              <a:buNone/>
            </a:pPr>
            <a:r>
              <a:rPr lang="ru-RU" sz="1600" dirty="0">
                <a:latin typeface="Times New Roman" pitchFamily="18" charset="0"/>
                <a:cs typeface="Times New Roman" pitchFamily="18" charset="0"/>
              </a:rPr>
              <a:t>Преподаватели считают, что они должны иметь возможность выразить свою точку зрения о вопросах политики и социальных тенденциях, которыми они недовольны. Они образуют сеть и обмениваются комментариями, статьями, выражающими их чувства. Они приходят к общему мнению по поводу отдельных вопросов политики.</a:t>
            </a:r>
          </a:p>
          <a:p>
            <a:pPr marL="0" indent="0">
              <a:buNone/>
            </a:pPr>
            <a:r>
              <a:rPr lang="ru-RU" sz="1600" b="1" dirty="0">
                <a:latin typeface="Times New Roman" pitchFamily="18" charset="0"/>
                <a:cs typeface="Times New Roman" pitchFamily="18" charset="0"/>
              </a:rPr>
              <a:t>Особенность профессионального сообщества учителей</a:t>
            </a:r>
          </a:p>
          <a:p>
            <a:pPr marL="0" indent="0">
              <a:buNone/>
            </a:pPr>
            <a:r>
              <a:rPr lang="ru-RU" sz="1600" dirty="0">
                <a:latin typeface="Times New Roman" pitchFamily="18" charset="0"/>
                <a:cs typeface="Times New Roman" pitchFamily="18" charset="0"/>
              </a:rPr>
              <a:t>Для профессиональных сообществ учителей эффективны мероприятия, в которых ценится голос участника.</a:t>
            </a:r>
          </a:p>
          <a:p>
            <a:pPr marL="0" indent="0">
              <a:buNone/>
            </a:pPr>
            <a:r>
              <a:rPr lang="ru-RU" sz="1600" b="1" dirty="0">
                <a:latin typeface="Times New Roman" pitchFamily="18" charset="0"/>
                <a:cs typeface="Times New Roman" pitchFamily="18" charset="0"/>
              </a:rPr>
              <a:t>Эффективный способ сотрудничества</a:t>
            </a:r>
          </a:p>
          <a:p>
            <a:pPr marL="0" indent="0">
              <a:buNone/>
            </a:pPr>
            <a:r>
              <a:rPr lang="ru-RU" sz="1600" dirty="0" err="1">
                <a:latin typeface="Times New Roman" pitchFamily="18" charset="0"/>
                <a:cs typeface="Times New Roman" pitchFamily="18" charset="0"/>
              </a:rPr>
              <a:t>Коучинг</a:t>
            </a:r>
            <a:r>
              <a:rPr lang="ru-RU" sz="1600" dirty="0">
                <a:latin typeface="Times New Roman" pitchFamily="18" charset="0"/>
                <a:cs typeface="Times New Roman" pitchFamily="18" charset="0"/>
              </a:rPr>
              <a:t>-сессия по вопросам преподавания и обучения – эффективный способ объединить воедино  разных людей, установить стратегическое сотрудничество на основе добровольных и исключающих какое-либо иерархическое принуждение взаимоотношений.</a:t>
            </a:r>
          </a:p>
          <a:p>
            <a:pPr marL="0" indent="0">
              <a:buNone/>
            </a:pPr>
            <a:endParaRPr lang="ru-RU" sz="16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764704"/>
            <a:ext cx="8229600" cy="720080"/>
          </a:xfrm>
        </p:spPr>
        <p:txBody>
          <a:bodyPr>
            <a:normAutofit fontScale="90000"/>
          </a:bodyPr>
          <a:lstStyle/>
          <a:p>
            <a:r>
              <a:rPr lang="ru-RU" sz="4000" b="1" dirty="0">
                <a:latin typeface="Times New Roman" pitchFamily="18" charset="0"/>
                <a:cs typeface="Times New Roman" pitchFamily="18" charset="0"/>
              </a:rPr>
              <a:t>Квантованный текст</a:t>
            </a:r>
            <a:br>
              <a:rPr lang="ru-RU" sz="4000" b="1" dirty="0">
                <a:latin typeface="Times New Roman" pitchFamily="18" charset="0"/>
                <a:cs typeface="Times New Roman" pitchFamily="18" charset="0"/>
              </a:rPr>
            </a:br>
            <a:r>
              <a:rPr lang="ru-RU" sz="4000" b="1" dirty="0">
                <a:latin typeface="Times New Roman" pitchFamily="18" charset="0"/>
                <a:cs typeface="Times New Roman" pitchFamily="18" charset="0"/>
              </a:rPr>
              <a:t>Сетевое сообщество учителей</a:t>
            </a: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8546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arn(inVertic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arn(inVertical)">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barn(inVertical)">
                                      <p:cBhvr>
                                        <p:cTn id="67" dur="5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
                                            <p:txEl>
                                              <p:pRg st="12" end="12"/>
                                            </p:txEl>
                                          </p:spTgt>
                                        </p:tgtEl>
                                        <p:attrNameLst>
                                          <p:attrName>style.visibility</p:attrName>
                                        </p:attrNameLst>
                                      </p:cBhvr>
                                      <p:to>
                                        <p:strVal val="visible"/>
                                      </p:to>
                                    </p:set>
                                    <p:animEffect transition="in" filter="barn(inVertical)">
                                      <p:cBhvr>
                                        <p:cTn id="72" dur="500"/>
                                        <p:tgtEl>
                                          <p:spTgt spid="2">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
                                            <p:txEl>
                                              <p:pRg st="13" end="13"/>
                                            </p:txEl>
                                          </p:spTgt>
                                        </p:tgtEl>
                                        <p:attrNameLst>
                                          <p:attrName>style.visibility</p:attrName>
                                        </p:attrNameLst>
                                      </p:cBhvr>
                                      <p:to>
                                        <p:strVal val="visible"/>
                                      </p:to>
                                    </p:set>
                                    <p:animEffect transition="in" filter="barn(inVertical)">
                                      <p:cBhvr>
                                        <p:cTn id="77" dur="500"/>
                                        <p:tgtEl>
                                          <p:spTgt spid="2">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
                                            <p:txEl>
                                              <p:pRg st="14" end="14"/>
                                            </p:txEl>
                                          </p:spTgt>
                                        </p:tgtEl>
                                        <p:attrNameLst>
                                          <p:attrName>style.visibility</p:attrName>
                                        </p:attrNameLst>
                                      </p:cBhvr>
                                      <p:to>
                                        <p:strVal val="visible"/>
                                      </p:to>
                                    </p:set>
                                    <p:animEffect transition="in" filter="barn(inVertical)">
                                      <p:cBhvr>
                                        <p:cTn id="82" dur="500"/>
                                        <p:tgtEl>
                                          <p:spTgt spid="2">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
                                            <p:txEl>
                                              <p:pRg st="15" end="15"/>
                                            </p:txEl>
                                          </p:spTgt>
                                        </p:tgtEl>
                                        <p:attrNameLst>
                                          <p:attrName>style.visibility</p:attrName>
                                        </p:attrNameLst>
                                      </p:cBhvr>
                                      <p:to>
                                        <p:strVal val="visible"/>
                                      </p:to>
                                    </p:set>
                                    <p:animEffect transition="in" filter="barn(inVertical)">
                                      <p:cBhvr>
                                        <p:cTn id="87" dur="500"/>
                                        <p:tgtEl>
                                          <p:spTgt spid="2">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
                                            <p:txEl>
                                              <p:pRg st="16" end="16"/>
                                            </p:txEl>
                                          </p:spTgt>
                                        </p:tgtEl>
                                        <p:attrNameLst>
                                          <p:attrName>style.visibility</p:attrName>
                                        </p:attrNameLst>
                                      </p:cBhvr>
                                      <p:to>
                                        <p:strVal val="visible"/>
                                      </p:to>
                                    </p:set>
                                    <p:animEffect transition="in" filter="barn(inVertical)">
                                      <p:cBhvr>
                                        <p:cTn id="92" dur="500"/>
                                        <p:tgtEl>
                                          <p:spTgt spid="2">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
                                            <p:txEl>
                                              <p:pRg st="17" end="17"/>
                                            </p:txEl>
                                          </p:spTgt>
                                        </p:tgtEl>
                                        <p:attrNameLst>
                                          <p:attrName>style.visibility</p:attrName>
                                        </p:attrNameLst>
                                      </p:cBhvr>
                                      <p:to>
                                        <p:strVal val="visible"/>
                                      </p:to>
                                    </p:set>
                                    <p:animEffect transition="in" filter="barn(inVertical)">
                                      <p:cBhvr>
                                        <p:cTn id="97" dur="500"/>
                                        <p:tgtEl>
                                          <p:spTgt spid="2">
                                            <p:txEl>
                                              <p:pRg st="17" end="17"/>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
                                            <p:txEl>
                                              <p:pRg st="18" end="18"/>
                                            </p:txEl>
                                          </p:spTgt>
                                        </p:tgtEl>
                                        <p:attrNameLst>
                                          <p:attrName>style.visibility</p:attrName>
                                        </p:attrNameLst>
                                      </p:cBhvr>
                                      <p:to>
                                        <p:strVal val="visible"/>
                                      </p:to>
                                    </p:set>
                                    <p:animEffect transition="in" filter="barn(inVertical)">
                                      <p:cBhvr>
                                        <p:cTn id="102" dur="500"/>
                                        <p:tgtEl>
                                          <p:spTgt spid="2">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209331"/>
          </a:xfrm>
        </p:spPr>
        <p:txBody>
          <a:bodyPr/>
          <a:lstStyle/>
          <a:p>
            <a:pPr marL="0" indent="0">
              <a:buNone/>
            </a:pPr>
            <a:endParaRPr lang="ru-RU" dirty="0"/>
          </a:p>
        </p:txBody>
      </p:sp>
      <p:sp>
        <p:nvSpPr>
          <p:cNvPr id="3" name="Заголовок 2"/>
          <p:cNvSpPr>
            <a:spLocks noGrp="1"/>
          </p:cNvSpPr>
          <p:nvPr>
            <p:ph type="title"/>
          </p:nvPr>
        </p:nvSpPr>
        <p:spPr/>
        <p:txBody>
          <a:bodyPr>
            <a:normAutofit/>
          </a:bodyPr>
          <a:lstStyle/>
          <a:p>
            <a:r>
              <a:rPr lang="ru-RU" sz="3600" b="1" dirty="0" err="1" smtClean="0">
                <a:latin typeface="Times New Roman" pitchFamily="18" charset="0"/>
                <a:cs typeface="Times New Roman" pitchFamily="18" charset="0"/>
              </a:rPr>
              <a:t>Физминутка</a:t>
            </a: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«Птичий переполох»</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406451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484784"/>
            <a:ext cx="8640959" cy="4641379"/>
          </a:xfrm>
        </p:spPr>
        <p:txBody>
          <a:bodyPr>
            <a:normAutofit fontScale="70000" lnSpcReduction="20000"/>
          </a:bodyPr>
          <a:lstStyle/>
          <a:p>
            <a:r>
              <a:rPr lang="ru-RU" dirty="0">
                <a:latin typeface="Times New Roman" pitchFamily="18" charset="0"/>
                <a:cs typeface="Times New Roman" pitchFamily="18" charset="0"/>
              </a:rPr>
              <a:t>Группы производят </a:t>
            </a:r>
            <a:r>
              <a:rPr lang="ru-RU" dirty="0" err="1">
                <a:latin typeface="Times New Roman" pitchFamily="18" charset="0"/>
                <a:cs typeface="Times New Roman" pitchFamily="18" charset="0"/>
              </a:rPr>
              <a:t>взаимооценку</a:t>
            </a:r>
            <a:r>
              <a:rPr lang="ru-RU" dirty="0">
                <a:latin typeface="Times New Roman" pitchFamily="18" charset="0"/>
                <a:cs typeface="Times New Roman" pitchFamily="18" charset="0"/>
              </a:rPr>
              <a:t> созданных постеров, используя </a:t>
            </a:r>
            <a:r>
              <a:rPr lang="ru-RU" dirty="0" smtClean="0">
                <a:latin typeface="Times New Roman" pitchFamily="18" charset="0"/>
                <a:cs typeface="Times New Roman" pitchFamily="18" charset="0"/>
              </a:rPr>
              <a:t>приём</a:t>
            </a:r>
          </a:p>
          <a:p>
            <a:pPr marL="0" indent="0">
              <a:buNone/>
            </a:pPr>
            <a:r>
              <a:rPr lang="ru-RU" dirty="0" smtClean="0">
                <a:latin typeface="Times New Roman" pitchFamily="18" charset="0"/>
                <a:cs typeface="Times New Roman" pitchFamily="18" charset="0"/>
              </a:rPr>
              <a:t>1. </a:t>
            </a:r>
            <a:r>
              <a:rPr lang="ru-RU" b="1" dirty="0" smtClean="0">
                <a:latin typeface="Times New Roman" pitchFamily="18" charset="0"/>
                <a:cs typeface="Times New Roman" pitchFamily="18" charset="0"/>
              </a:rPr>
              <a:t>«Карусель</a:t>
            </a:r>
            <a:r>
              <a:rPr lang="ru-RU" b="1" dirty="0">
                <a:latin typeface="Times New Roman" pitchFamily="18" charset="0"/>
                <a:cs typeface="Times New Roman" pitchFamily="18" charset="0"/>
              </a:rPr>
              <a:t>» </a:t>
            </a:r>
          </a:p>
          <a:p>
            <a:pPr marL="0" indent="0">
              <a:buNone/>
            </a:pPr>
            <a:r>
              <a:rPr lang="ru-RU" dirty="0" smtClean="0">
                <a:latin typeface="Times New Roman" pitchFamily="18" charset="0"/>
                <a:cs typeface="Times New Roman" pitchFamily="18" charset="0"/>
              </a:rPr>
              <a:t>1) Ученики </a:t>
            </a:r>
            <a:r>
              <a:rPr lang="ru-RU" dirty="0">
                <a:latin typeface="Times New Roman" pitchFamily="18" charset="0"/>
                <a:cs typeface="Times New Roman" pitchFamily="18" charset="0"/>
              </a:rPr>
              <a:t>работают в группах, в рамках установленного регламента, для написания своих ответов, мыслей и </a:t>
            </a:r>
            <a:r>
              <a:rPr lang="ru-RU" dirty="0" smtClean="0">
                <a:latin typeface="Times New Roman" pitchFamily="18" charset="0"/>
                <a:cs typeface="Times New Roman" pitchFamily="18" charset="0"/>
              </a:rPr>
              <a:t>идей.</a:t>
            </a:r>
            <a:endParaRPr lang="ru-RU" dirty="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2) Каждой </a:t>
            </a:r>
            <a:r>
              <a:rPr lang="ru-RU" dirty="0">
                <a:latin typeface="Times New Roman" pitchFamily="18" charset="0"/>
                <a:cs typeface="Times New Roman" pitchFamily="18" charset="0"/>
              </a:rPr>
              <a:t>группе выдается </a:t>
            </a:r>
            <a:r>
              <a:rPr lang="ru-RU" dirty="0" err="1" smtClean="0">
                <a:latin typeface="Times New Roman" pitchFamily="18" charset="0"/>
                <a:cs typeface="Times New Roman" pitchFamily="18" charset="0"/>
              </a:rPr>
              <a:t>стикер</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определенного цвета</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чтобы, в дальнейшем, они смогли легко распознать свои ответы.</a:t>
            </a:r>
          </a:p>
          <a:p>
            <a:pPr marL="0" indent="0">
              <a:buNone/>
            </a:pPr>
            <a:r>
              <a:rPr lang="ru-RU" dirty="0" smtClean="0">
                <a:latin typeface="Times New Roman" pitchFamily="18" charset="0"/>
                <a:cs typeface="Times New Roman" pitchFamily="18" charset="0"/>
              </a:rPr>
              <a:t>3) По </a:t>
            </a:r>
            <a:r>
              <a:rPr lang="ru-RU" dirty="0">
                <a:latin typeface="Times New Roman" pitchFamily="18" charset="0"/>
                <a:cs typeface="Times New Roman" pitchFamily="18" charset="0"/>
              </a:rPr>
              <a:t>истечении отведенного для работы времени ученики переходят к </a:t>
            </a:r>
            <a:r>
              <a:rPr lang="ru-RU" dirty="0" smtClean="0">
                <a:latin typeface="Times New Roman" pitchFamily="18" charset="0"/>
                <a:cs typeface="Times New Roman" pitchFamily="18" charset="0"/>
              </a:rPr>
              <a:t>плакату, выполненному другой группой.</a:t>
            </a:r>
            <a:endParaRPr lang="ru-RU" dirty="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4) Ученики </a:t>
            </a:r>
            <a:r>
              <a:rPr lang="ru-RU" dirty="0">
                <a:latin typeface="Times New Roman" pitchFamily="18" charset="0"/>
                <a:cs typeface="Times New Roman" pitchFamily="18" charset="0"/>
              </a:rPr>
              <a:t>знакомятся с ответами предыдущей группы и обсуждают, выражая согласие/несогласие с ними: если согласны – отмечают каким-либо символом; если не согласны – пишут объяснение, обоснование.</a:t>
            </a:r>
          </a:p>
          <a:p>
            <a:pPr marL="0" indent="0">
              <a:buNone/>
            </a:pPr>
            <a:r>
              <a:rPr lang="ru-RU" dirty="0" smtClean="0">
                <a:latin typeface="Times New Roman" pitchFamily="18" charset="0"/>
                <a:cs typeface="Times New Roman" pitchFamily="18" charset="0"/>
              </a:rPr>
              <a:t>5) Далее</a:t>
            </a:r>
            <a:r>
              <a:rPr lang="ru-RU" dirty="0">
                <a:latin typeface="Times New Roman" pitchFamily="18" charset="0"/>
                <a:cs typeface="Times New Roman" pitchFamily="18" charset="0"/>
              </a:rPr>
              <a:t>, ученики записывают свои собственные мысли по данному вопросу. В случае, если их мысли и идеи согласованы с письменными ответами предыдущей группы, они могут соединить их стрелкой.</a:t>
            </a:r>
          </a:p>
          <a:p>
            <a:pPr marL="0" indent="0">
              <a:buNone/>
            </a:pPr>
            <a:r>
              <a:rPr lang="ru-RU" dirty="0" smtClean="0">
                <a:latin typeface="Times New Roman" pitchFamily="18" charset="0"/>
                <a:cs typeface="Times New Roman" pitchFamily="18" charset="0"/>
              </a:rPr>
              <a:t>6)  </a:t>
            </a:r>
            <a:r>
              <a:rPr lang="ru-RU" dirty="0">
                <a:latin typeface="Times New Roman" pitchFamily="18" charset="0"/>
                <a:cs typeface="Times New Roman" pitchFamily="18" charset="0"/>
              </a:rPr>
              <a:t>«Карусель» продолжается (если позволяет время) до тех пор, пока каждая группа не ознакомится со всеми плакатами</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2. </a:t>
            </a:r>
            <a:r>
              <a:rPr lang="ru-RU" b="1" dirty="0" smtClean="0">
                <a:latin typeface="Times New Roman" pitchFamily="18" charset="0"/>
                <a:cs typeface="Times New Roman" pitchFamily="18" charset="0"/>
              </a:rPr>
              <a:t>«Две </a:t>
            </a:r>
            <a:r>
              <a:rPr lang="ru-RU" b="1" dirty="0">
                <a:latin typeface="Times New Roman" pitchFamily="18" charset="0"/>
                <a:cs typeface="Times New Roman" pitchFamily="18" charset="0"/>
              </a:rPr>
              <a:t>звезды и одно пожелание» </a:t>
            </a:r>
            <a:endParaRPr lang="ru-RU" b="1"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Две звезды – это два параметра, которые особо понравились в работе. </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Пожелание  </a:t>
            </a:r>
            <a:r>
              <a:rPr lang="ru-RU" dirty="0">
                <a:latin typeface="Times New Roman" pitchFamily="18" charset="0"/>
                <a:cs typeface="Times New Roman" pitchFamily="18" charset="0"/>
              </a:rPr>
              <a:t>- то, что можно было бы усовершенствовать.)</a:t>
            </a:r>
          </a:p>
        </p:txBody>
      </p:sp>
      <p:sp>
        <p:nvSpPr>
          <p:cNvPr id="3" name="Заголовок 2"/>
          <p:cNvSpPr>
            <a:spLocks noGrp="1"/>
          </p:cNvSpPr>
          <p:nvPr>
            <p:ph type="title"/>
          </p:nvPr>
        </p:nvSpPr>
        <p:spPr/>
        <p:txBody>
          <a:bodyPr>
            <a:normAutofit/>
          </a:bodyPr>
          <a:lstStyle/>
          <a:p>
            <a:r>
              <a:rPr lang="ru-RU" sz="3600" b="1" dirty="0" err="1">
                <a:latin typeface="Times New Roman" pitchFamily="18" charset="0"/>
                <a:cs typeface="Times New Roman" pitchFamily="18" charset="0"/>
              </a:rPr>
              <a:t>Взаимооценка</a:t>
            </a:r>
            <a:r>
              <a:rPr lang="ru-RU" sz="3600" b="1" dirty="0">
                <a:latin typeface="Times New Roman" pitchFamily="18" charset="0"/>
                <a:cs typeface="Times New Roman" pitchFamily="18" charset="0"/>
              </a:rPr>
              <a:t> выполненной работы </a:t>
            </a:r>
          </a:p>
        </p:txBody>
      </p:sp>
    </p:spTree>
    <p:extLst>
      <p:ext uri="{BB962C8B-B14F-4D97-AF65-F5344CB8AC3E}">
        <p14:creationId xmlns:p14="http://schemas.microsoft.com/office/powerpoint/2010/main" val="320531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arn(inVertical)">
                                      <p:cBhvr>
                                        <p:cTn id="18" dur="500"/>
                                        <p:tgtEl>
                                          <p:spTgt spid="2">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arn(inVertical)">
                                      <p:cBhvr>
                                        <p:cTn id="21" dur="500"/>
                                        <p:tgtEl>
                                          <p:spTgt spid="2">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barn(inVertical)">
                                      <p:cBhvr>
                                        <p:cTn id="24" dur="500"/>
                                        <p:tgtEl>
                                          <p:spTgt spid="2">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barn(inVertical)">
                                      <p:cBhvr>
                                        <p:cTn id="30" dur="500"/>
                                        <p:tgtEl>
                                          <p:spTgt spid="2">
                                            <p:txEl>
                                              <p:pRg st="6" end="6"/>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barn(inVertical)">
                                      <p:cBhvr>
                                        <p:cTn id="33" dur="500"/>
                                        <p:tgtEl>
                                          <p:spTgt spid="2">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barn(inVertical)">
                                      <p:cBhvr>
                                        <p:cTn id="38" dur="500"/>
                                        <p:tgtEl>
                                          <p:spTgt spid="2">
                                            <p:txEl>
                                              <p:pRg st="8" end="8"/>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barn(inVertical)">
                                      <p:cBhvr>
                                        <p:cTn id="41" dur="500"/>
                                        <p:tgtEl>
                                          <p:spTgt spid="2">
                                            <p:txEl>
                                              <p:pRg st="9" end="9"/>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2">
                                            <p:txEl>
                                              <p:pRg st="10" end="10"/>
                                            </p:txEl>
                                          </p:spTgt>
                                        </p:tgtEl>
                                        <p:attrNameLst>
                                          <p:attrName>style.visibility</p:attrName>
                                        </p:attrNameLst>
                                      </p:cBhvr>
                                      <p:to>
                                        <p:strVal val="visible"/>
                                      </p:to>
                                    </p:set>
                                    <p:animEffect transition="in" filter="barn(inVertical)">
                                      <p:cBhvr>
                                        <p:cTn id="4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72816"/>
            <a:ext cx="8640959" cy="4752528"/>
          </a:xfrm>
        </p:spPr>
        <p:txBody>
          <a:bodyPr>
            <a:normAutofit fontScale="25000" lnSpcReduction="20000"/>
          </a:bodyPr>
          <a:lstStyle/>
          <a:p>
            <a:pPr marL="0" indent="0">
              <a:buNone/>
            </a:pPr>
            <a:r>
              <a:rPr lang="ru-RU" sz="4300" dirty="0" smtClean="0">
                <a:latin typeface="Times New Roman" pitchFamily="18" charset="0"/>
                <a:cs typeface="Times New Roman" pitchFamily="18" charset="0"/>
              </a:rPr>
              <a:t>1</a:t>
            </a:r>
            <a:r>
              <a:rPr lang="ru-RU" sz="4300" dirty="0">
                <a:latin typeface="Times New Roman" pitchFamily="18" charset="0"/>
                <a:cs typeface="Times New Roman" pitchFamily="18" charset="0"/>
              </a:rPr>
              <a:t>. НЕТВОРКИНГ – ЭТО</a:t>
            </a:r>
          </a:p>
          <a:p>
            <a:pPr marL="0" indent="0">
              <a:buNone/>
            </a:pPr>
            <a:r>
              <a:rPr lang="ru-RU" sz="4300" dirty="0">
                <a:latin typeface="Times New Roman" pitchFamily="18" charset="0"/>
                <a:cs typeface="Times New Roman" pitchFamily="18" charset="0"/>
              </a:rPr>
              <a:t>	1) сетевое сообщество</a:t>
            </a:r>
          </a:p>
          <a:p>
            <a:pPr marL="0" indent="0">
              <a:buNone/>
            </a:pPr>
            <a:r>
              <a:rPr lang="ru-RU" sz="4300" dirty="0">
                <a:latin typeface="Times New Roman" pitchFamily="18" charset="0"/>
                <a:cs typeface="Times New Roman" pitchFamily="18" charset="0"/>
              </a:rPr>
              <a:t>	2) сетевая социально-профессиональная деятельность</a:t>
            </a:r>
          </a:p>
          <a:p>
            <a:pPr marL="0" indent="0">
              <a:buNone/>
            </a:pPr>
            <a:r>
              <a:rPr lang="ru-RU" sz="4300" dirty="0">
                <a:latin typeface="Times New Roman" pitchFamily="18" charset="0"/>
                <a:cs typeface="Times New Roman" pitchFamily="18" charset="0"/>
              </a:rPr>
              <a:t>2. СУЩНОСТЬ НЕТВОРКИНГА:</a:t>
            </a:r>
          </a:p>
          <a:p>
            <a:pPr marL="0" indent="0">
              <a:buNone/>
            </a:pPr>
            <a:r>
              <a:rPr lang="ru-RU" sz="4300" dirty="0">
                <a:latin typeface="Times New Roman" pitchFamily="18" charset="0"/>
                <a:cs typeface="Times New Roman" pitchFamily="18" charset="0"/>
              </a:rPr>
              <a:t>	1) взаимопомощь</a:t>
            </a:r>
          </a:p>
          <a:p>
            <a:pPr marL="0" indent="0">
              <a:buNone/>
            </a:pPr>
            <a:r>
              <a:rPr lang="ru-RU" sz="4300" dirty="0">
                <a:latin typeface="Times New Roman" pitchFamily="18" charset="0"/>
                <a:cs typeface="Times New Roman" pitchFamily="18" charset="0"/>
              </a:rPr>
              <a:t>	2) сотрудничество</a:t>
            </a:r>
          </a:p>
          <a:p>
            <a:pPr marL="0" indent="0">
              <a:buNone/>
            </a:pPr>
            <a:r>
              <a:rPr lang="ru-RU" sz="4300" dirty="0">
                <a:latin typeface="Times New Roman" pitchFamily="18" charset="0"/>
                <a:cs typeface="Times New Roman" pitchFamily="18" charset="0"/>
              </a:rPr>
              <a:t>	3) выстраивание долгосрочных отношений</a:t>
            </a:r>
          </a:p>
          <a:p>
            <a:pPr marL="0" indent="0">
              <a:buNone/>
            </a:pPr>
            <a:r>
              <a:rPr lang="ru-RU" sz="4300" dirty="0">
                <a:latin typeface="Times New Roman" pitchFamily="18" charset="0"/>
                <a:cs typeface="Times New Roman" pitchFamily="18" charset="0"/>
              </a:rPr>
              <a:t>	4) выстраивание доверительных отношений</a:t>
            </a:r>
          </a:p>
          <a:p>
            <a:pPr marL="0" indent="0">
              <a:buNone/>
            </a:pPr>
            <a:r>
              <a:rPr lang="ru-RU" sz="4300" dirty="0">
                <a:latin typeface="Times New Roman" pitchFamily="18" charset="0"/>
                <a:cs typeface="Times New Roman" pitchFamily="18" charset="0"/>
              </a:rPr>
              <a:t>3. СЕТЕВОЕ СООБЩЕСТВО НУЖНО ДЛЯ </a:t>
            </a:r>
          </a:p>
          <a:p>
            <a:pPr marL="0" indent="0">
              <a:buNone/>
            </a:pPr>
            <a:r>
              <a:rPr lang="ru-RU" sz="4300" dirty="0">
                <a:latin typeface="Times New Roman" pitchFamily="18" charset="0"/>
                <a:cs typeface="Times New Roman" pitchFamily="18" charset="0"/>
              </a:rPr>
              <a:t>	1) обучения</a:t>
            </a:r>
          </a:p>
          <a:p>
            <a:pPr marL="0" indent="0">
              <a:buNone/>
            </a:pPr>
            <a:r>
              <a:rPr lang="ru-RU" sz="4300" dirty="0">
                <a:latin typeface="Times New Roman" pitchFamily="18" charset="0"/>
                <a:cs typeface="Times New Roman" pitchFamily="18" charset="0"/>
              </a:rPr>
              <a:t>	2) сотрудничества</a:t>
            </a:r>
          </a:p>
          <a:p>
            <a:pPr marL="0" indent="0">
              <a:buNone/>
            </a:pPr>
            <a:r>
              <a:rPr lang="ru-RU" sz="4300" dirty="0">
                <a:latin typeface="Times New Roman" pitchFamily="18" charset="0"/>
                <a:cs typeface="Times New Roman" pitchFamily="18" charset="0"/>
              </a:rPr>
              <a:t>	3) распространения</a:t>
            </a:r>
          </a:p>
          <a:p>
            <a:pPr marL="0" indent="0">
              <a:buNone/>
            </a:pPr>
            <a:r>
              <a:rPr lang="ru-RU" sz="4300" dirty="0" smtClean="0">
                <a:latin typeface="Times New Roman" pitchFamily="18" charset="0"/>
                <a:cs typeface="Times New Roman" pitchFamily="18" charset="0"/>
              </a:rPr>
              <a:t>	4</a:t>
            </a:r>
            <a:r>
              <a:rPr lang="ru-RU" sz="4300" dirty="0">
                <a:latin typeface="Times New Roman" pitchFamily="18" charset="0"/>
                <a:cs typeface="Times New Roman" pitchFamily="18" charset="0"/>
              </a:rPr>
              <a:t>) взаимной поддержки</a:t>
            </a:r>
          </a:p>
          <a:p>
            <a:pPr marL="0" indent="0">
              <a:buNone/>
            </a:pPr>
            <a:r>
              <a:rPr lang="ru-RU" sz="4300" dirty="0">
                <a:latin typeface="Times New Roman" pitchFamily="18" charset="0"/>
                <a:cs typeface="Times New Roman" pitchFamily="18" charset="0"/>
              </a:rPr>
              <a:t>	5) формирования знаний</a:t>
            </a:r>
          </a:p>
          <a:p>
            <a:pPr marL="0" indent="0">
              <a:buNone/>
            </a:pPr>
            <a:r>
              <a:rPr lang="ru-RU" sz="4300" dirty="0">
                <a:latin typeface="Times New Roman" pitchFamily="18" charset="0"/>
                <a:cs typeface="Times New Roman" pitchFamily="18" charset="0"/>
              </a:rPr>
              <a:t>	6) выражения  коллективного мнения</a:t>
            </a:r>
          </a:p>
          <a:p>
            <a:pPr marL="0" indent="0">
              <a:buNone/>
            </a:pPr>
            <a:r>
              <a:rPr lang="ru-RU" sz="4300" dirty="0">
                <a:latin typeface="Times New Roman" pitchFamily="18" charset="0"/>
                <a:cs typeface="Times New Roman" pitchFamily="18" charset="0"/>
              </a:rPr>
              <a:t>	7) свободного выражения своей точки зрения</a:t>
            </a:r>
          </a:p>
          <a:p>
            <a:pPr marL="0" indent="0">
              <a:buNone/>
            </a:pPr>
            <a:r>
              <a:rPr lang="ru-RU" sz="4300" dirty="0">
                <a:latin typeface="Times New Roman" pitchFamily="18" charset="0"/>
                <a:cs typeface="Times New Roman" pitchFamily="18" charset="0"/>
              </a:rPr>
              <a:t>4. КОУЧИНГ ДЛЯ УЧИТЕЛЯ – ЭФФЕКТИВНЫЙ СПОСОБ</a:t>
            </a:r>
          </a:p>
          <a:p>
            <a:pPr marL="0" indent="0">
              <a:buNone/>
            </a:pPr>
            <a:r>
              <a:rPr lang="ru-RU" sz="4300" dirty="0">
                <a:latin typeface="Times New Roman" pitchFamily="18" charset="0"/>
                <a:cs typeface="Times New Roman" pitchFamily="18" charset="0"/>
              </a:rPr>
              <a:t>	1) объединить  людей</a:t>
            </a:r>
          </a:p>
          <a:p>
            <a:pPr marL="0" indent="0">
              <a:buNone/>
            </a:pPr>
            <a:r>
              <a:rPr lang="ru-RU" sz="4300" dirty="0">
                <a:latin typeface="Times New Roman" pitchFamily="18" charset="0"/>
                <a:cs typeface="Times New Roman" pitchFamily="18" charset="0"/>
              </a:rPr>
              <a:t>	2) установить сотрудничество</a:t>
            </a:r>
          </a:p>
          <a:p>
            <a:pPr marL="0" indent="0">
              <a:buNone/>
            </a:pPr>
            <a:r>
              <a:rPr lang="ru-RU" sz="4300" dirty="0">
                <a:latin typeface="Times New Roman" pitchFamily="18" charset="0"/>
                <a:cs typeface="Times New Roman" pitchFamily="18" charset="0"/>
              </a:rPr>
              <a:t>	3) научить работе с учащимися</a:t>
            </a:r>
          </a:p>
          <a:p>
            <a:pPr marL="0" indent="0">
              <a:buNone/>
            </a:pPr>
            <a:r>
              <a:rPr lang="ru-RU" sz="4300" dirty="0">
                <a:latin typeface="Times New Roman" pitchFamily="18" charset="0"/>
                <a:cs typeface="Times New Roman" pitchFamily="18" charset="0"/>
              </a:rPr>
              <a:t>	4) ликвидировать пробелы в знаниях</a:t>
            </a:r>
          </a:p>
          <a:p>
            <a:pPr marL="0" indent="0">
              <a:buNone/>
            </a:pPr>
            <a:r>
              <a:rPr lang="ru-RU" sz="4300" dirty="0">
                <a:latin typeface="Times New Roman" pitchFamily="18" charset="0"/>
                <a:cs typeface="Times New Roman" pitchFamily="18" charset="0"/>
              </a:rPr>
              <a:t>5. СОТРУДНИЧЕСТВО УЧИТЕЛЕЙ ОСНОВАНО НА</a:t>
            </a:r>
          </a:p>
          <a:p>
            <a:pPr marL="0" indent="0">
              <a:buNone/>
            </a:pPr>
            <a:r>
              <a:rPr lang="ru-RU" sz="4300" dirty="0">
                <a:latin typeface="Times New Roman" pitchFamily="18" charset="0"/>
                <a:cs typeface="Times New Roman" pitchFamily="18" charset="0"/>
              </a:rPr>
              <a:t>	1) иерархическом  принуждении</a:t>
            </a:r>
          </a:p>
          <a:p>
            <a:pPr marL="0" indent="0">
              <a:buNone/>
            </a:pPr>
            <a:r>
              <a:rPr lang="ru-RU" sz="4300" dirty="0">
                <a:latin typeface="Times New Roman" pitchFamily="18" charset="0"/>
                <a:cs typeface="Times New Roman" pitchFamily="18" charset="0"/>
              </a:rPr>
              <a:t>	2) добровольных взаимоотношениях</a:t>
            </a:r>
          </a:p>
          <a:p>
            <a:pPr marL="0" indent="0">
              <a:buNone/>
            </a:pPr>
            <a:endParaRPr lang="ru-RU" dirty="0"/>
          </a:p>
        </p:txBody>
      </p:sp>
      <p:sp>
        <p:nvSpPr>
          <p:cNvPr id="3" name="Заголовок 2"/>
          <p:cNvSpPr>
            <a:spLocks noGrp="1"/>
          </p:cNvSpPr>
          <p:nvPr>
            <p:ph type="title"/>
          </p:nvPr>
        </p:nvSpPr>
        <p:spPr>
          <a:xfrm>
            <a:off x="395536" y="260648"/>
            <a:ext cx="8229600" cy="1296144"/>
          </a:xfrm>
        </p:spPr>
        <p:txBody>
          <a:bodyPr>
            <a:noAutofit/>
          </a:bodyPr>
          <a:lstStyle/>
          <a:p>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Задания </a:t>
            </a:r>
            <a:r>
              <a:rPr lang="ru-RU" sz="2000" b="1" dirty="0">
                <a:latin typeface="Times New Roman" pitchFamily="18" charset="0"/>
                <a:cs typeface="Times New Roman" pitchFamily="18" charset="0"/>
              </a:rPr>
              <a:t>в тестовой </a:t>
            </a:r>
            <a:r>
              <a:rPr lang="ru-RU" sz="2000" b="1" dirty="0" smtClean="0">
                <a:latin typeface="Times New Roman" pitchFamily="18" charset="0"/>
                <a:cs typeface="Times New Roman" pitchFamily="18" charset="0"/>
              </a:rPr>
              <a:t>форме</a:t>
            </a: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1800" dirty="0">
                <a:latin typeface="Times New Roman" pitchFamily="18" charset="0"/>
                <a:cs typeface="Times New Roman" pitchFamily="18" charset="0"/>
              </a:rPr>
              <a:t>Вашему вниманию предлагаются задания, в которых могут быть один, два, три и большее число правильных ответов.</a:t>
            </a: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endParaRPr 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309887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arn(inVertical)">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arn(inVertical)">
                                      <p:cBhvr>
                                        <p:cTn id="23" dur="500"/>
                                        <p:tgtEl>
                                          <p:spTgt spid="2">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barn(inVertical)">
                                      <p:cBhvr>
                                        <p:cTn id="26" dur="500"/>
                                        <p:tgtEl>
                                          <p:spTgt spid="2">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barn(inVertical)">
                                      <p:cBhvr>
                                        <p:cTn id="29" dur="500"/>
                                        <p:tgtEl>
                                          <p:spTgt spid="2">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barn(inVertical)">
                                      <p:cBhvr>
                                        <p:cTn id="35" dur="500"/>
                                        <p:tgtEl>
                                          <p:spTgt spid="2">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barn(inVertical)">
                                      <p:cBhvr>
                                        <p:cTn id="40" dur="500"/>
                                        <p:tgtEl>
                                          <p:spTgt spid="2">
                                            <p:txEl>
                                              <p:pRg st="8" end="8"/>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barn(inVertical)">
                                      <p:cBhvr>
                                        <p:cTn id="43" dur="500"/>
                                        <p:tgtEl>
                                          <p:spTgt spid="2">
                                            <p:txEl>
                                              <p:pRg st="9" end="9"/>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barn(inVertical)">
                                      <p:cBhvr>
                                        <p:cTn id="46" dur="500"/>
                                        <p:tgtEl>
                                          <p:spTgt spid="2">
                                            <p:txEl>
                                              <p:pRg st="10" end="10"/>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Effect transition="in" filter="barn(inVertical)">
                                      <p:cBhvr>
                                        <p:cTn id="49" dur="500"/>
                                        <p:tgtEl>
                                          <p:spTgt spid="2">
                                            <p:txEl>
                                              <p:pRg st="11" end="11"/>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barn(inVertical)">
                                      <p:cBhvr>
                                        <p:cTn id="52" dur="500"/>
                                        <p:tgtEl>
                                          <p:spTgt spid="2">
                                            <p:txEl>
                                              <p:pRg st="12" end="12"/>
                                            </p:txEl>
                                          </p:spTgt>
                                        </p:tgtEl>
                                      </p:cBhvr>
                                    </p:animEffect>
                                  </p:childTnLst>
                                </p:cTn>
                              </p:par>
                              <p:par>
                                <p:cTn id="53" presetID="16" presetClass="entr" presetSubtype="21" fill="hold" nodeType="withEffect">
                                  <p:stCondLst>
                                    <p:cond delay="0"/>
                                  </p:stCondLst>
                                  <p:childTnLst>
                                    <p:set>
                                      <p:cBhvr>
                                        <p:cTn id="54" dur="1" fill="hold">
                                          <p:stCondLst>
                                            <p:cond delay="0"/>
                                          </p:stCondLst>
                                        </p:cTn>
                                        <p:tgtEl>
                                          <p:spTgt spid="2">
                                            <p:txEl>
                                              <p:pRg st="13" end="13"/>
                                            </p:txEl>
                                          </p:spTgt>
                                        </p:tgtEl>
                                        <p:attrNameLst>
                                          <p:attrName>style.visibility</p:attrName>
                                        </p:attrNameLst>
                                      </p:cBhvr>
                                      <p:to>
                                        <p:strVal val="visible"/>
                                      </p:to>
                                    </p:set>
                                    <p:animEffect transition="in" filter="barn(inVertical)">
                                      <p:cBhvr>
                                        <p:cTn id="55" dur="500"/>
                                        <p:tgtEl>
                                          <p:spTgt spid="2">
                                            <p:txEl>
                                              <p:pRg st="13" end="13"/>
                                            </p:txEl>
                                          </p:spTgt>
                                        </p:tgtEl>
                                      </p:cBhvr>
                                    </p:animEffect>
                                  </p:childTnLst>
                                </p:cTn>
                              </p:par>
                              <p:par>
                                <p:cTn id="56" presetID="16" presetClass="entr" presetSubtype="21" fill="hold" nodeType="withEffect">
                                  <p:stCondLst>
                                    <p:cond delay="0"/>
                                  </p:stCondLst>
                                  <p:childTnLst>
                                    <p:set>
                                      <p:cBhvr>
                                        <p:cTn id="57" dur="1" fill="hold">
                                          <p:stCondLst>
                                            <p:cond delay="0"/>
                                          </p:stCondLst>
                                        </p:cTn>
                                        <p:tgtEl>
                                          <p:spTgt spid="2">
                                            <p:txEl>
                                              <p:pRg st="14" end="14"/>
                                            </p:txEl>
                                          </p:spTgt>
                                        </p:tgtEl>
                                        <p:attrNameLst>
                                          <p:attrName>style.visibility</p:attrName>
                                        </p:attrNameLst>
                                      </p:cBhvr>
                                      <p:to>
                                        <p:strVal val="visible"/>
                                      </p:to>
                                    </p:set>
                                    <p:animEffect transition="in" filter="barn(inVertical)">
                                      <p:cBhvr>
                                        <p:cTn id="58" dur="500"/>
                                        <p:tgtEl>
                                          <p:spTgt spid="2">
                                            <p:txEl>
                                              <p:pRg st="14" end="14"/>
                                            </p:txEl>
                                          </p:spTgt>
                                        </p:tgtEl>
                                      </p:cBhvr>
                                    </p:animEffect>
                                  </p:childTnLst>
                                </p:cTn>
                              </p:par>
                              <p:par>
                                <p:cTn id="59" presetID="16" presetClass="entr" presetSubtype="21" fill="hold" nodeType="withEffect">
                                  <p:stCondLst>
                                    <p:cond delay="0"/>
                                  </p:stCondLst>
                                  <p:childTnLst>
                                    <p:set>
                                      <p:cBhvr>
                                        <p:cTn id="60" dur="1" fill="hold">
                                          <p:stCondLst>
                                            <p:cond delay="0"/>
                                          </p:stCondLst>
                                        </p:cTn>
                                        <p:tgtEl>
                                          <p:spTgt spid="2">
                                            <p:txEl>
                                              <p:pRg st="15" end="15"/>
                                            </p:txEl>
                                          </p:spTgt>
                                        </p:tgtEl>
                                        <p:attrNameLst>
                                          <p:attrName>style.visibility</p:attrName>
                                        </p:attrNameLst>
                                      </p:cBhvr>
                                      <p:to>
                                        <p:strVal val="visible"/>
                                      </p:to>
                                    </p:set>
                                    <p:animEffect transition="in" filter="barn(inVertical)">
                                      <p:cBhvr>
                                        <p:cTn id="61" dur="500"/>
                                        <p:tgtEl>
                                          <p:spTgt spid="2">
                                            <p:txEl>
                                              <p:pRg st="15" end="1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2">
                                            <p:txEl>
                                              <p:pRg st="16" end="16"/>
                                            </p:txEl>
                                          </p:spTgt>
                                        </p:tgtEl>
                                        <p:attrNameLst>
                                          <p:attrName>style.visibility</p:attrName>
                                        </p:attrNameLst>
                                      </p:cBhvr>
                                      <p:to>
                                        <p:strVal val="visible"/>
                                      </p:to>
                                    </p:set>
                                    <p:animEffect transition="in" filter="barn(inVertical)">
                                      <p:cBhvr>
                                        <p:cTn id="66" dur="500"/>
                                        <p:tgtEl>
                                          <p:spTgt spid="2">
                                            <p:txEl>
                                              <p:pRg st="16" end="16"/>
                                            </p:txEl>
                                          </p:spTgt>
                                        </p:tgtEl>
                                      </p:cBhvr>
                                    </p:animEffect>
                                  </p:childTnLst>
                                </p:cTn>
                              </p:par>
                              <p:par>
                                <p:cTn id="67" presetID="16" presetClass="entr" presetSubtype="21" fill="hold" nodeType="withEffect">
                                  <p:stCondLst>
                                    <p:cond delay="0"/>
                                  </p:stCondLst>
                                  <p:childTnLst>
                                    <p:set>
                                      <p:cBhvr>
                                        <p:cTn id="68" dur="1" fill="hold">
                                          <p:stCondLst>
                                            <p:cond delay="0"/>
                                          </p:stCondLst>
                                        </p:cTn>
                                        <p:tgtEl>
                                          <p:spTgt spid="2">
                                            <p:txEl>
                                              <p:pRg st="17" end="17"/>
                                            </p:txEl>
                                          </p:spTgt>
                                        </p:tgtEl>
                                        <p:attrNameLst>
                                          <p:attrName>style.visibility</p:attrName>
                                        </p:attrNameLst>
                                      </p:cBhvr>
                                      <p:to>
                                        <p:strVal val="visible"/>
                                      </p:to>
                                    </p:set>
                                    <p:animEffect transition="in" filter="barn(inVertical)">
                                      <p:cBhvr>
                                        <p:cTn id="69" dur="500"/>
                                        <p:tgtEl>
                                          <p:spTgt spid="2">
                                            <p:txEl>
                                              <p:pRg st="17" end="17"/>
                                            </p:txEl>
                                          </p:spTgt>
                                        </p:tgtEl>
                                      </p:cBhvr>
                                    </p:animEffect>
                                  </p:childTnLst>
                                </p:cTn>
                              </p:par>
                              <p:par>
                                <p:cTn id="70" presetID="16" presetClass="entr" presetSubtype="21" fill="hold" nodeType="withEffect">
                                  <p:stCondLst>
                                    <p:cond delay="0"/>
                                  </p:stCondLst>
                                  <p:childTnLst>
                                    <p:set>
                                      <p:cBhvr>
                                        <p:cTn id="71" dur="1" fill="hold">
                                          <p:stCondLst>
                                            <p:cond delay="0"/>
                                          </p:stCondLst>
                                        </p:cTn>
                                        <p:tgtEl>
                                          <p:spTgt spid="2">
                                            <p:txEl>
                                              <p:pRg st="18" end="18"/>
                                            </p:txEl>
                                          </p:spTgt>
                                        </p:tgtEl>
                                        <p:attrNameLst>
                                          <p:attrName>style.visibility</p:attrName>
                                        </p:attrNameLst>
                                      </p:cBhvr>
                                      <p:to>
                                        <p:strVal val="visible"/>
                                      </p:to>
                                    </p:set>
                                    <p:animEffect transition="in" filter="barn(inVertical)">
                                      <p:cBhvr>
                                        <p:cTn id="72" dur="500"/>
                                        <p:tgtEl>
                                          <p:spTgt spid="2">
                                            <p:txEl>
                                              <p:pRg st="18" end="18"/>
                                            </p:txEl>
                                          </p:spTgt>
                                        </p:tgtEl>
                                      </p:cBhvr>
                                    </p:animEffect>
                                  </p:childTnLst>
                                </p:cTn>
                              </p:par>
                              <p:par>
                                <p:cTn id="73" presetID="16" presetClass="entr" presetSubtype="21" fill="hold" nodeType="withEffect">
                                  <p:stCondLst>
                                    <p:cond delay="0"/>
                                  </p:stCondLst>
                                  <p:childTnLst>
                                    <p:set>
                                      <p:cBhvr>
                                        <p:cTn id="74" dur="1" fill="hold">
                                          <p:stCondLst>
                                            <p:cond delay="0"/>
                                          </p:stCondLst>
                                        </p:cTn>
                                        <p:tgtEl>
                                          <p:spTgt spid="2">
                                            <p:txEl>
                                              <p:pRg st="19" end="19"/>
                                            </p:txEl>
                                          </p:spTgt>
                                        </p:tgtEl>
                                        <p:attrNameLst>
                                          <p:attrName>style.visibility</p:attrName>
                                        </p:attrNameLst>
                                      </p:cBhvr>
                                      <p:to>
                                        <p:strVal val="visible"/>
                                      </p:to>
                                    </p:set>
                                    <p:animEffect transition="in" filter="barn(inVertical)">
                                      <p:cBhvr>
                                        <p:cTn id="75" dur="500"/>
                                        <p:tgtEl>
                                          <p:spTgt spid="2">
                                            <p:txEl>
                                              <p:pRg st="19" end="19"/>
                                            </p:txEl>
                                          </p:spTgt>
                                        </p:tgtEl>
                                      </p:cBhvr>
                                    </p:animEffect>
                                  </p:childTnLst>
                                </p:cTn>
                              </p:par>
                              <p:par>
                                <p:cTn id="76" presetID="16" presetClass="entr" presetSubtype="21" fill="hold" nodeType="withEffect">
                                  <p:stCondLst>
                                    <p:cond delay="0"/>
                                  </p:stCondLst>
                                  <p:childTnLst>
                                    <p:set>
                                      <p:cBhvr>
                                        <p:cTn id="77" dur="1" fill="hold">
                                          <p:stCondLst>
                                            <p:cond delay="0"/>
                                          </p:stCondLst>
                                        </p:cTn>
                                        <p:tgtEl>
                                          <p:spTgt spid="2">
                                            <p:txEl>
                                              <p:pRg st="20" end="20"/>
                                            </p:txEl>
                                          </p:spTgt>
                                        </p:tgtEl>
                                        <p:attrNameLst>
                                          <p:attrName>style.visibility</p:attrName>
                                        </p:attrNameLst>
                                      </p:cBhvr>
                                      <p:to>
                                        <p:strVal val="visible"/>
                                      </p:to>
                                    </p:set>
                                    <p:animEffect transition="in" filter="barn(inVertical)">
                                      <p:cBhvr>
                                        <p:cTn id="78" dur="500"/>
                                        <p:tgtEl>
                                          <p:spTgt spid="2">
                                            <p:txEl>
                                              <p:pRg st="20" end="2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2">
                                            <p:txEl>
                                              <p:pRg st="21" end="21"/>
                                            </p:txEl>
                                          </p:spTgt>
                                        </p:tgtEl>
                                        <p:attrNameLst>
                                          <p:attrName>style.visibility</p:attrName>
                                        </p:attrNameLst>
                                      </p:cBhvr>
                                      <p:to>
                                        <p:strVal val="visible"/>
                                      </p:to>
                                    </p:set>
                                    <p:animEffect transition="in" filter="barn(inVertical)">
                                      <p:cBhvr>
                                        <p:cTn id="83" dur="500"/>
                                        <p:tgtEl>
                                          <p:spTgt spid="2">
                                            <p:txEl>
                                              <p:pRg st="21" end="21"/>
                                            </p:txEl>
                                          </p:spTgt>
                                        </p:tgtEl>
                                      </p:cBhvr>
                                    </p:animEffect>
                                  </p:childTnLst>
                                </p:cTn>
                              </p:par>
                              <p:par>
                                <p:cTn id="84" presetID="16" presetClass="entr" presetSubtype="21" fill="hold" nodeType="withEffect">
                                  <p:stCondLst>
                                    <p:cond delay="0"/>
                                  </p:stCondLst>
                                  <p:childTnLst>
                                    <p:set>
                                      <p:cBhvr>
                                        <p:cTn id="85" dur="1" fill="hold">
                                          <p:stCondLst>
                                            <p:cond delay="0"/>
                                          </p:stCondLst>
                                        </p:cTn>
                                        <p:tgtEl>
                                          <p:spTgt spid="2">
                                            <p:txEl>
                                              <p:pRg st="22" end="22"/>
                                            </p:txEl>
                                          </p:spTgt>
                                        </p:tgtEl>
                                        <p:attrNameLst>
                                          <p:attrName>style.visibility</p:attrName>
                                        </p:attrNameLst>
                                      </p:cBhvr>
                                      <p:to>
                                        <p:strVal val="visible"/>
                                      </p:to>
                                    </p:set>
                                    <p:animEffect transition="in" filter="barn(inVertical)">
                                      <p:cBhvr>
                                        <p:cTn id="86" dur="500"/>
                                        <p:tgtEl>
                                          <p:spTgt spid="2">
                                            <p:txEl>
                                              <p:pRg st="22" end="22"/>
                                            </p:txEl>
                                          </p:spTgt>
                                        </p:tgtEl>
                                      </p:cBhvr>
                                    </p:animEffect>
                                  </p:childTnLst>
                                </p:cTn>
                              </p:par>
                              <p:par>
                                <p:cTn id="87" presetID="16" presetClass="entr" presetSubtype="21" fill="hold" nodeType="withEffect">
                                  <p:stCondLst>
                                    <p:cond delay="0"/>
                                  </p:stCondLst>
                                  <p:childTnLst>
                                    <p:set>
                                      <p:cBhvr>
                                        <p:cTn id="88" dur="1" fill="hold">
                                          <p:stCondLst>
                                            <p:cond delay="0"/>
                                          </p:stCondLst>
                                        </p:cTn>
                                        <p:tgtEl>
                                          <p:spTgt spid="2">
                                            <p:txEl>
                                              <p:pRg st="23" end="23"/>
                                            </p:txEl>
                                          </p:spTgt>
                                        </p:tgtEl>
                                        <p:attrNameLst>
                                          <p:attrName>style.visibility</p:attrName>
                                        </p:attrNameLst>
                                      </p:cBhvr>
                                      <p:to>
                                        <p:strVal val="visible"/>
                                      </p:to>
                                    </p:set>
                                    <p:animEffect transition="in" filter="barn(inVertical)">
                                      <p:cBhvr>
                                        <p:cTn id="89" dur="500"/>
                                        <p:tgtEl>
                                          <p:spTgt spid="2">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5" y="1916832"/>
            <a:ext cx="7344816" cy="4209331"/>
          </a:xfrm>
        </p:spPr>
        <p:txBody>
          <a:bodyPr>
            <a:normAutofit/>
          </a:bodyPr>
          <a:lstStyle/>
          <a:p>
            <a:pPr marL="0" indent="0">
              <a:buNone/>
            </a:pPr>
            <a:r>
              <a:rPr lang="ru-RU" dirty="0" smtClean="0"/>
              <a:t>	</a:t>
            </a:r>
            <a:r>
              <a:rPr lang="ru-RU" dirty="0" smtClean="0">
                <a:latin typeface="Times New Roman" pitchFamily="18" charset="0"/>
                <a:cs typeface="Times New Roman" pitchFamily="18" charset="0"/>
              </a:rPr>
              <a:t>1. 2</a:t>
            </a:r>
          </a:p>
          <a:p>
            <a:pPr marL="0" inden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2. 1, 3, 4</a:t>
            </a:r>
          </a:p>
          <a:p>
            <a:pPr marL="0" inden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3. 1, 2, 3, 4, 5, 6, 7</a:t>
            </a:r>
          </a:p>
          <a:p>
            <a:pPr marL="0" inden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4. 1, 2</a:t>
            </a:r>
          </a:p>
          <a:p>
            <a:pPr marL="0" inden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5. 2</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Ключ к заданиям в тестовой форме</a:t>
            </a:r>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67765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47a805bb1d6426652ae621d25e8f642751b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193</TotalTime>
  <Words>917</Words>
  <Application>Microsoft Office PowerPoint</Application>
  <PresentationFormat>Экран (4:3)</PresentationFormat>
  <Paragraphs>80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Волна</vt:lpstr>
      <vt:lpstr> «Роль ИКТ в повышении активности работы  сетевого сообщества»</vt:lpstr>
      <vt:lpstr>Эпиграф </vt:lpstr>
      <vt:lpstr>Цели и задачи</vt:lpstr>
      <vt:lpstr> Отрывок из книги Джона Максвелла "Создай команду лидеров"</vt:lpstr>
      <vt:lpstr>Квантованный текст Сетевое сообщество учителей </vt:lpstr>
      <vt:lpstr>Физминутка «Птичий переполох»</vt:lpstr>
      <vt:lpstr>Взаимооценка выполненной работы </vt:lpstr>
      <vt:lpstr> Задания в тестовой форме Вашему вниманию предлагаются задания, в которых могут быть один, два, три и большее число правильных ответов.  </vt:lpstr>
      <vt:lpstr>Ключ к заданиям в тестовой форме</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учащихся к самостоятельной жизни – дело всего педагогического коллектива  школы!</dc:title>
  <dc:creator>НГ</dc:creator>
  <cp:lastModifiedBy>НГ</cp:lastModifiedBy>
  <cp:revision>23</cp:revision>
  <dcterms:modified xsi:type="dcterms:W3CDTF">2015-11-08T12:03:10Z</dcterms:modified>
</cp:coreProperties>
</file>