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1" r:id="rId3"/>
    <p:sldId id="272" r:id="rId4"/>
    <p:sldId id="273" r:id="rId5"/>
    <p:sldId id="257" r:id="rId6"/>
    <p:sldId id="259" r:id="rId7"/>
    <p:sldId id="260" r:id="rId8"/>
    <p:sldId id="258" r:id="rId9"/>
    <p:sldId id="262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69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A18E-6116-44E5-8BA4-12AE8C6E9BE5}" type="datetimeFigureOut">
              <a:rPr lang="ru-RU" smtClean="0"/>
              <a:t>ср 21.10.15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5A11-89D2-449C-A6FC-9F493BC42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A18E-6116-44E5-8BA4-12AE8C6E9BE5}" type="datetimeFigureOut">
              <a:rPr lang="ru-RU" smtClean="0"/>
              <a:t>ср 21.10.15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5A11-89D2-449C-A6FC-9F493BC42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A18E-6116-44E5-8BA4-12AE8C6E9BE5}" type="datetimeFigureOut">
              <a:rPr lang="ru-RU" smtClean="0"/>
              <a:t>ср 21.10.15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5A11-89D2-449C-A6FC-9F493BC4228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A18E-6116-44E5-8BA4-12AE8C6E9BE5}" type="datetimeFigureOut">
              <a:rPr lang="ru-RU" smtClean="0"/>
              <a:t>ср 21.10.15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5A11-89D2-449C-A6FC-9F493BC422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A18E-6116-44E5-8BA4-12AE8C6E9BE5}" type="datetimeFigureOut">
              <a:rPr lang="ru-RU" smtClean="0"/>
              <a:t>ср 21.10.15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5A11-89D2-449C-A6FC-9F493BC42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A18E-6116-44E5-8BA4-12AE8C6E9BE5}" type="datetimeFigureOut">
              <a:rPr lang="ru-RU" smtClean="0"/>
              <a:t>ср 21.10.15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5A11-89D2-449C-A6FC-9F493BC422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A18E-6116-44E5-8BA4-12AE8C6E9BE5}" type="datetimeFigureOut">
              <a:rPr lang="ru-RU" smtClean="0"/>
              <a:t>ср 21.10.15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5A11-89D2-449C-A6FC-9F493BC42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A18E-6116-44E5-8BA4-12AE8C6E9BE5}" type="datetimeFigureOut">
              <a:rPr lang="ru-RU" smtClean="0"/>
              <a:t>ср 21.10.15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5A11-89D2-449C-A6FC-9F493BC42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A18E-6116-44E5-8BA4-12AE8C6E9BE5}" type="datetimeFigureOut">
              <a:rPr lang="ru-RU" smtClean="0"/>
              <a:t>ср 21.10.15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5A11-89D2-449C-A6FC-9F493BC42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A18E-6116-44E5-8BA4-12AE8C6E9BE5}" type="datetimeFigureOut">
              <a:rPr lang="ru-RU" smtClean="0"/>
              <a:t>ср 21.10.15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5A11-89D2-449C-A6FC-9F493BC4228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A18E-6116-44E5-8BA4-12AE8C6E9BE5}" type="datetimeFigureOut">
              <a:rPr lang="ru-RU" smtClean="0"/>
              <a:t>ср 21.10.15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5A11-89D2-449C-A6FC-9F493BC4228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1C0A18E-6116-44E5-8BA4-12AE8C6E9BE5}" type="datetimeFigureOut">
              <a:rPr lang="ru-RU" smtClean="0"/>
              <a:t>ср 21.10.15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FF5A11-89D2-449C-A6FC-9F493BC4228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Схема работы учебного занятия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МБОУ СОШ №56</a:t>
            </a:r>
          </a:p>
          <a:p>
            <a:r>
              <a:rPr lang="ru-RU" dirty="0" smtClean="0"/>
              <a:t>Рожкова Виктория Викторовна учитель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7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Позиция «Руководитель группы».</a:t>
            </a:r>
          </a:p>
          <a:p>
            <a:r>
              <a:rPr lang="ru-RU" dirty="0" smtClean="0"/>
              <a:t>Позиция «Организатор коммуникации».</a:t>
            </a:r>
          </a:p>
          <a:p>
            <a:r>
              <a:rPr lang="ru-RU" dirty="0" smtClean="0"/>
              <a:t>Позиция «Организатор рефлексии». </a:t>
            </a:r>
          </a:p>
          <a:p>
            <a:r>
              <a:rPr lang="ru-RU" dirty="0" smtClean="0"/>
              <a:t>Позиция «Схематизатор». </a:t>
            </a:r>
          </a:p>
          <a:p>
            <a:r>
              <a:rPr lang="ru-RU" dirty="0" smtClean="0"/>
              <a:t>Позиция «Держатель норм».</a:t>
            </a:r>
          </a:p>
          <a:p>
            <a:r>
              <a:rPr lang="ru-RU" dirty="0" smtClean="0"/>
              <a:t>Позиция «Докладчик».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Позиции в группе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Руководитель группы должен создать условия для работы (помещение, бумага (табло сознания), ручки, карандаши, доска, мел.</a:t>
            </a:r>
          </a:p>
          <a:p>
            <a:r>
              <a:rPr lang="ru-RU" dirty="0" smtClean="0"/>
              <a:t>Распределить позиции.</a:t>
            </a:r>
          </a:p>
          <a:p>
            <a:r>
              <a:rPr lang="ru-RU" dirty="0" smtClean="0"/>
              <a:t>Следить, чтобы каждый ученик действовал соответственно своей позиции.</a:t>
            </a:r>
          </a:p>
          <a:p>
            <a:r>
              <a:rPr lang="ru-RU" dirty="0" smtClean="0"/>
              <a:t>Проследить за тем, чтобы организатор рефлексии организовал постановку цели группы и цели каждого человека. </a:t>
            </a:r>
          </a:p>
          <a:p>
            <a:r>
              <a:rPr lang="ru-RU" dirty="0" smtClean="0"/>
              <a:t>Работает по содержанию вместе с группой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РУКОВОДИТЕЛЬ ГРУППЫ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7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Задает вопросы по ходу обсуждения «Правильно ли я понял, что…», «Повтори то, о чем он сказал?»</a:t>
            </a:r>
          </a:p>
          <a:p>
            <a:r>
              <a:rPr lang="ru-RU" dirty="0" smtClean="0"/>
              <a:t>Следит за участием в обсуждении членов группы. Просит учеников, которые долгое время  молчат, чтобы они повторили  то, что сказали в группе.</a:t>
            </a:r>
          </a:p>
          <a:p>
            <a:r>
              <a:rPr lang="ru-RU" dirty="0" smtClean="0"/>
              <a:t>Прерывает того, кто долго говорит в ходе обсуждения, чтобы дать возможность высказаться другим.</a:t>
            </a:r>
          </a:p>
          <a:p>
            <a:r>
              <a:rPr lang="ru-RU" dirty="0" smtClean="0"/>
              <a:t>Работает по содержанию вместе с группой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ОРГАНИЗАТОР КОММУНИКАЦИИ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1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Побуждает к тому, чтобы появилась цель группы.</a:t>
            </a:r>
          </a:p>
          <a:p>
            <a:r>
              <a:rPr lang="ru-RU" dirty="0" smtClean="0"/>
              <a:t>Просит сформулировать, что именно группа сделает. Не что должна сделать, не что хочет сделать, не что может сделать, а что сделает.</a:t>
            </a:r>
          </a:p>
          <a:p>
            <a:r>
              <a:rPr lang="ru-RU" dirty="0" smtClean="0"/>
              <a:t>В конце работы группы организует рефлексию: «Достигли ли мы цели?», «Получился ли результат? Что делали такого, что результат получился? Что не сделали такого, что результат не получился?»</a:t>
            </a:r>
          </a:p>
          <a:p>
            <a:r>
              <a:rPr lang="ru-RU" dirty="0" smtClean="0"/>
              <a:t>В конце работы группы задает вопросы каждому участнику: «Что ты понял из всего содержания итогового текста? С помощью чего ты понял именно так? (т.е. каковы твои средства понимания)?» </a:t>
            </a:r>
          </a:p>
          <a:p>
            <a:r>
              <a:rPr lang="ru-RU" dirty="0" smtClean="0"/>
              <a:t>Работает по содержанию вместе с группой.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ОРГАНИЗАТОР РЕФЛЕКСИИ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62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Проверяет наличии средств для получения общей схемы.</a:t>
            </a:r>
          </a:p>
          <a:p>
            <a:r>
              <a:rPr lang="ru-RU" dirty="0" smtClean="0"/>
              <a:t>Напоминает условные общепринятые обозначения по ходу работы в группе.</a:t>
            </a:r>
          </a:p>
          <a:p>
            <a:r>
              <a:rPr lang="ru-RU" dirty="0" smtClean="0"/>
              <a:t>Фиксирует, либо предлагает фиксировать свои мысли на бумаге.</a:t>
            </a:r>
          </a:p>
          <a:p>
            <a:r>
              <a:rPr lang="ru-RU" dirty="0" smtClean="0"/>
              <a:t>Работает по содержанию вместе с группой.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СХЕМАТИЗАТОР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85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Следит, чтобы соблюдались нормы, правила, по которым действует группа.</a:t>
            </a:r>
          </a:p>
          <a:p>
            <a:r>
              <a:rPr lang="ru-RU" dirty="0" smtClean="0"/>
              <a:t>Предлагает способ коммуникации, что все должны говорить по- очереди, либо 1 говорит, а потом происходит обсуждение его примера и только потом другой приводит свой пример;</a:t>
            </a:r>
          </a:p>
          <a:p>
            <a:r>
              <a:rPr lang="ru-RU" dirty="0" smtClean="0"/>
              <a:t>Следит, чтобы каждый ученик действовал соответственно своей позиции.</a:t>
            </a:r>
          </a:p>
          <a:p>
            <a:r>
              <a:rPr lang="ru-RU" dirty="0" smtClean="0"/>
              <a:t>Следит за временем.</a:t>
            </a:r>
          </a:p>
          <a:p>
            <a:r>
              <a:rPr lang="ru-RU" dirty="0" smtClean="0"/>
              <a:t>Работает по содержанию вместе с группой.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ДЕРЖАТЕЛЬ НОРМ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21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9390" y="2711812"/>
            <a:ext cx="7273158" cy="337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Примерные критерии оценивания по способу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8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96811"/>
              </p:ext>
            </p:extLst>
          </p:nvPr>
        </p:nvGraphicFramePr>
        <p:xfrm>
          <a:off x="179388" y="260648"/>
          <a:ext cx="8785224" cy="6374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204"/>
                <a:gridCol w="4464496"/>
                <a:gridCol w="3600524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Этап занятия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Организационно-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деятельностная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 схема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Комментарии по объяснению условных обозначений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</a:tr>
              <a:tr h="5798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Применение полученных знаний</a:t>
                      </a:r>
                      <a:endParaRPr lang="ru-RU" sz="1200" b="1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 vert="wordArtVert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Схема отражает индивидуальную работу.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 В схеме показано, что каждый ученик индивидуально выполняет задание по выбору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16"/>
          <a:stretch/>
        </p:blipFill>
        <p:spPr bwMode="auto">
          <a:xfrm>
            <a:off x="908050" y="1124744"/>
            <a:ext cx="424001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5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Индивидуальный маршрут учащегося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8064896" cy="457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3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709361"/>
              </p:ext>
            </p:extLst>
          </p:nvPr>
        </p:nvGraphicFramePr>
        <p:xfrm>
          <a:off x="179388" y="260648"/>
          <a:ext cx="8785224" cy="121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204"/>
                <a:gridCol w="4464496"/>
                <a:gridCol w="3600524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Этап занятия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Организационно-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деятельностная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 схема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Комментарии по объяснению условных обозначений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</a:tr>
              <a:tr h="5798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Рефлексия</a:t>
                      </a:r>
                      <a:endParaRPr lang="ru-RU" sz="1600" b="1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 vert="wordArtVert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 Схема отражает работу в парах по проведению рефлексии.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 Значок «звездочка» обозначает рефлексию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</a:tr>
              <a:tr h="5798768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50"/>
          <a:stretch/>
        </p:blipFill>
        <p:spPr bwMode="auto">
          <a:xfrm>
            <a:off x="1043608" y="1772816"/>
            <a:ext cx="367240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0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dirty="0" smtClean="0"/>
              <a:t>использование знаково-символических средств представления информации для создания моделей изучаемых объектов и процессов;</a:t>
            </a:r>
          </a:p>
          <a:p>
            <a:r>
              <a:rPr lang="ru-RU" altLang="ru-RU" dirty="0" smtClean="0"/>
              <a:t>применение моделей и схем для обеспечения преобразования учебного материала;</a:t>
            </a:r>
          </a:p>
          <a:p>
            <a:r>
              <a:rPr lang="ru-RU" altLang="ru-RU" dirty="0" smtClean="0"/>
              <a:t>подготовка выступления с опорой на графические изображения для более полного ответа на поставленный вопрос и достижения взаимопонимания.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ФГОС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49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Схема должна быть продумана и создана заранее.</a:t>
            </a:r>
          </a:p>
          <a:p>
            <a:r>
              <a:rPr lang="ru-RU" dirty="0"/>
              <a:t>Схема должна иметь достаточные размеры для зрительного восприятия.</a:t>
            </a:r>
          </a:p>
          <a:p>
            <a:r>
              <a:rPr lang="ru-RU" dirty="0"/>
              <a:t>Условные обозначения должны быть известны учащимся, либо объяснены в ходе визуального восприятия схемы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создания и представления демонстрационной схемы</a:t>
            </a:r>
          </a:p>
        </p:txBody>
      </p:sp>
    </p:spTree>
    <p:extLst>
      <p:ext uri="{BB962C8B-B14F-4D97-AF65-F5344CB8AC3E}">
        <p14:creationId xmlns:p14="http://schemas.microsoft.com/office/powerpoint/2010/main" val="11896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2801880"/>
            <a:ext cx="7408862" cy="319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Моделирование или схематизация?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2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12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659514"/>
              </p:ext>
            </p:extLst>
          </p:nvPr>
        </p:nvGraphicFramePr>
        <p:xfrm>
          <a:off x="179388" y="260648"/>
          <a:ext cx="8785224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204"/>
                <a:gridCol w="4464496"/>
                <a:gridCol w="3600524"/>
              </a:tblGrid>
              <a:tr h="465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Этап занятия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Организационно-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деятельностная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 схема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Комментарии по объяснению условных обозначений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</a:tr>
              <a:tr h="5798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Психологический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настрой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на деятельность </a:t>
                      </a:r>
                      <a:endParaRPr lang="ru-RU" sz="1200" b="1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 vert="wordArtVert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Схема отражает фронтальную работу.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  Условным знаком «человек в шапочке» обозначен учитель.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  «Человек без шапочки» –  ученик.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Ученики заключены в один  большой круг – это класс.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Возле головы каждого  ученика расположен  прямоугольник – это то,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 что появляется в  сознании каждого школьника.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 Взаимообратная стрелка обозначает коммуникацию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96938"/>
            <a:ext cx="4752528" cy="433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4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112245"/>
              </p:ext>
            </p:extLst>
          </p:nvPr>
        </p:nvGraphicFramePr>
        <p:xfrm>
          <a:off x="179388" y="260648"/>
          <a:ext cx="8785224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204"/>
                <a:gridCol w="4464496"/>
                <a:gridCol w="3600524"/>
              </a:tblGrid>
              <a:tr h="465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Этап занятия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Организационно-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деятельностная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 схема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Комментарии по объяснению условных обозначений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</a:tr>
              <a:tr h="5798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Изучение нового материала</a:t>
                      </a:r>
                      <a:endParaRPr lang="ru-RU" sz="1200" b="1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 vert="wordArtVert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Схема отражает индивидуальную работу по изучению текста.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Стрелка, расположенная под фигурой человека обозначает индивидуальную деятельность.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Учитель в это время готов оказать помощь или консультацию по содержанию текста, поэтому рядом с ним стоит буква «К» (консультант)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363"/>
          <a:stretch/>
        </p:blipFill>
        <p:spPr bwMode="auto">
          <a:xfrm>
            <a:off x="1115616" y="1484784"/>
            <a:ext cx="381642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30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998810"/>
              </p:ext>
            </p:extLst>
          </p:nvPr>
        </p:nvGraphicFramePr>
        <p:xfrm>
          <a:off x="179388" y="260648"/>
          <a:ext cx="8785224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204"/>
                <a:gridCol w="4464496"/>
                <a:gridCol w="3600524"/>
              </a:tblGrid>
              <a:tr h="465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Этап занятия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Организационно-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деятельностная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 схема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Комментарии по объяснению условных обозначений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</a:tr>
              <a:tr h="5798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Усвоение нового материала</a:t>
                      </a:r>
                      <a:endParaRPr lang="ru-RU" sz="1200" b="1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 vert="wordArtVert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Схема отражает работу в парах.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Каждая пара имеет свои границы обозначенные овалами</a:t>
                      </a:r>
                      <a:endParaRPr lang="ru-RU" sz="16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142"/>
          <a:stretch/>
        </p:blipFill>
        <p:spPr bwMode="auto">
          <a:xfrm>
            <a:off x="898526" y="1268760"/>
            <a:ext cx="4177530" cy="388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9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5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032641"/>
              </p:ext>
            </p:extLst>
          </p:nvPr>
        </p:nvGraphicFramePr>
        <p:xfrm>
          <a:off x="179388" y="260648"/>
          <a:ext cx="8785224" cy="6339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204"/>
                <a:gridCol w="4464496"/>
                <a:gridCol w="3600524"/>
              </a:tblGrid>
              <a:tr h="465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Этап занятия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Организационно-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деятельностная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Baskerville Old Face"/>
                        </a:rPr>
                        <a:t> схема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Комментарии по объяснению условных обозначений</a:t>
                      </a: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</a:tr>
              <a:tr h="5798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Закрепление нового материала</a:t>
                      </a:r>
                      <a:endParaRPr lang="ru-RU" sz="1200" b="1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 vert="wordArtVert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Схема отражает работу в </a:t>
                      </a:r>
                      <a:r>
                        <a:rPr lang="ru-RU" sz="1600" dirty="0" err="1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микрогруппах</a:t>
                      </a: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Схема показывает работу одной группы и указывает на то, что другие две группы работают так же.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Заглавные буквы обозначают названия позиций: «Р» – руководитель группы, «С» – ответственный за построение схемы, «ДН» держатель норм, «ОР» – организатор рефлексии.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 Квадрат со стрелками внутри – схема.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askerville Old Face"/>
                          <a:ea typeface="Times New Roman"/>
                          <a:cs typeface="Baskerville Old Face"/>
                        </a:rPr>
                        <a:t> Возле каждого ученика изображена стрелка направленная к схеме. Это означает то, что в процессе работы группы каждый ученик участвует в построении схемы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Baskerville Old Face"/>
                        <a:ea typeface="Times New Roman"/>
                        <a:cs typeface="Baskerville Old Fac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55"/>
          <a:stretch/>
        </p:blipFill>
        <p:spPr bwMode="auto">
          <a:xfrm>
            <a:off x="901700" y="1052736"/>
            <a:ext cx="424636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45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</TotalTime>
  <Words>742</Words>
  <Application>Microsoft Office PowerPoint</Application>
  <PresentationFormat>Экран (4:3)</PresentationFormat>
  <Paragraphs>212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Схема работы учебного занятия</vt:lpstr>
      <vt:lpstr>Требования ФГОС</vt:lpstr>
      <vt:lpstr>Моделирование или схематизация?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Позиции в группе</vt:lpstr>
      <vt:lpstr>РУКОВОДИТЕЛЬ ГРУППЫ</vt:lpstr>
      <vt:lpstr>ОРГАНИЗАТОР КОММУНИКАЦИИ</vt:lpstr>
      <vt:lpstr>ОРГАНИЗАТОР РЕФЛЕКСИИ</vt:lpstr>
      <vt:lpstr>СХЕМАТИЗАТОР</vt:lpstr>
      <vt:lpstr>ДЕРЖАТЕЛЬ НОРМ</vt:lpstr>
      <vt:lpstr>Примерные критерии оценивания по способу работы</vt:lpstr>
      <vt:lpstr>Презентация PowerPoint</vt:lpstr>
      <vt:lpstr>Индивидуальный маршрут учащегося</vt:lpstr>
      <vt:lpstr>Презентация PowerPoint</vt:lpstr>
      <vt:lpstr>Особенности создания и представления демонстрационной схемы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работы учебного занятия</dc:title>
  <dc:creator>Пользователь</dc:creator>
  <cp:lastModifiedBy>Пользователь</cp:lastModifiedBy>
  <cp:revision>8</cp:revision>
  <dcterms:created xsi:type="dcterms:W3CDTF">2015-10-21T12:38:03Z</dcterms:created>
  <dcterms:modified xsi:type="dcterms:W3CDTF">2015-10-21T15:59:16Z</dcterms:modified>
</cp:coreProperties>
</file>