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0" r:id="rId10"/>
    <p:sldId id="259" r:id="rId11"/>
    <p:sldId id="261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2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3240360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Cambria" pitchFamily="18" charset="0"/>
              </a:rPr>
              <a:t>МОЁ</a:t>
            </a:r>
            <a:br>
              <a:rPr lang="ru-RU" sz="9600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9600" dirty="0" smtClean="0">
                <a:solidFill>
                  <a:srgbClr val="FF0000"/>
                </a:solidFill>
                <a:latin typeface="Cambria" pitchFamily="18" charset="0"/>
              </a:rPr>
              <a:t>ЭССЕ.</a:t>
            </a:r>
            <a:endParaRPr lang="ru-RU" sz="96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sz="9600" dirty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5 баллов</a:t>
            </a:r>
          </a:p>
        </p:txBody>
      </p:sp>
    </p:spTree>
    <p:extLst>
      <p:ext uri="{BB962C8B-B14F-4D97-AF65-F5344CB8AC3E}">
        <p14:creationId xmlns:p14="http://schemas.microsoft.com/office/powerpoint/2010/main" xmlns="" val="61594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4176464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900" b="1" i="1" dirty="0">
                <a:solidFill>
                  <a:prstClr val="black"/>
                </a:solidFill>
                <a:latin typeface="Cambria" pitchFamily="18" charset="0"/>
                <a:ea typeface="+mn-ea"/>
                <a:cs typeface="+mn-cs"/>
              </a:rPr>
              <a:t>«</a:t>
            </a:r>
            <a:r>
              <a:rPr lang="ru-RU" sz="4900" b="1" i="1" u="sng" dirty="0">
                <a:solidFill>
                  <a:prstClr val="black"/>
                </a:solidFill>
                <a:latin typeface="Cambria" pitchFamily="18" charset="0"/>
                <a:ea typeface="+mn-ea"/>
                <a:cs typeface="+mn-cs"/>
              </a:rPr>
              <a:t>Разделяй</a:t>
            </a:r>
            <a:r>
              <a:rPr lang="ru-RU" sz="4900" b="1" i="1" dirty="0">
                <a:solidFill>
                  <a:prstClr val="black"/>
                </a:solidFill>
                <a:latin typeface="Cambria" pitchFamily="18" charset="0"/>
                <a:ea typeface="+mn-ea"/>
                <a:cs typeface="+mn-cs"/>
              </a:rPr>
              <a:t> и </a:t>
            </a:r>
            <a:r>
              <a:rPr lang="ru-RU" sz="4900" b="1" i="1" u="sng" dirty="0">
                <a:solidFill>
                  <a:prstClr val="black"/>
                </a:solidFill>
                <a:latin typeface="Cambria" pitchFamily="18" charset="0"/>
                <a:ea typeface="+mn-ea"/>
                <a:cs typeface="+mn-cs"/>
              </a:rPr>
              <a:t>властвуй</a:t>
            </a:r>
            <a:r>
              <a:rPr lang="ru-RU" sz="4900" b="1" i="1" dirty="0">
                <a:solidFill>
                  <a:prstClr val="black"/>
                </a:solidFill>
                <a:latin typeface="Cambria" pitchFamily="18" charset="0"/>
                <a:ea typeface="+mn-ea"/>
                <a:cs typeface="+mn-cs"/>
              </a:rPr>
              <a:t>» – мудрое правило , но «</a:t>
            </a:r>
            <a:r>
              <a:rPr lang="ru-RU" sz="4900" b="1" i="1" u="sng" dirty="0">
                <a:solidFill>
                  <a:prstClr val="black"/>
                </a:solidFill>
                <a:latin typeface="Cambria" pitchFamily="18" charset="0"/>
                <a:ea typeface="+mn-ea"/>
                <a:cs typeface="+mn-cs"/>
              </a:rPr>
              <a:t>объединяй</a:t>
            </a:r>
            <a:r>
              <a:rPr lang="ru-RU" sz="4900" b="1" i="1" dirty="0">
                <a:solidFill>
                  <a:prstClr val="black"/>
                </a:solidFill>
                <a:latin typeface="Cambria" pitchFamily="18" charset="0"/>
                <a:ea typeface="+mn-ea"/>
                <a:cs typeface="+mn-cs"/>
              </a:rPr>
              <a:t> и </a:t>
            </a:r>
            <a:r>
              <a:rPr lang="ru-RU" sz="4900" b="1" i="1" u="sng" dirty="0">
                <a:solidFill>
                  <a:prstClr val="black"/>
                </a:solidFill>
                <a:latin typeface="Cambria" pitchFamily="18" charset="0"/>
                <a:ea typeface="+mn-ea"/>
                <a:cs typeface="+mn-cs"/>
              </a:rPr>
              <a:t>направляй</a:t>
            </a:r>
            <a:r>
              <a:rPr lang="ru-RU" sz="4900" b="1" i="1" dirty="0">
                <a:solidFill>
                  <a:prstClr val="black"/>
                </a:solidFill>
                <a:latin typeface="Cambria" pitchFamily="18" charset="0"/>
                <a:ea typeface="+mn-ea"/>
                <a:cs typeface="+mn-cs"/>
              </a:rPr>
              <a:t>» еще лучше»</a:t>
            </a:r>
            <a:r>
              <a:rPr lang="ru-RU" sz="3000" b="1" i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000" b="1" i="1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579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+власть</a:t>
            </a:r>
          </a:p>
          <a:p>
            <a:pPr marL="0" lv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+функции власти</a:t>
            </a:r>
          </a:p>
          <a:p>
            <a:pPr marL="0" lv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+политический режим как метод осуществления власти</a:t>
            </a:r>
          </a:p>
          <a:p>
            <a:pPr marL="0" lv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+легитимность и эффективность власти</a:t>
            </a:r>
          </a:p>
          <a:p>
            <a:pPr marL="0" lv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+мораль</a:t>
            </a:r>
          </a:p>
          <a:p>
            <a:pPr marL="0" lv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+интерес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878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Удивительная информация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sz="4000" dirty="0" smtClean="0">
                <a:latin typeface="Cambria" pitchFamily="18" charset="0"/>
              </a:rPr>
              <a:t>Почему Минину и Пожарскому удалось создать ополчение, выгнать поляков из Кремля и прекратить Смуту? </a:t>
            </a:r>
          </a:p>
          <a:p>
            <a:pPr marL="0" indent="0">
              <a:buNone/>
            </a:pPr>
            <a:r>
              <a:rPr lang="ru-RU" sz="4000" dirty="0" smtClean="0">
                <a:latin typeface="Cambria" pitchFamily="18" charset="0"/>
              </a:rPr>
              <a:t>     Потому что они сумели объединить народ.</a:t>
            </a:r>
            <a:endParaRPr lang="ru-RU" sz="4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49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Необычная цитата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ambria" pitchFamily="18" charset="0"/>
              </a:rPr>
              <a:t>     «Однажды лебедь, рак и щука Везти с поклажей воз взялись…» Всем известная басня А.И. Крылова характеризует самое распространенное состояние политики, когда каждый лидер тянет воз государственных дел в выгодном для себя направлении.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39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Тезисы-утверждения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1</a:t>
            </a:r>
            <a:r>
              <a:rPr lang="ru-RU" sz="2800" dirty="0" smtClean="0">
                <a:latin typeface="Cambria" pitchFamily="18" charset="0"/>
              </a:rPr>
              <a:t>. Если кому-то и нужно правление по принципу «разделяй и властвуй», то никак не обществу, а только политикам, стремящимся удержать власть любой ценой, склонным к коррупции и злоупотреблению властью.</a:t>
            </a:r>
          </a:p>
          <a:p>
            <a:endParaRPr lang="ru-RU" sz="2800" dirty="0" smtClean="0">
              <a:latin typeface="Cambria" pitchFamily="18" charset="0"/>
            </a:endParaRPr>
          </a:p>
          <a:p>
            <a:r>
              <a:rPr lang="ru-RU" sz="2800" dirty="0" smtClean="0">
                <a:latin typeface="Cambria" pitchFamily="18" charset="0"/>
              </a:rPr>
              <a:t>2. Принцип «направляй и объединяй» должен применяться в политике, потому что путем постановки общих целей объединяет людей и, тем самым, лучше способствует продвижению национальных интересов.</a:t>
            </a:r>
            <a:endParaRPr lang="ru-RU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27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404664"/>
            <a:ext cx="770485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«</a:t>
            </a:r>
            <a:r>
              <a:rPr lang="ru-RU" sz="2800" b="1" dirty="0" smtClean="0">
                <a:latin typeface="Cambria" pitchFamily="18" charset="0"/>
              </a:rPr>
              <a:t>Жена – хозяйка в доме, муж – хозяин в семье» И.Н. Шевелев</a:t>
            </a:r>
          </a:p>
          <a:p>
            <a:endParaRPr lang="ru-RU" sz="2800" b="1" dirty="0" smtClean="0">
              <a:latin typeface="Cambria" pitchFamily="18" charset="0"/>
            </a:endParaRPr>
          </a:p>
          <a:p>
            <a:r>
              <a:rPr lang="ru-RU" sz="2800" b="1" dirty="0" smtClean="0">
                <a:latin typeface="Cambria" pitchFamily="18" charset="0"/>
              </a:rPr>
              <a:t>«Некоторые неписаные законы тверже всех писаных» (Сенека)</a:t>
            </a:r>
          </a:p>
          <a:p>
            <a:endParaRPr lang="ru-RU" sz="2800" b="1" dirty="0">
              <a:latin typeface="Cambria" pitchFamily="18" charset="0"/>
            </a:endParaRPr>
          </a:p>
          <a:p>
            <a:r>
              <a:rPr lang="ru-RU" sz="2800" b="1" dirty="0" smtClean="0">
                <a:latin typeface="Cambria" pitchFamily="18" charset="0"/>
              </a:rPr>
              <a:t>«Закон не знает сословных преступлений, не знает различий по кругу лиц, в среде коих совершаются его нарушения. Он ко всем строг и равно милостив»  </a:t>
            </a:r>
            <a:r>
              <a:rPr lang="ru-RU" sz="2800" b="1" dirty="0" err="1" smtClean="0">
                <a:latin typeface="Cambria" pitchFamily="18" charset="0"/>
              </a:rPr>
              <a:t>А.Ф.Кони</a:t>
            </a:r>
            <a:endParaRPr lang="ru-RU" sz="2800" b="1" dirty="0" smtClean="0">
              <a:latin typeface="Cambria" pitchFamily="18" charset="0"/>
            </a:endParaRPr>
          </a:p>
          <a:p>
            <a:endParaRPr lang="ru-RU" sz="2800" b="1" dirty="0" smtClean="0">
              <a:latin typeface="Cambria" pitchFamily="18" charset="0"/>
            </a:endParaRPr>
          </a:p>
          <a:p>
            <a:r>
              <a:rPr lang="ru-RU" sz="2800" b="1" dirty="0" smtClean="0">
                <a:latin typeface="Cambria" pitchFamily="18" charset="0"/>
              </a:rPr>
              <a:t>«Несправедливые законы не создают право» (Цицерон)</a:t>
            </a:r>
            <a:endParaRPr lang="ru-RU" sz="28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Cambria" pitchFamily="18" charset="0"/>
              </a:rPr>
              <a:t>Внимательно прочитать все высказывания (темы) для написания эссе и уяснить их смысл(1-2 мин.)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907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Cambria" pitchFamily="18" charset="0"/>
              </a:rPr>
              <a:t>Выбрать одно высказывание из предложенных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lvl="0"/>
            <a:r>
              <a:rPr lang="ru-RU" dirty="0">
                <a:solidFill>
                  <a:prstClr val="black"/>
                </a:solidFill>
                <a:latin typeface="Cambria" pitchFamily="18" charset="0"/>
              </a:rPr>
              <a:t>А) смысл темы должен быть ясен для вас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Cambria" pitchFamily="18" charset="0"/>
              </a:rPr>
              <a:t>Б) тема должна быть для вас интересной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Cambria" pitchFamily="18" charset="0"/>
              </a:rPr>
              <a:t>В) вам есть, что сказать по данной теме (вы владеете понятиями и теорией, можете сопроводить их примерами, имеете личный опыт).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21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ambria" pitchFamily="18" charset="0"/>
              </a:rPr>
              <a:t/>
            </a:r>
            <a:br>
              <a:rPr lang="ru-RU" b="1" dirty="0" smtClean="0">
                <a:latin typeface="Cambria" pitchFamily="18" charset="0"/>
              </a:rPr>
            </a:br>
            <a:r>
              <a:rPr lang="ru-RU" b="1" dirty="0">
                <a:latin typeface="Cambria" pitchFamily="18" charset="0"/>
              </a:rPr>
              <a:t/>
            </a:r>
            <a:br>
              <a:rPr lang="ru-RU" b="1" dirty="0">
                <a:latin typeface="Cambria" pitchFamily="18" charset="0"/>
              </a:rPr>
            </a:br>
            <a:r>
              <a:rPr lang="ru-RU" b="1" dirty="0" smtClean="0">
                <a:latin typeface="Cambria" pitchFamily="18" charset="0"/>
              </a:rPr>
              <a:t/>
            </a:r>
            <a:br>
              <a:rPr lang="ru-RU" b="1" dirty="0" smtClean="0">
                <a:latin typeface="Cambria" pitchFamily="18" charset="0"/>
              </a:rPr>
            </a:br>
            <a:r>
              <a:rPr lang="ru-RU" b="1" dirty="0">
                <a:latin typeface="Cambria" pitchFamily="18" charset="0"/>
              </a:rPr>
              <a:t/>
            </a:r>
            <a:br>
              <a:rPr lang="ru-RU" b="1" dirty="0">
                <a:latin typeface="Cambria" pitchFamily="18" charset="0"/>
              </a:rPr>
            </a:br>
            <a:r>
              <a:rPr lang="ru-RU" b="1" dirty="0" smtClean="0">
                <a:latin typeface="Cambria" pitchFamily="18" charset="0"/>
              </a:rPr>
              <a:t/>
            </a:r>
            <a:br>
              <a:rPr lang="ru-RU" b="1" dirty="0" smtClean="0">
                <a:latin typeface="Cambria" pitchFamily="18" charset="0"/>
              </a:rPr>
            </a:br>
            <a:r>
              <a:rPr lang="ru-RU" b="1" dirty="0">
                <a:latin typeface="Cambria" pitchFamily="18" charset="0"/>
              </a:rPr>
              <a:t/>
            </a:r>
            <a:br>
              <a:rPr lang="ru-RU" b="1" dirty="0">
                <a:latin typeface="Cambria" pitchFamily="18" charset="0"/>
              </a:rPr>
            </a:br>
            <a:r>
              <a:rPr lang="ru-RU" b="1" dirty="0" smtClean="0">
                <a:latin typeface="Cambria" pitchFamily="18" charset="0"/>
              </a:rPr>
              <a:t/>
            </a:r>
            <a:br>
              <a:rPr lang="ru-RU" b="1" dirty="0" smtClean="0">
                <a:latin typeface="Cambria" pitchFamily="18" charset="0"/>
              </a:rPr>
            </a:br>
            <a:r>
              <a:rPr lang="ru-RU" b="1" dirty="0">
                <a:latin typeface="Cambria" pitchFamily="18" charset="0"/>
              </a:rPr>
              <a:t/>
            </a:r>
            <a:br>
              <a:rPr lang="ru-RU" b="1" dirty="0">
                <a:latin typeface="Cambria" pitchFamily="18" charset="0"/>
              </a:rPr>
            </a:br>
            <a:r>
              <a:rPr lang="ru-RU" b="1" dirty="0" smtClean="0">
                <a:latin typeface="Cambria" pitchFamily="18" charset="0"/>
              </a:rPr>
              <a:t>Раскрыть его смысл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142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atin typeface="Cambria" pitchFamily="18" charset="0"/>
              </a:rPr>
              <a:t/>
            </a:r>
            <a:br>
              <a:rPr lang="ru-RU" sz="4800" b="1" dirty="0" smtClean="0">
                <a:latin typeface="Cambria" pitchFamily="18" charset="0"/>
              </a:rPr>
            </a:br>
            <a:r>
              <a:rPr lang="ru-RU" sz="4800" b="1" dirty="0">
                <a:latin typeface="Cambria" pitchFamily="18" charset="0"/>
              </a:rPr>
              <a:t/>
            </a:r>
            <a:br>
              <a:rPr lang="ru-RU" sz="4800" b="1" dirty="0">
                <a:latin typeface="Cambria" pitchFamily="18" charset="0"/>
              </a:rPr>
            </a:br>
            <a:r>
              <a:rPr lang="ru-RU" sz="4800" b="1" dirty="0" smtClean="0">
                <a:latin typeface="Cambria" pitchFamily="18" charset="0"/>
              </a:rPr>
              <a:t/>
            </a:r>
            <a:br>
              <a:rPr lang="ru-RU" sz="4800" b="1" dirty="0" smtClean="0">
                <a:latin typeface="Cambria" pitchFamily="18" charset="0"/>
              </a:rPr>
            </a:br>
            <a:r>
              <a:rPr lang="ru-RU" sz="4800" b="1" dirty="0">
                <a:latin typeface="Cambria" pitchFamily="18" charset="0"/>
              </a:rPr>
              <a:t/>
            </a:r>
            <a:br>
              <a:rPr lang="ru-RU" sz="4800" b="1" dirty="0">
                <a:latin typeface="Cambria" pitchFamily="18" charset="0"/>
              </a:rPr>
            </a:br>
            <a:r>
              <a:rPr lang="ru-RU" sz="4800" b="1" dirty="0" smtClean="0">
                <a:latin typeface="Cambria" pitchFamily="18" charset="0"/>
              </a:rPr>
              <a:t/>
            </a:r>
            <a:br>
              <a:rPr lang="ru-RU" sz="4800" b="1" dirty="0" smtClean="0">
                <a:latin typeface="Cambria" pitchFamily="18" charset="0"/>
              </a:rPr>
            </a:br>
            <a:r>
              <a:rPr lang="ru-RU" sz="4800" b="1" dirty="0" smtClean="0">
                <a:latin typeface="Cambria" pitchFamily="18" charset="0"/>
              </a:rPr>
              <a:t>Обозначить поставленную автором проблему</a:t>
            </a:r>
            <a:endParaRPr lang="ru-RU" sz="4800" b="1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202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Cambria" pitchFamily="18" charset="0"/>
              </a:rPr>
              <a:t/>
            </a:r>
            <a:br>
              <a:rPr lang="ru-RU" b="1" dirty="0" smtClean="0">
                <a:latin typeface="Cambria" pitchFamily="18" charset="0"/>
              </a:rPr>
            </a:br>
            <a:r>
              <a:rPr lang="ru-RU" b="1" dirty="0">
                <a:latin typeface="Cambria" pitchFamily="18" charset="0"/>
              </a:rPr>
              <a:t/>
            </a:r>
            <a:br>
              <a:rPr lang="ru-RU" b="1" dirty="0">
                <a:latin typeface="Cambria" pitchFamily="18" charset="0"/>
              </a:rPr>
            </a:br>
            <a:r>
              <a:rPr lang="ru-RU" b="1" dirty="0" smtClean="0">
                <a:latin typeface="Cambria" pitchFamily="18" charset="0"/>
              </a:rPr>
              <a:t/>
            </a:r>
            <a:br>
              <a:rPr lang="ru-RU" b="1" dirty="0" smtClean="0">
                <a:latin typeface="Cambria" pitchFamily="18" charset="0"/>
              </a:rPr>
            </a:br>
            <a:r>
              <a:rPr lang="ru-RU" b="1" dirty="0">
                <a:latin typeface="Cambria" pitchFamily="18" charset="0"/>
              </a:rPr>
              <a:t/>
            </a:r>
            <a:br>
              <a:rPr lang="ru-RU" b="1" dirty="0">
                <a:latin typeface="Cambria" pitchFamily="18" charset="0"/>
              </a:rPr>
            </a:br>
            <a:r>
              <a:rPr lang="ru-RU" b="1" dirty="0" smtClean="0">
                <a:latin typeface="Cambria" pitchFamily="18" charset="0"/>
              </a:rPr>
              <a:t>Аргументировать собственную точку зрения на авторскую позицию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847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Cambria" pitchFamily="18" charset="0"/>
              </a:rPr>
              <a:t/>
            </a:r>
            <a:br>
              <a:rPr lang="ru-RU" b="1" dirty="0" smtClean="0">
                <a:latin typeface="Cambria" pitchFamily="18" charset="0"/>
              </a:rPr>
            </a:br>
            <a:r>
              <a:rPr lang="ru-RU" b="1" dirty="0">
                <a:latin typeface="Cambria" pitchFamily="18" charset="0"/>
              </a:rPr>
              <a:t/>
            </a:r>
            <a:br>
              <a:rPr lang="ru-RU" b="1" dirty="0">
                <a:latin typeface="Cambria" pitchFamily="18" charset="0"/>
              </a:rPr>
            </a:br>
            <a:r>
              <a:rPr lang="ru-RU" b="1" dirty="0" smtClean="0">
                <a:latin typeface="Cambria" pitchFamily="18" charset="0"/>
              </a:rPr>
              <a:t>Использовать знания, полученные при изучении курса обществознания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-понятия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-факты общественной жизни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8103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ambria" pitchFamily="18" charset="0"/>
              </a:rPr>
              <a:t>Привлекать собственный жизненный опыт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41379"/>
          </a:xfrm>
        </p:spPr>
        <p:txBody>
          <a:bodyPr>
            <a:normAutofit lnSpcReduction="10000"/>
          </a:bodyPr>
          <a:lstStyle/>
          <a:p>
            <a:r>
              <a:rPr lang="ru-RU" i="1" u="sng" dirty="0" smtClean="0">
                <a:latin typeface="Cambria" pitchFamily="18" charset="0"/>
              </a:rPr>
              <a:t>АЛГОРИТМ:</a:t>
            </a:r>
          </a:p>
          <a:p>
            <a:r>
              <a:rPr lang="ru-RU" dirty="0" smtClean="0">
                <a:latin typeface="Cambria" pitchFamily="18" charset="0"/>
              </a:rPr>
              <a:t>-раскрыть смысл высказывания (выявить проблему)</a:t>
            </a:r>
          </a:p>
          <a:p>
            <a:r>
              <a:rPr lang="ru-RU" dirty="0" smtClean="0">
                <a:latin typeface="Cambria" pitchFamily="18" charset="0"/>
              </a:rPr>
              <a:t>-привести теоретическую аргументацию</a:t>
            </a:r>
          </a:p>
          <a:p>
            <a:r>
              <a:rPr lang="ru-RU" dirty="0" smtClean="0">
                <a:latin typeface="Cambria" pitchFamily="18" charset="0"/>
              </a:rPr>
              <a:t>-подтвердить позицию: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Cambria" pitchFamily="18" charset="0"/>
              </a:rPr>
              <a:t>Примером из школьных предметов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Cambria" pitchFamily="18" charset="0"/>
              </a:rPr>
              <a:t>Примером из СМИ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Cambria" pitchFamily="18" charset="0"/>
              </a:rPr>
              <a:t>Примером из личного социального опыта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448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sz="4000" b="1" dirty="0">
                <a:solidFill>
                  <a:schemeClr val="tx2"/>
                </a:solidFill>
                <a:latin typeface="Cambria" pitchFamily="18" charset="0"/>
              </a:rPr>
              <a:t>Раскройте смысл высказывания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04301482"/>
              </p:ext>
            </p:extLst>
          </p:nvPr>
        </p:nvGraphicFramePr>
        <p:xfrm>
          <a:off x="457200" y="980728"/>
          <a:ext cx="8229600" cy="56190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2552"/>
                <a:gridCol w="6347048"/>
              </a:tblGrid>
              <a:tr h="173057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Человек и общество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</a:t>
                      </a:r>
                      <a:r>
                        <a:rPr lang="ru-RU" sz="2400" b="1" dirty="0" smtClean="0"/>
                        <a:t>В каждом человеке природа всходит либо злаками,</a:t>
                      </a:r>
                      <a:r>
                        <a:rPr lang="ru-RU" sz="2400" b="1" baseline="0" dirty="0" smtClean="0"/>
                        <a:t> либо сорной травой; пусть же он своевременно поливает первое и истребляет второе» </a:t>
                      </a:r>
                      <a:r>
                        <a:rPr lang="ru-RU" sz="2400" b="1" baseline="0" dirty="0" err="1" smtClean="0"/>
                        <a:t>Ф.Бэкон</a:t>
                      </a:r>
                      <a:endParaRPr lang="ru-RU" sz="2400" b="1" dirty="0"/>
                    </a:p>
                  </a:txBody>
                  <a:tcPr/>
                </a:tc>
              </a:tr>
              <a:tr h="215785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Политика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«На свете существует две истины, которые следует помнить нераздельно. Первая:</a:t>
                      </a:r>
                      <a:r>
                        <a:rPr lang="ru-RU" sz="2400" b="1" baseline="0" dirty="0" smtClean="0"/>
                        <a:t> источник верховной власти – народ; вторая: он должен ее осуществлять» </a:t>
                      </a:r>
                    </a:p>
                    <a:p>
                      <a:r>
                        <a:rPr lang="ru-RU" sz="2400" b="1" baseline="0" dirty="0" smtClean="0"/>
                        <a:t>А. де </a:t>
                      </a:r>
                      <a:r>
                        <a:rPr lang="ru-RU" sz="2400" b="1" baseline="0" dirty="0" err="1" smtClean="0"/>
                        <a:t>Ривароль</a:t>
                      </a:r>
                      <a:endParaRPr lang="ru-RU" sz="2400" b="1" dirty="0"/>
                    </a:p>
                  </a:txBody>
                  <a:tcPr/>
                </a:tc>
              </a:tr>
              <a:tr h="173057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Социология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«Люди,</a:t>
                      </a:r>
                      <a:r>
                        <a:rPr lang="ru-RU" sz="2400" b="1" baseline="0" dirty="0" smtClean="0"/>
                        <a:t> работающие сидя, получают больше, чем люди, работающие стоя» </a:t>
                      </a:r>
                      <a:r>
                        <a:rPr lang="ru-RU" sz="2400" b="1" baseline="0" dirty="0" err="1" smtClean="0"/>
                        <a:t>О.Нэш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743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430</Words>
  <Application>Microsoft Office PowerPoint</Application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МОЁ ЭССЕ.</vt:lpstr>
      <vt:lpstr>Внимательно прочитать все высказывания (темы) для написания эссе и уяснить их смысл(1-2 мин.)</vt:lpstr>
      <vt:lpstr>Выбрать одно высказывание из предложенных</vt:lpstr>
      <vt:lpstr>        Раскрыть его смысл</vt:lpstr>
      <vt:lpstr>     Обозначить поставленную автором проблему</vt:lpstr>
      <vt:lpstr>    Аргументировать собственную точку зрения на авторскую позицию</vt:lpstr>
      <vt:lpstr>  Использовать знания, полученные при изучении курса обществознания</vt:lpstr>
      <vt:lpstr>Привлекать собственный жизненный опыт</vt:lpstr>
      <vt:lpstr> Раскройте смысл высказывания </vt:lpstr>
      <vt:lpstr>«Разделяй и властвуй» – мудрое правило , но «объединяй и направляй» еще лучше» </vt:lpstr>
      <vt:lpstr>Слайд 11</vt:lpstr>
      <vt:lpstr>Удивительная информация</vt:lpstr>
      <vt:lpstr>Необычная цитата</vt:lpstr>
      <vt:lpstr>Тезисы-утверждения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МОЁ ЭССЕ</dc:title>
  <dc:creator>e.ermoshin</dc:creator>
  <cp:lastModifiedBy>Владелец</cp:lastModifiedBy>
  <cp:revision>34</cp:revision>
  <dcterms:created xsi:type="dcterms:W3CDTF">2015-06-01T12:46:47Z</dcterms:created>
  <dcterms:modified xsi:type="dcterms:W3CDTF">2015-06-02T07:00:50Z</dcterms:modified>
</cp:coreProperties>
</file>