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8" r:id="rId3"/>
    <p:sldId id="259" r:id="rId4"/>
    <p:sldId id="260" r:id="rId5"/>
    <p:sldId id="265" r:id="rId6"/>
    <p:sldId id="266" r:id="rId7"/>
    <p:sldId id="261" r:id="rId8"/>
    <p:sldId id="262" r:id="rId9"/>
    <p:sldId id="267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9199" autoAdjust="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" y="0"/>
            <a:ext cx="89154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4000" b="1" dirty="0" smtClean="0">
              <a:ln w="1905"/>
              <a:solidFill>
                <a:srgbClr val="99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4000" b="1" dirty="0" smtClean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Активизация познавательного интереса на уроках обществознания.</a:t>
            </a:r>
            <a:endParaRPr lang="ru-RU" sz="4000" b="1" dirty="0">
              <a:ln w="1905"/>
              <a:solidFill>
                <a:srgbClr val="99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64289" y="4724400"/>
            <a:ext cx="697971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Преподаватель обществознания </a:t>
            </a:r>
            <a:r>
              <a:rPr lang="ru-RU" sz="3200" b="1" dirty="0" smtClean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smtClean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Белозёр В.Б.</a:t>
            </a:r>
            <a:endParaRPr lang="ru-RU" sz="3200" b="1" dirty="0">
              <a:ln w="1905"/>
              <a:solidFill>
                <a:srgbClr val="99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 advClick="0" advTm="80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5800" y="914400"/>
            <a:ext cx="822960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мысли Канта философствование-</a:t>
            </a:r>
          </a:p>
          <a:p>
            <a:pPr algn="ctr"/>
            <a:r>
              <a:rPr lang="ru-RU" sz="3200" b="1" dirty="0" smtClean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держание себя на пределе возможного, это попытка подняться над </a:t>
            </a:r>
            <a:r>
              <a:rPr lang="ru-RU" sz="3200" b="1" dirty="0" smtClean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природной </a:t>
            </a:r>
            <a:r>
              <a:rPr lang="ru-RU" sz="3200" b="1" dirty="0" smtClean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закономерностью, над фактом</a:t>
            </a:r>
            <a:endParaRPr lang="ru-RU" sz="3200" b="1" dirty="0">
              <a:ln w="1905"/>
              <a:solidFill>
                <a:srgbClr val="99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D:\Документы\Вера Германовна\Фотографии\Летопись\P105008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352800"/>
            <a:ext cx="459105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4400" y="685800"/>
            <a:ext cx="73152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Каждый человек вовсе не обязан быть философом, но он обязан чувствовать свою ответственность за мир и в этом смысле он обязан жить философствуя.</a:t>
            </a:r>
            <a:endParaRPr lang="ru-RU" sz="3200" b="1" dirty="0">
              <a:ln w="1905"/>
              <a:solidFill>
                <a:srgbClr val="99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D:\Документы\Вера Германовна\Фотографии\Государственная Дума\Государственная Дума 0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276600"/>
            <a:ext cx="4775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57200"/>
            <a:ext cx="8839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3200" b="1" dirty="0" smtClean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неутомимой жизненной энергией чувство благоговения перед жизнью вырабатывает в человеке  определённое  умонастроение, пронизывая его </a:t>
            </a:r>
          </a:p>
          <a:p>
            <a:pPr algn="ctr"/>
            <a:r>
              <a:rPr lang="ru-RU" sz="3200" b="1" dirty="0" smtClean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привнося в него беспокойство постоянной ответственности…»</a:t>
            </a:r>
          </a:p>
          <a:p>
            <a:pPr algn="ctr"/>
            <a:r>
              <a:rPr lang="ru-RU" sz="3200" b="1" dirty="0" smtClean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Альберт </a:t>
            </a:r>
            <a:r>
              <a:rPr lang="ru-RU" sz="3200" b="1" dirty="0" err="1" smtClean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Швейцер</a:t>
            </a:r>
            <a:endParaRPr lang="ru-RU" sz="3200" b="1" dirty="0">
              <a:ln w="1905"/>
              <a:solidFill>
                <a:srgbClr val="99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D:\Документы\Вера Германовна\Фотографии\Проекты\DSCN55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962400"/>
            <a:ext cx="3276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5000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ndex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3048000"/>
            <a:ext cx="44704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838200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«Обучение-это не наполнение сосуда, а разжигание пламени»</a:t>
            </a:r>
            <a:endParaRPr lang="ru-RU" sz="3200" b="1" dirty="0">
              <a:ln w="1905"/>
              <a:solidFill>
                <a:srgbClr val="99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index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2133600"/>
            <a:ext cx="4572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1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09600"/>
            <a:ext cx="91440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Современная школа построена </a:t>
            </a:r>
          </a:p>
          <a:p>
            <a:pPr algn="ctr"/>
            <a:r>
              <a:rPr lang="ru-RU" sz="3200" b="1" dirty="0" smtClean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по принципу «учитель-ученик», </a:t>
            </a:r>
          </a:p>
          <a:p>
            <a:pPr algn="ctr"/>
            <a:r>
              <a:rPr lang="ru-RU" sz="3200" b="1" dirty="0" smtClean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по принципу </a:t>
            </a:r>
          </a:p>
          <a:p>
            <a:pPr algn="ctr"/>
            <a:r>
              <a:rPr lang="ru-RU" sz="3200" b="1" dirty="0" smtClean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«преподаватель - учащиеся»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3400" y="3657600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Школа давно стала источником получения знаний, </a:t>
            </a:r>
          </a:p>
          <a:p>
            <a:pPr algn="ctr"/>
            <a:r>
              <a:rPr lang="ru-RU" sz="3200" b="1" dirty="0" smtClean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не школой жизни</a:t>
            </a:r>
            <a:endParaRPr lang="ru-RU" sz="3200" dirty="0"/>
          </a:p>
        </p:txBody>
      </p:sp>
    </p:spTree>
  </p:cSld>
  <p:clrMapOvr>
    <a:masterClrMapping/>
  </p:clrMapOvr>
  <p:transition spd="slow" advTm="15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9770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>
              <a:buNone/>
            </a:pPr>
            <a:r>
              <a:rPr lang="ru-RU" sz="2800" b="1" dirty="0" smtClean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Причины кризиса современной системы образования: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Прагматические установки.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Ориентация на узко дисциплинарный подход.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Разграничение  гуманитарных и естественнонаучных дисциплин.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учебных дисциплинах преобладает логическая компонента над историко-культурной и </a:t>
            </a:r>
            <a:r>
              <a:rPr lang="ru-RU" sz="2400" b="1" dirty="0" err="1" smtClean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социокультурной</a:t>
            </a:r>
            <a:r>
              <a:rPr lang="ru-RU" sz="2400" b="1" dirty="0" smtClean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составляющей.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err="1" smtClean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Межпредметные</a:t>
            </a:r>
            <a:r>
              <a:rPr lang="ru-RU" sz="2400" b="1" dirty="0" smtClean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связи строятся на междисциплинарных научных связях, а не на  экзистенциальном и социальном уровнях.</a:t>
            </a:r>
          </a:p>
          <a:p>
            <a:pPr marL="514350" indent="-514350">
              <a:buFont typeface="+mj-lt"/>
              <a:buAutoNum type="arabicPeriod"/>
            </a:pPr>
            <a:endParaRPr lang="ru-RU" sz="2400" b="1" dirty="0" smtClean="0">
              <a:ln w="1905"/>
              <a:solidFill>
                <a:srgbClr val="99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2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838200"/>
            <a:ext cx="86106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ru-RU" sz="2800" b="1" dirty="0" smtClean="0">
                <a:solidFill>
                  <a:srgbClr val="990099"/>
                </a:solidFill>
              </a:rPr>
              <a:t>Последствия: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>
                <a:solidFill>
                  <a:srgbClr val="990099"/>
                </a:solidFill>
              </a:rPr>
              <a:t>Фрагментарность видения реальности, ее деформация.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>
                <a:solidFill>
                  <a:srgbClr val="990099"/>
                </a:solidFill>
              </a:rPr>
              <a:t>Разрыв образования и культуры, образования и жизни.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>
                <a:solidFill>
                  <a:srgbClr val="990099"/>
                </a:solidFill>
              </a:rPr>
              <a:t>Девальвация нравственных норм.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>
                <a:solidFill>
                  <a:srgbClr val="990099"/>
                </a:solidFill>
              </a:rPr>
              <a:t>Нарушение процессов самоидентификации личности  учащегося . </a:t>
            </a:r>
          </a:p>
          <a:p>
            <a:pPr marL="457200" indent="-457200"/>
            <a:r>
              <a:rPr lang="ru-RU" sz="2800" b="1" dirty="0" smtClean="0">
                <a:solidFill>
                  <a:srgbClr val="990099"/>
                </a:solidFill>
              </a:rPr>
              <a:t>Следствием чего являются:</a:t>
            </a:r>
          </a:p>
          <a:p>
            <a:pPr marL="457200" indent="-457200"/>
            <a:r>
              <a:rPr lang="ru-RU" sz="2800" b="1" dirty="0" smtClean="0">
                <a:solidFill>
                  <a:srgbClr val="990099"/>
                </a:solidFill>
              </a:rPr>
              <a:t>      - утрата целевой ориентации в жизни ;</a:t>
            </a:r>
          </a:p>
          <a:p>
            <a:pPr marL="457200" indent="-457200"/>
            <a:r>
              <a:rPr lang="ru-RU" sz="2800" b="1" dirty="0" smtClean="0">
                <a:solidFill>
                  <a:srgbClr val="990099"/>
                </a:solidFill>
              </a:rPr>
              <a:t>      - чувства ответственности за все происходящее в мире.</a:t>
            </a:r>
          </a:p>
          <a:p>
            <a:pPr marL="457200" indent="-457200"/>
            <a:r>
              <a:rPr lang="ru-RU" sz="2800" b="1" dirty="0" smtClean="0">
                <a:solidFill>
                  <a:srgbClr val="990099"/>
                </a:solidFill>
              </a:rPr>
              <a:t>      </a:t>
            </a:r>
          </a:p>
          <a:p>
            <a:pPr marL="457200" indent="-457200"/>
            <a:endParaRPr lang="ru-RU" sz="2400" b="1" dirty="0" smtClean="0">
              <a:solidFill>
                <a:srgbClr val="990099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sz="2400" b="1" dirty="0" smtClean="0">
              <a:solidFill>
                <a:srgbClr val="990099"/>
              </a:solidFill>
            </a:endParaRPr>
          </a:p>
          <a:p>
            <a:pPr marL="457200" indent="-457200"/>
            <a:endParaRPr lang="ru-RU" sz="2400" b="1" dirty="0" smtClean="0">
              <a:solidFill>
                <a:srgbClr val="990099"/>
              </a:solidFill>
            </a:endParaRPr>
          </a:p>
          <a:p>
            <a:pPr marL="457200" indent="-457200" algn="ctr">
              <a:buFont typeface="+mj-lt"/>
              <a:buAutoNum type="arabicPeriod"/>
            </a:pPr>
            <a:endParaRPr lang="ru-RU" sz="2400" b="1" dirty="0">
              <a:solidFill>
                <a:srgbClr val="990099"/>
              </a:solidFill>
            </a:endParaRPr>
          </a:p>
        </p:txBody>
      </p:sp>
    </p:spTree>
  </p:cSld>
  <p:clrMapOvr>
    <a:masterClrMapping/>
  </p:clrMapOvr>
  <p:transition advClick="0" advTm="28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00" y="838200"/>
            <a:ext cx="80772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«…польза от философии не доказана, </a:t>
            </a:r>
          </a:p>
          <a:p>
            <a:pPr algn="ctr"/>
            <a:r>
              <a:rPr lang="ru-RU" sz="3200" b="1" dirty="0" smtClean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вред весьма возможен…»</a:t>
            </a:r>
            <a:endParaRPr lang="ru-RU" sz="3200" b="1" dirty="0">
              <a:ln w="1905"/>
              <a:solidFill>
                <a:srgbClr val="99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nikolaj1pols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074371"/>
            <a:ext cx="3657600" cy="478362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96000" y="1752600"/>
            <a:ext cx="27432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Николай </a:t>
            </a:r>
            <a:r>
              <a:rPr lang="en-US" sz="2400" b="1" dirty="0" smtClean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endParaRPr lang="ru-RU" sz="2400" b="1" dirty="0">
              <a:ln w="1905"/>
              <a:solidFill>
                <a:srgbClr val="99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 advClick="0" advTm="5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3716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 для того, чтобы быть людьми, должны философствовать, т.к. это один из способов </a:t>
            </a:r>
            <a:r>
              <a:rPr lang="ru-RU" sz="3200" b="1" dirty="0" err="1" smtClean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самосозидания</a:t>
            </a:r>
            <a:r>
              <a:rPr lang="ru-RU" sz="3200" b="1" dirty="0" smtClean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человека</a:t>
            </a:r>
            <a:endParaRPr lang="ru-RU" sz="3200" b="1" dirty="0">
              <a:ln w="1905"/>
              <a:solidFill>
                <a:srgbClr val="99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D:\Документы\Вера Германовна\Фотографии\Проекты\DSCN5607.JPG"/>
          <p:cNvPicPr/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2286000" y="3124200"/>
            <a:ext cx="4667250" cy="350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304800"/>
            <a:ext cx="7772399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0099"/>
                </a:solidFill>
              </a:rPr>
              <a:t>Интерактивные  формы обучения, активизирующие процесс познания</a:t>
            </a:r>
            <a:r>
              <a:rPr lang="ru-RU" sz="3200" b="1" dirty="0" smtClean="0">
                <a:solidFill>
                  <a:srgbClr val="990099"/>
                </a:solidFill>
              </a:rPr>
              <a:t>:</a:t>
            </a:r>
          </a:p>
          <a:p>
            <a:pPr algn="ctr"/>
            <a:endParaRPr lang="ru-RU" sz="2800" b="1" dirty="0" smtClean="0">
              <a:solidFill>
                <a:srgbClr val="990099"/>
              </a:solidFill>
            </a:endParaRPr>
          </a:p>
          <a:p>
            <a:pPr algn="ctr"/>
            <a:endParaRPr lang="ru-RU" sz="2800" b="1" dirty="0" smtClean="0">
              <a:solidFill>
                <a:srgbClr val="990099"/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sz="2800" b="1" dirty="0" smtClean="0">
                <a:solidFill>
                  <a:srgbClr val="990099"/>
                </a:solidFill>
              </a:rPr>
              <a:t>П</a:t>
            </a:r>
            <a:r>
              <a:rPr lang="ru-RU" sz="2800" b="1" dirty="0" smtClean="0">
                <a:solidFill>
                  <a:srgbClr val="990099"/>
                </a:solidFill>
              </a:rPr>
              <a:t>роблемная лекция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</a:pPr>
            <a:r>
              <a:rPr lang="ru-RU" sz="2800" b="1" dirty="0" smtClean="0">
                <a:solidFill>
                  <a:srgbClr val="990099"/>
                </a:solidFill>
              </a:rPr>
              <a:t>2</a:t>
            </a:r>
            <a:r>
              <a:rPr lang="ru-RU" sz="2800" b="1" dirty="0" smtClean="0">
                <a:solidFill>
                  <a:srgbClr val="990099"/>
                </a:solidFill>
              </a:rPr>
              <a:t>.    Семинар диспут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 startAt="3"/>
            </a:pPr>
            <a:r>
              <a:rPr lang="ru-RU" sz="2800" b="1" dirty="0" smtClean="0">
                <a:solidFill>
                  <a:srgbClr val="990099"/>
                </a:solidFill>
              </a:rPr>
              <a:t>У</a:t>
            </a:r>
            <a:r>
              <a:rPr lang="ru-RU" sz="2800" b="1" dirty="0" smtClean="0">
                <a:solidFill>
                  <a:srgbClr val="990099"/>
                </a:solidFill>
              </a:rPr>
              <a:t>чебная дискуссия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 startAt="3"/>
            </a:pPr>
            <a:r>
              <a:rPr lang="ru-RU" sz="2800" b="1" dirty="0" smtClean="0">
                <a:solidFill>
                  <a:srgbClr val="990099"/>
                </a:solidFill>
              </a:rPr>
              <a:t> Дидактическая </a:t>
            </a:r>
            <a:r>
              <a:rPr lang="ru-RU" sz="2800" b="1" dirty="0" smtClean="0">
                <a:solidFill>
                  <a:srgbClr val="990099"/>
                </a:solidFill>
              </a:rPr>
              <a:t>игра (6-8 </a:t>
            </a:r>
            <a:r>
              <a:rPr lang="ru-RU" sz="2800" b="1" dirty="0" err="1" smtClean="0">
                <a:solidFill>
                  <a:srgbClr val="990099"/>
                </a:solidFill>
              </a:rPr>
              <a:t>кл</a:t>
            </a:r>
            <a:r>
              <a:rPr lang="ru-RU" sz="2800" b="1" dirty="0" smtClean="0">
                <a:solidFill>
                  <a:srgbClr val="990099"/>
                </a:solidFill>
              </a:rPr>
              <a:t>.)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 startAt="3"/>
            </a:pPr>
            <a:r>
              <a:rPr lang="ru-RU" sz="2800" b="1" dirty="0" smtClean="0">
                <a:solidFill>
                  <a:srgbClr val="990099"/>
                </a:solidFill>
              </a:rPr>
              <a:t>И</a:t>
            </a:r>
            <a:r>
              <a:rPr lang="ru-RU" sz="2800" b="1" dirty="0" smtClean="0">
                <a:solidFill>
                  <a:srgbClr val="990099"/>
                </a:solidFill>
              </a:rPr>
              <a:t>гровое </a:t>
            </a:r>
            <a:r>
              <a:rPr lang="ru-RU" sz="2800" b="1" dirty="0" smtClean="0">
                <a:solidFill>
                  <a:srgbClr val="990099"/>
                </a:solidFill>
              </a:rPr>
              <a:t>проектирование (9-11 </a:t>
            </a:r>
            <a:r>
              <a:rPr lang="ru-RU" sz="2800" b="1" dirty="0" err="1" smtClean="0">
                <a:solidFill>
                  <a:srgbClr val="990099"/>
                </a:solidFill>
              </a:rPr>
              <a:t>кл</a:t>
            </a:r>
            <a:r>
              <a:rPr lang="ru-RU" sz="2800" b="1" dirty="0" smtClean="0">
                <a:solidFill>
                  <a:srgbClr val="990099"/>
                </a:solidFill>
              </a:rPr>
              <a:t>.)</a:t>
            </a:r>
            <a:endParaRPr lang="ru-RU" sz="2800" b="1" dirty="0" smtClean="0">
              <a:solidFill>
                <a:srgbClr val="990099"/>
              </a:solidFill>
            </a:endParaRPr>
          </a:p>
          <a:p>
            <a:pPr marL="457200" indent="-457200">
              <a:buAutoNum type="arabicPeriod" startAt="3"/>
            </a:pPr>
            <a:endParaRPr lang="ru-RU" sz="2000" b="1" dirty="0" smtClean="0">
              <a:solidFill>
                <a:srgbClr val="990099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sz="2000" b="1" dirty="0" smtClean="0">
              <a:solidFill>
                <a:srgbClr val="990099"/>
              </a:solidFill>
            </a:endParaRPr>
          </a:p>
          <a:p>
            <a:pPr marL="457200" indent="-457200"/>
            <a:endParaRPr lang="ru-RU" sz="2400" b="1" dirty="0">
              <a:solidFill>
                <a:srgbClr val="990099"/>
              </a:solidFill>
            </a:endParaRPr>
          </a:p>
        </p:txBody>
      </p:sp>
    </p:spTree>
  </p:cSld>
  <p:clrMapOvr>
    <a:masterClrMapping/>
  </p:clrMapOvr>
  <p:transition advClick="0" advTm="6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463</TotalTime>
  <Words>286</Words>
  <PresentationFormat>Экран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Андрей</cp:lastModifiedBy>
  <cp:revision>51</cp:revision>
  <dcterms:modified xsi:type="dcterms:W3CDTF">2014-11-06T19:20:30Z</dcterms:modified>
</cp:coreProperties>
</file>