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2" r:id="rId5"/>
    <p:sldId id="263" r:id="rId6"/>
    <p:sldId id="264" r:id="rId7"/>
    <p:sldId id="265" r:id="rId8"/>
    <p:sldId id="256" r:id="rId9"/>
    <p:sldId id="257" r:id="rId10"/>
    <p:sldId id="267" r:id="rId11"/>
    <p:sldId id="268" r:id="rId12"/>
    <p:sldId id="261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2B647-C5B6-4179-B70F-3ED191A8779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454ACC4-3E6B-497B-A1DB-D8B8A93A88B8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2800" dirty="0" smtClean="0"/>
            <a:t>Разделение властей</a:t>
          </a:r>
          <a:endParaRPr lang="ru-RU" sz="2800" dirty="0"/>
        </a:p>
      </dgm:t>
    </dgm:pt>
    <dgm:pt modelId="{4BAB2A4D-581B-455A-97CA-FE96C3D620FB}" type="parTrans" cxnId="{4D378F9B-C622-404C-87DF-529410847DCA}">
      <dgm:prSet/>
      <dgm:spPr/>
      <dgm:t>
        <a:bodyPr/>
        <a:lstStyle/>
        <a:p>
          <a:endParaRPr lang="ru-RU"/>
        </a:p>
      </dgm:t>
    </dgm:pt>
    <dgm:pt modelId="{933365B6-C0D3-4CA2-AFAA-C30E8BDFF8D2}" type="sibTrans" cxnId="{4D378F9B-C622-404C-87DF-529410847DCA}">
      <dgm:prSet/>
      <dgm:spPr/>
      <dgm:t>
        <a:bodyPr/>
        <a:lstStyle/>
        <a:p>
          <a:endParaRPr lang="ru-RU"/>
        </a:p>
      </dgm:t>
    </dgm:pt>
    <dgm:pt modelId="{674D4578-44CD-44C8-99DE-244C37330191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2000" dirty="0" smtClean="0"/>
            <a:t>Верховенство права</a:t>
          </a:r>
          <a:endParaRPr lang="ru-RU" sz="2000" dirty="0"/>
        </a:p>
      </dgm:t>
    </dgm:pt>
    <dgm:pt modelId="{45A37DB8-7311-49FC-A2D6-340144305D63}" type="parTrans" cxnId="{818D3EDD-C50A-40A2-8D7F-C0F1688719A3}">
      <dgm:prSet/>
      <dgm:spPr/>
      <dgm:t>
        <a:bodyPr/>
        <a:lstStyle/>
        <a:p>
          <a:endParaRPr lang="ru-RU"/>
        </a:p>
      </dgm:t>
    </dgm:pt>
    <dgm:pt modelId="{90E31724-4438-4B24-B04C-67881EB30018}" type="sibTrans" cxnId="{818D3EDD-C50A-40A2-8D7F-C0F1688719A3}">
      <dgm:prSet/>
      <dgm:spPr/>
      <dgm:t>
        <a:bodyPr/>
        <a:lstStyle/>
        <a:p>
          <a:endParaRPr lang="ru-RU"/>
        </a:p>
      </dgm:t>
    </dgm:pt>
    <dgm:pt modelId="{0D72034A-46AD-41DD-9221-C08F2140F020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smtClean="0"/>
            <a:t>Незыблемость прав и свобод человека</a:t>
          </a:r>
          <a:endParaRPr lang="ru-RU" sz="1800" dirty="0"/>
        </a:p>
      </dgm:t>
    </dgm:pt>
    <dgm:pt modelId="{5073B3BE-D6CD-41E8-B79C-831B0F305AFD}" type="sibTrans" cxnId="{48AACDDA-6A79-4535-A364-34B74CC9BB4F}">
      <dgm:prSet/>
      <dgm:spPr/>
      <dgm:t>
        <a:bodyPr/>
        <a:lstStyle/>
        <a:p>
          <a:endParaRPr lang="ru-RU"/>
        </a:p>
      </dgm:t>
    </dgm:pt>
    <dgm:pt modelId="{D387D98A-EAC7-4876-B2E5-5D12896552BA}" type="parTrans" cxnId="{48AACDDA-6A79-4535-A364-34B74CC9BB4F}">
      <dgm:prSet/>
      <dgm:spPr/>
      <dgm:t>
        <a:bodyPr/>
        <a:lstStyle/>
        <a:p>
          <a:endParaRPr lang="ru-RU"/>
        </a:p>
      </dgm:t>
    </dgm:pt>
    <dgm:pt modelId="{DB6BEBBD-584B-4229-8AE7-371C776742B4}" type="pres">
      <dgm:prSet presAssocID="{C732B647-C5B6-4179-B70F-3ED191A87797}" presName="compositeShape" presStyleCnt="0">
        <dgm:presLayoutVars>
          <dgm:chMax val="7"/>
          <dgm:dir/>
          <dgm:resizeHandles val="exact"/>
        </dgm:presLayoutVars>
      </dgm:prSet>
      <dgm:spPr/>
    </dgm:pt>
    <dgm:pt modelId="{60139299-C81E-4A7B-973C-A7F52218582E}" type="pres">
      <dgm:prSet presAssocID="{C732B647-C5B6-4179-B70F-3ED191A87797}" presName="wedge1" presStyleLbl="node1" presStyleIdx="0" presStyleCnt="3"/>
      <dgm:spPr/>
      <dgm:t>
        <a:bodyPr/>
        <a:lstStyle/>
        <a:p>
          <a:endParaRPr lang="ru-RU"/>
        </a:p>
      </dgm:t>
    </dgm:pt>
    <dgm:pt modelId="{EE51F0FB-E475-4120-A944-BD6E86C8D9A9}" type="pres">
      <dgm:prSet presAssocID="{C732B647-C5B6-4179-B70F-3ED191A87797}" presName="dummy1a" presStyleCnt="0"/>
      <dgm:spPr/>
    </dgm:pt>
    <dgm:pt modelId="{66CB30F3-393B-4BA7-8087-B27A5C5B597C}" type="pres">
      <dgm:prSet presAssocID="{C732B647-C5B6-4179-B70F-3ED191A87797}" presName="dummy1b" presStyleCnt="0"/>
      <dgm:spPr/>
    </dgm:pt>
    <dgm:pt modelId="{352B4D56-4DB4-4159-A812-4BDF56D9E1CA}" type="pres">
      <dgm:prSet presAssocID="{C732B647-C5B6-4179-B70F-3ED191A8779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1D83D-C2F5-48C1-874E-5D179F575B42}" type="pres">
      <dgm:prSet presAssocID="{C732B647-C5B6-4179-B70F-3ED191A87797}" presName="wedge2" presStyleLbl="node1" presStyleIdx="1" presStyleCnt="3" custScaleX="106663" custScaleY="105020"/>
      <dgm:spPr/>
      <dgm:t>
        <a:bodyPr/>
        <a:lstStyle/>
        <a:p>
          <a:endParaRPr lang="ru-RU"/>
        </a:p>
      </dgm:t>
    </dgm:pt>
    <dgm:pt modelId="{52865BB8-2A0B-483C-99FA-5E25E0B89508}" type="pres">
      <dgm:prSet presAssocID="{C732B647-C5B6-4179-B70F-3ED191A87797}" presName="dummy2a" presStyleCnt="0"/>
      <dgm:spPr/>
    </dgm:pt>
    <dgm:pt modelId="{7DD1427A-7FD8-47E4-8A99-C51E70F55CC5}" type="pres">
      <dgm:prSet presAssocID="{C732B647-C5B6-4179-B70F-3ED191A87797}" presName="dummy2b" presStyleCnt="0"/>
      <dgm:spPr/>
    </dgm:pt>
    <dgm:pt modelId="{10960221-3DB7-4680-B9AA-11BBCED418A5}" type="pres">
      <dgm:prSet presAssocID="{C732B647-C5B6-4179-B70F-3ED191A8779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1BFE1-7798-409A-B5EA-C63128614726}" type="pres">
      <dgm:prSet presAssocID="{C732B647-C5B6-4179-B70F-3ED191A87797}" presName="wedge3" presStyleLbl="node1" presStyleIdx="2" presStyleCnt="3" custScaleX="98159" custScaleY="91243"/>
      <dgm:spPr/>
    </dgm:pt>
    <dgm:pt modelId="{DA2E4D5E-A713-4C99-8C4A-91E1696FB00E}" type="pres">
      <dgm:prSet presAssocID="{C732B647-C5B6-4179-B70F-3ED191A87797}" presName="dummy3a" presStyleCnt="0"/>
      <dgm:spPr/>
    </dgm:pt>
    <dgm:pt modelId="{B5DD6394-C4FA-4D26-A709-7778B85CEEDC}" type="pres">
      <dgm:prSet presAssocID="{C732B647-C5B6-4179-B70F-3ED191A87797}" presName="dummy3b" presStyleCnt="0"/>
      <dgm:spPr/>
    </dgm:pt>
    <dgm:pt modelId="{17CD5C53-BC01-4E41-B0C2-9B4584313AC6}" type="pres">
      <dgm:prSet presAssocID="{C732B647-C5B6-4179-B70F-3ED191A8779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213C569-8F86-4E92-9EE1-58389F15B549}" type="pres">
      <dgm:prSet presAssocID="{5073B3BE-D6CD-41E8-B79C-831B0F305AFD}" presName="arrowWedge1" presStyleLbl="fgSibTrans2D1" presStyleIdx="0" presStyleCnt="3"/>
      <dgm:spPr/>
    </dgm:pt>
    <dgm:pt modelId="{C0874128-39E4-4410-8D26-F37F483CD4DD}" type="pres">
      <dgm:prSet presAssocID="{933365B6-C0D3-4CA2-AFAA-C30E8BDFF8D2}" presName="arrowWedge2" presStyleLbl="fgSibTrans2D1" presStyleIdx="1" presStyleCnt="3"/>
      <dgm:spPr/>
    </dgm:pt>
    <dgm:pt modelId="{63E3D660-E064-4571-A4B5-9438F3E2B715}" type="pres">
      <dgm:prSet presAssocID="{90E31724-4438-4B24-B04C-67881EB30018}" presName="arrowWedge3" presStyleLbl="fgSibTrans2D1" presStyleIdx="2" presStyleCnt="3"/>
      <dgm:spPr/>
    </dgm:pt>
  </dgm:ptLst>
  <dgm:cxnLst>
    <dgm:cxn modelId="{CB1A5666-4BC4-4B8B-9D35-C6A2982D47E9}" type="presOf" srcId="{8454ACC4-3E6B-497B-A1DB-D8B8A93A88B8}" destId="{0AB1D83D-C2F5-48C1-874E-5D179F575B42}" srcOrd="0" destOrd="0" presId="urn:microsoft.com/office/officeart/2005/8/layout/cycle8"/>
    <dgm:cxn modelId="{38F79D7A-3525-43D9-93B1-4399B7A29479}" type="presOf" srcId="{8454ACC4-3E6B-497B-A1DB-D8B8A93A88B8}" destId="{10960221-3DB7-4680-B9AA-11BBCED418A5}" srcOrd="1" destOrd="0" presId="urn:microsoft.com/office/officeart/2005/8/layout/cycle8"/>
    <dgm:cxn modelId="{48AACDDA-6A79-4535-A364-34B74CC9BB4F}" srcId="{C732B647-C5B6-4179-B70F-3ED191A87797}" destId="{0D72034A-46AD-41DD-9221-C08F2140F020}" srcOrd="0" destOrd="0" parTransId="{D387D98A-EAC7-4876-B2E5-5D12896552BA}" sibTransId="{5073B3BE-D6CD-41E8-B79C-831B0F305AFD}"/>
    <dgm:cxn modelId="{BB9638F7-D3E2-4CC2-A318-D023C6F20A0E}" type="presOf" srcId="{0D72034A-46AD-41DD-9221-C08F2140F020}" destId="{60139299-C81E-4A7B-973C-A7F52218582E}" srcOrd="0" destOrd="0" presId="urn:microsoft.com/office/officeart/2005/8/layout/cycle8"/>
    <dgm:cxn modelId="{EF9123D9-BE2F-4729-BA8D-0FED7001E79A}" type="presOf" srcId="{0D72034A-46AD-41DD-9221-C08F2140F020}" destId="{352B4D56-4DB4-4159-A812-4BDF56D9E1CA}" srcOrd="1" destOrd="0" presId="urn:microsoft.com/office/officeart/2005/8/layout/cycle8"/>
    <dgm:cxn modelId="{4D378F9B-C622-404C-87DF-529410847DCA}" srcId="{C732B647-C5B6-4179-B70F-3ED191A87797}" destId="{8454ACC4-3E6B-497B-A1DB-D8B8A93A88B8}" srcOrd="1" destOrd="0" parTransId="{4BAB2A4D-581B-455A-97CA-FE96C3D620FB}" sibTransId="{933365B6-C0D3-4CA2-AFAA-C30E8BDFF8D2}"/>
    <dgm:cxn modelId="{818D3EDD-C50A-40A2-8D7F-C0F1688719A3}" srcId="{C732B647-C5B6-4179-B70F-3ED191A87797}" destId="{674D4578-44CD-44C8-99DE-244C37330191}" srcOrd="2" destOrd="0" parTransId="{45A37DB8-7311-49FC-A2D6-340144305D63}" sibTransId="{90E31724-4438-4B24-B04C-67881EB30018}"/>
    <dgm:cxn modelId="{E2C09C11-E903-467D-837A-80A46C9F9109}" type="presOf" srcId="{674D4578-44CD-44C8-99DE-244C37330191}" destId="{17CD5C53-BC01-4E41-B0C2-9B4584313AC6}" srcOrd="1" destOrd="0" presId="urn:microsoft.com/office/officeart/2005/8/layout/cycle8"/>
    <dgm:cxn modelId="{38F5BC39-3511-4309-BD01-5BB0C6A4E7E3}" type="presOf" srcId="{674D4578-44CD-44C8-99DE-244C37330191}" destId="{AF41BFE1-7798-409A-B5EA-C63128614726}" srcOrd="0" destOrd="0" presId="urn:microsoft.com/office/officeart/2005/8/layout/cycle8"/>
    <dgm:cxn modelId="{BF79FDBB-3003-45FC-BED7-940FA9CE48B0}" type="presOf" srcId="{C732B647-C5B6-4179-B70F-3ED191A87797}" destId="{DB6BEBBD-584B-4229-8AE7-371C776742B4}" srcOrd="0" destOrd="0" presId="urn:microsoft.com/office/officeart/2005/8/layout/cycle8"/>
    <dgm:cxn modelId="{ABEA1E32-D797-48DA-B8CD-86FA866ACD7C}" type="presParOf" srcId="{DB6BEBBD-584B-4229-8AE7-371C776742B4}" destId="{60139299-C81E-4A7B-973C-A7F52218582E}" srcOrd="0" destOrd="0" presId="urn:microsoft.com/office/officeart/2005/8/layout/cycle8"/>
    <dgm:cxn modelId="{507B3159-FAAB-4D3D-9033-9593BFA36CBD}" type="presParOf" srcId="{DB6BEBBD-584B-4229-8AE7-371C776742B4}" destId="{EE51F0FB-E475-4120-A944-BD6E86C8D9A9}" srcOrd="1" destOrd="0" presId="urn:microsoft.com/office/officeart/2005/8/layout/cycle8"/>
    <dgm:cxn modelId="{7896EBC8-46AC-4B1D-A0B8-1569F5A02F03}" type="presParOf" srcId="{DB6BEBBD-584B-4229-8AE7-371C776742B4}" destId="{66CB30F3-393B-4BA7-8087-B27A5C5B597C}" srcOrd="2" destOrd="0" presId="urn:microsoft.com/office/officeart/2005/8/layout/cycle8"/>
    <dgm:cxn modelId="{C117EBCC-C0BC-419E-B274-F90449A90BFA}" type="presParOf" srcId="{DB6BEBBD-584B-4229-8AE7-371C776742B4}" destId="{352B4D56-4DB4-4159-A812-4BDF56D9E1CA}" srcOrd="3" destOrd="0" presId="urn:microsoft.com/office/officeart/2005/8/layout/cycle8"/>
    <dgm:cxn modelId="{04C61BB1-BE29-4A7B-809C-A2FC67804979}" type="presParOf" srcId="{DB6BEBBD-584B-4229-8AE7-371C776742B4}" destId="{0AB1D83D-C2F5-48C1-874E-5D179F575B42}" srcOrd="4" destOrd="0" presId="urn:microsoft.com/office/officeart/2005/8/layout/cycle8"/>
    <dgm:cxn modelId="{5AD805AA-AF0E-4946-B1F7-E53BB8F30D6D}" type="presParOf" srcId="{DB6BEBBD-584B-4229-8AE7-371C776742B4}" destId="{52865BB8-2A0B-483C-99FA-5E25E0B89508}" srcOrd="5" destOrd="0" presId="urn:microsoft.com/office/officeart/2005/8/layout/cycle8"/>
    <dgm:cxn modelId="{BB89FB61-0C34-41C6-9AB8-FD8E6A99B7CB}" type="presParOf" srcId="{DB6BEBBD-584B-4229-8AE7-371C776742B4}" destId="{7DD1427A-7FD8-47E4-8A99-C51E70F55CC5}" srcOrd="6" destOrd="0" presId="urn:microsoft.com/office/officeart/2005/8/layout/cycle8"/>
    <dgm:cxn modelId="{D3819984-BDA7-4B54-9743-22F6F2A52451}" type="presParOf" srcId="{DB6BEBBD-584B-4229-8AE7-371C776742B4}" destId="{10960221-3DB7-4680-B9AA-11BBCED418A5}" srcOrd="7" destOrd="0" presId="urn:microsoft.com/office/officeart/2005/8/layout/cycle8"/>
    <dgm:cxn modelId="{467655AC-BFAF-4376-8480-1D6CE4B7DCF6}" type="presParOf" srcId="{DB6BEBBD-584B-4229-8AE7-371C776742B4}" destId="{AF41BFE1-7798-409A-B5EA-C63128614726}" srcOrd="8" destOrd="0" presId="urn:microsoft.com/office/officeart/2005/8/layout/cycle8"/>
    <dgm:cxn modelId="{C15A43F1-823A-4404-938B-40E0316FFD83}" type="presParOf" srcId="{DB6BEBBD-584B-4229-8AE7-371C776742B4}" destId="{DA2E4D5E-A713-4C99-8C4A-91E1696FB00E}" srcOrd="9" destOrd="0" presId="urn:microsoft.com/office/officeart/2005/8/layout/cycle8"/>
    <dgm:cxn modelId="{3477A255-5082-41F3-B027-273BB32A6B52}" type="presParOf" srcId="{DB6BEBBD-584B-4229-8AE7-371C776742B4}" destId="{B5DD6394-C4FA-4D26-A709-7778B85CEEDC}" srcOrd="10" destOrd="0" presId="urn:microsoft.com/office/officeart/2005/8/layout/cycle8"/>
    <dgm:cxn modelId="{BB1E5682-1C06-4260-B221-EAE3BE821B3F}" type="presParOf" srcId="{DB6BEBBD-584B-4229-8AE7-371C776742B4}" destId="{17CD5C53-BC01-4E41-B0C2-9B4584313AC6}" srcOrd="11" destOrd="0" presId="urn:microsoft.com/office/officeart/2005/8/layout/cycle8"/>
    <dgm:cxn modelId="{95C801F9-B602-43CF-92D9-EB1566EBD18B}" type="presParOf" srcId="{DB6BEBBD-584B-4229-8AE7-371C776742B4}" destId="{6213C569-8F86-4E92-9EE1-58389F15B549}" srcOrd="12" destOrd="0" presId="urn:microsoft.com/office/officeart/2005/8/layout/cycle8"/>
    <dgm:cxn modelId="{98F665FD-191D-4234-9486-BF56DAB20DBC}" type="presParOf" srcId="{DB6BEBBD-584B-4229-8AE7-371C776742B4}" destId="{C0874128-39E4-4410-8D26-F37F483CD4DD}" srcOrd="13" destOrd="0" presId="urn:microsoft.com/office/officeart/2005/8/layout/cycle8"/>
    <dgm:cxn modelId="{8AA4DE41-E295-4820-B05B-3340E50F16BC}" type="presParOf" srcId="{DB6BEBBD-584B-4229-8AE7-371C776742B4}" destId="{63E3D660-E064-4571-A4B5-9438F3E2B71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139299-C81E-4A7B-973C-A7F52218582E}">
      <dsp:nvSpPr>
        <dsp:cNvPr id="0" name=""/>
        <dsp:cNvSpPr/>
      </dsp:nvSpPr>
      <dsp:spPr>
        <a:xfrm>
          <a:off x="2239167" y="286329"/>
          <a:ext cx="4416552" cy="4416552"/>
        </a:xfrm>
        <a:prstGeom prst="pie">
          <a:avLst>
            <a:gd name="adj1" fmla="val 16200000"/>
            <a:gd name="adj2" fmla="val 180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Незыблемость прав и свобод человека</a:t>
          </a:r>
          <a:endParaRPr lang="ru-RU" sz="1800" kern="1200" dirty="0"/>
        </a:p>
      </dsp:txBody>
      <dsp:txXfrm>
        <a:off x="4566795" y="1222217"/>
        <a:ext cx="1577340" cy="1314450"/>
      </dsp:txXfrm>
    </dsp:sp>
    <dsp:sp modelId="{0AB1D83D-C2F5-48C1-874E-5D179F575B42}">
      <dsp:nvSpPr>
        <dsp:cNvPr id="0" name=""/>
        <dsp:cNvSpPr/>
      </dsp:nvSpPr>
      <dsp:spPr>
        <a:xfrm>
          <a:off x="2001070" y="333207"/>
          <a:ext cx="4710826" cy="4638262"/>
        </a:xfrm>
        <a:prstGeom prst="pie">
          <a:avLst>
            <a:gd name="adj1" fmla="val 1800000"/>
            <a:gd name="adj2" fmla="val 900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Разделение властей</a:t>
          </a:r>
          <a:endParaRPr lang="ru-RU" sz="2800" kern="1200" dirty="0"/>
        </a:p>
      </dsp:txBody>
      <dsp:txXfrm>
        <a:off x="3122696" y="3342556"/>
        <a:ext cx="2523657" cy="1214783"/>
      </dsp:txXfrm>
    </dsp:sp>
    <dsp:sp modelId="{AF41BFE1-7798-409A-B5EA-C63128614726}">
      <dsp:nvSpPr>
        <dsp:cNvPr id="0" name=""/>
        <dsp:cNvSpPr/>
      </dsp:nvSpPr>
      <dsp:spPr>
        <a:xfrm>
          <a:off x="2097902" y="479708"/>
          <a:ext cx="4335243" cy="4029794"/>
        </a:xfrm>
        <a:prstGeom prst="pie">
          <a:avLst>
            <a:gd name="adj1" fmla="val 9000000"/>
            <a:gd name="adj2" fmla="val 1620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Верховенство права</a:t>
          </a:r>
          <a:endParaRPr lang="ru-RU" sz="2000" kern="1200" dirty="0"/>
        </a:p>
      </dsp:txBody>
      <dsp:txXfrm>
        <a:off x="2600068" y="1333640"/>
        <a:ext cx="1548301" cy="1199343"/>
      </dsp:txXfrm>
    </dsp:sp>
    <dsp:sp modelId="{6213C569-8F86-4E92-9EE1-58389F15B549}">
      <dsp:nvSpPr>
        <dsp:cNvPr id="0" name=""/>
        <dsp:cNvSpPr/>
      </dsp:nvSpPr>
      <dsp:spPr>
        <a:xfrm>
          <a:off x="1966126" y="12923"/>
          <a:ext cx="4963363" cy="49633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74128-39E4-4410-8D26-F37F483CD4DD}">
      <dsp:nvSpPr>
        <dsp:cNvPr id="0" name=""/>
        <dsp:cNvSpPr/>
      </dsp:nvSpPr>
      <dsp:spPr>
        <a:xfrm>
          <a:off x="1873603" y="169474"/>
          <a:ext cx="4963363" cy="49633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3D660-E064-4571-A4B5-9438F3E2B715}">
      <dsp:nvSpPr>
        <dsp:cNvPr id="0" name=""/>
        <dsp:cNvSpPr/>
      </dsp:nvSpPr>
      <dsp:spPr>
        <a:xfrm>
          <a:off x="1783809" y="14499"/>
          <a:ext cx="4963363" cy="49633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ВОПРОСЫ для самопроверки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6840760" cy="505849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293833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ВЛАСТЬ В ПРАВОВОМ ГОСУДАРСТВЕ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4 В ДО. Н. Э. ВЫДВИНУЛ ИДЕЮ РАЗДЕЛЕНИЯ ВЛАСТЕЙ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 ВЕКЕ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Ш. МОНТЕСКЬЕ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ВСЮ ВЛАСТЬ ДЕЛИЛ НА ТРИ ВИДА: ЗАКОНОДАТЕЛЬНУЮ, ИСПОЛНИТЕЛЬНУЮ И СУДЕБНУЮ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ИММАНУИЛ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ГОСУДАРСТВО ПРАВОВОЕ С РАЗДЕЛЕНИЕМ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ВЛАСТЕЙ 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КАТЕГОРИЧЕСКИЙ ИМПЕРАТИВ 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качанные файлы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018480"/>
            <a:ext cx="2294286" cy="3074816"/>
          </a:xfrm>
        </p:spPr>
      </p:pic>
      <p:pic>
        <p:nvPicPr>
          <p:cNvPr id="2050" name="Picture 2" descr="C:\Users\павел\Desktop\скачанные файлы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7126" y="3789040"/>
            <a:ext cx="2352986" cy="2637163"/>
          </a:xfrm>
          <a:prstGeom prst="rect">
            <a:avLst/>
          </a:prstGeom>
          <a:noFill/>
        </p:spPr>
      </p:pic>
      <p:pic>
        <p:nvPicPr>
          <p:cNvPr id="2051" name="Picture 3" descr="C:\Users\павел\Desktop\скачанные файлы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068960"/>
            <a:ext cx="2232248" cy="2926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228919"/>
            <a:ext cx="63772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332656"/>
            <a:ext cx="4402832" cy="6525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«Категорический императив» (повеление): поступай всегда согласно такой максиме (правилу), которую ты хотел бы сделать обязательной для всех людей.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скачанные файлы (1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126428" cy="5293498"/>
          </a:xfrm>
        </p:spPr>
      </p:pic>
      <p:sp>
        <p:nvSpPr>
          <p:cNvPr id="8" name="Прямоугольник 7"/>
          <p:cNvSpPr/>
          <p:nvPr/>
        </p:nvSpPr>
        <p:spPr>
          <a:xfrm>
            <a:off x="683568" y="5552658"/>
            <a:ext cx="3600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Иммануил</a:t>
            </a:r>
            <a:r>
              <a:rPr lang="ru-RU" dirty="0" smtClean="0"/>
              <a:t> Кант (1724 –1804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2 СТАТЬЯ КОНСТИТУЦИИ РФ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ОБЯЗАННОСТЬ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ГОСУДАРСТВА – ПРИЗНАВАТЬ, СОБЛЮДАТЬ И ЗАЩИЩАТЬ ПРАВА ЧЕЛОВЕКА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852936"/>
            <a:ext cx="5040560" cy="370909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правового государства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71296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-2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35733"/>
            <a:ext cx="8820472" cy="662226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Поразмышляйте над цитатами: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«Коренное начало правового государства состоит в том, чтобы свято охранять всякое право – и особенно не отдельных лиц, а совокупности. Свобода гражданина есть основание правового государства»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Роберт фон Моль, немецкий правовед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 Суть правового государства в том, чтобы государственная власть признавала издаваемые ею нормы обязательными и для самой себя».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Роберт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Иеринг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немецкий правовед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170783" cy="229401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21088"/>
            <a:ext cx="4427984" cy="26369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ПРАВОВОЕ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РОСИИ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РОССИЯ СОГЛАСНО КОНСТИТУЦИИ, ЕСТЬ ДЕМОКРАТИЧЕСКОЕ ФЕДЕРАТИВНОЕ ПРАВОВОЕ ГОСУДАРСТВО (СТ1., Ч.1 )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07904" y="548680"/>
            <a:ext cx="4955338" cy="3600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№1 Определи формы правления: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ачанные файлы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2189134" cy="123001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4427984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ФРАНЦИЯ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ВЕЛИКОБРИТАНИЯ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США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РОССИЙСКАЯ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ИТАЛИЯ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МАРОККО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авел\Desktop\скачанные файлы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628800"/>
            <a:ext cx="1947757" cy="1296144"/>
          </a:xfrm>
          <a:prstGeom prst="rect">
            <a:avLst/>
          </a:prstGeom>
          <a:noFill/>
        </p:spPr>
      </p:pic>
      <p:pic>
        <p:nvPicPr>
          <p:cNvPr id="1027" name="Picture 3" descr="C:\Users\павел\Desktop\скачанные файлы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08920"/>
            <a:ext cx="2172044" cy="1440159"/>
          </a:xfrm>
          <a:prstGeom prst="rect">
            <a:avLst/>
          </a:prstGeom>
          <a:noFill/>
        </p:spPr>
      </p:pic>
      <p:pic>
        <p:nvPicPr>
          <p:cNvPr id="1028" name="Picture 4" descr="C:\Users\павел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284984"/>
            <a:ext cx="2713484" cy="1519551"/>
          </a:xfrm>
          <a:prstGeom prst="rect">
            <a:avLst/>
          </a:prstGeom>
          <a:noFill/>
        </p:spPr>
      </p:pic>
      <p:pic>
        <p:nvPicPr>
          <p:cNvPr id="1029" name="Picture 5" descr="C:\Users\павел\Desktop\скачанные файлы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509120"/>
            <a:ext cx="2102743" cy="1683870"/>
          </a:xfrm>
          <a:prstGeom prst="rect">
            <a:avLst/>
          </a:prstGeom>
          <a:noFill/>
        </p:spPr>
      </p:pic>
      <p:pic>
        <p:nvPicPr>
          <p:cNvPr id="1030" name="Picture 6" descr="C:\Users\павел\Desktop\скачанные файлы (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5085184"/>
            <a:ext cx="2114957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  Продолжи предложение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90465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ПРЕЗИДЕНТ ГЛАВА ИСПОЛНИТЕЛЬНОЙ ВЛАСТИ ТО ЭТО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ПРЕЗИДЕНТ ГЛАВА ГОСУДАРСТВА ТО ЭТО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ПРЕЗИДЕНТА ИЗБИРАЕТ ПАРЛАМЕНТ ТО ТО ЭТО…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</p:spPr>
        <p:txBody>
          <a:bodyPr>
            <a:normAutofit fontScale="925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ПРЕЗИДЕНТСКАЯ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РЕСПУБЛИКА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СМЕШАННАЯ РЕСПУБЛИКА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ПАРЛАМЕНТСКАЯ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РЕСПУБЛИКА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955161" cy="5184576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Особой характеристикой </a:t>
            </a:r>
            <a:r>
              <a:rPr lang="ru-RU" sz="3600" b="0" u="sng" dirty="0" smtClean="0">
                <a:latin typeface="Times New Roman" pitchFamily="18" charset="0"/>
                <a:cs typeface="Times New Roman" pitchFamily="18" charset="0"/>
              </a:rPr>
              <a:t>демократического государства 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аппарата управления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слаженная работа государственных органов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политический плюрализм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отсутствие коррупции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властных структурах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7955161" cy="7920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 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Задания по теме Политические режимы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№4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Политический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режим,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отличающийся жестким контролем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обществом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насаждением официальной идеологии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преследованием инакомыслия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авторитаризмом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волюнтаризмом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тоталитаризмом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абсолютизмом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№5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Политический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характеризует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административное устройство государства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методы осуществления государственной власти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осуществляемые государством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форму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государственного правления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710140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№6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стране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Z 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длительного правления военного диктатора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власти пришли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избранные демократическим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путем.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учредительном конституционном конгрессе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конституция страны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закрепившая демократические основы государства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обязательно должна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конституции страны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Z?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стране закреплена основным законом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гарантируется государственная собственность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производства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Государство является основным работодателем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наемных работников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оно 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устанавливает минимальный размер оплаты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 обеспечиваются равные условия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предприятий различных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собственности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гарантируется неприкосновенность частной собственности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Государство принимает директивные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развития экономики страны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долгосрочную перспективу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464496" cy="5242594"/>
          </a:xfrm>
        </p:spPr>
        <p:txBody>
          <a:bodyPr>
            <a:norm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Правовое государство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4032448" cy="604867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365841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Правовое государство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это такое демократическое государство, в котором обеспечиваются верховенство закона, равенство всех перед законом и судом, где признаются и гарантируются права и свободы человека, а в основу организации власти положен принцип разделения властей.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77072"/>
            <a:ext cx="3907415" cy="245766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172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ВОПРОСЫ для самопроверки</vt:lpstr>
      <vt:lpstr>№1 Определи формы правления:</vt:lpstr>
      <vt:lpstr>№2  Продолжи предложение</vt:lpstr>
      <vt:lpstr>Особой характеристикой демократического государства является : 1) наличие аппарата управления 2) слаженная работа государственных органов 3) политический плюрализм 4) отсутствие коррупции во властных структурах </vt:lpstr>
      <vt:lpstr> №4  Политический режим, отличающийся жестким контролем над обществом, насаждением официальной идеологии, преследованием инакомыслия, называется   1) авторитаризмом 2) волюнтаризмом 3) тоталитаризмом 4) абсолютизмом </vt:lpstr>
      <vt:lpstr>№5  Политический режим характеризует   1) административное устройство государства 2) методы осуществления государственной власти 3) функции, осуществляемые государством 4) форму государственного правления </vt:lpstr>
      <vt:lpstr>№6    В стране Z после длительного правления военного диктатора к власти пришли силы, избранные демократическим путем. На учредительном конституционном конгрессе была принята новая конституция страны, закрепившая демократические основы государства. Какая статья обязательно должна быть представлена в конституции страны Z?   1) В стране закреплена основным законом и гарантируется государственная собственность на средства производства. 2) Государство является основным работодателем для наемных работников, оно же устанавливает минимальный размер оплаты труда. 3) В государстве обеспечиваются равные условия развития для предприятий различных форм собственности, гарантируется неприкосновенность частной собственности. 4) Государство принимает директивные планы развития экономики страны на долгосрочную перспективу. </vt:lpstr>
      <vt:lpstr>Тема урока:  Правовое государство</vt:lpstr>
      <vt:lpstr>Правовое государство – это такое демократическое государство, в котором обеспечиваются верховенство закона, равенство всех перед законом и судом, где признаются и гарантируются права и свободы человека, а в основу организации власти положен принцип разделения властей. </vt:lpstr>
      <vt:lpstr>ВЛАСТЬ В ПРАВОВОМ ГОСУДАРСТВЕ АРИСТОТЕЛЬ В 4 В ДО. Н. Э. ВЫДВИНУЛ ИДЕЮ РАЗДЕЛЕНИЯ ВЛАСТЕЙ   В 18 ВЕКЕ Ш. МОНТЕСКЬЕ ВСЮ ВЛАСТЬ ДЕЛИЛ НА ТРИ ВИДА: ЗАКОНОДАТЕЛЬНУЮ, ИСПОЛНИТЕЛЬНУЮ И СУДЕБНУЮ.    ИММАНУИЛ КАНТ – ГОСУДАРСТВО ПРАВОВОЕ С РАЗДЕЛЕНИЕМ ВЛАСТЕЙ ( КАТЕГОРИЧЕСКИЙ ИМПЕРАТИВ )</vt:lpstr>
      <vt:lpstr>Слайд 11</vt:lpstr>
      <vt:lpstr>2 СТАТЬЯ КОНСТИТУЦИИ РФ : ОБЯЗАННОСТЬ ГОСУДАРСТВА – ПРИЗНАВАТЬ, СОБЛЮДАТЬ И ЗАЩИЩАТЬ ПРАВА ЧЕЛОВЕКА</vt:lpstr>
      <vt:lpstr>Принципы правового государства</vt:lpstr>
      <vt:lpstr>Слайд 14</vt:lpstr>
      <vt:lpstr>Поразмышляйте над цитатами:   «Коренное начало правового государства состоит в том, чтобы свято охранять всякое право – и особенно не отдельных лиц, а совокупности. Свобода гражданина есть основание правового государства» Роберт фон Моль, немецкий правовед   « Суть правового государства в том, чтобы государственная власть признавала издаваемые ею нормы обязательными и для самой себя». Роберт Иеринг, немецкий правовед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 формы правления:</dc:title>
  <dc:creator>павел</dc:creator>
  <cp:lastModifiedBy>павел</cp:lastModifiedBy>
  <cp:revision>10</cp:revision>
  <dcterms:created xsi:type="dcterms:W3CDTF">2015-10-03T15:49:29Z</dcterms:created>
  <dcterms:modified xsi:type="dcterms:W3CDTF">2015-10-03T17:28:39Z</dcterms:modified>
</cp:coreProperties>
</file>