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Default Extension="gif" ContentType="image/gif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81" r:id="rId4"/>
    <p:sldId id="282" r:id="rId5"/>
    <p:sldId id="283" r:id="rId6"/>
    <p:sldId id="280" r:id="rId7"/>
    <p:sldId id="284" r:id="rId8"/>
    <p:sldId id="285" r:id="rId9"/>
    <p:sldId id="260" r:id="rId10"/>
    <p:sldId id="261" r:id="rId11"/>
    <p:sldId id="262" r:id="rId12"/>
    <p:sldId id="286" r:id="rId13"/>
    <p:sldId id="279" r:id="rId14"/>
    <p:sldId id="263" r:id="rId15"/>
    <p:sldId id="289" r:id="rId16"/>
    <p:sldId id="290" r:id="rId17"/>
    <p:sldId id="264" r:id="rId18"/>
    <p:sldId id="265" r:id="rId19"/>
    <p:sldId id="266" r:id="rId20"/>
    <p:sldId id="287" r:id="rId21"/>
    <p:sldId id="267" r:id="rId22"/>
    <p:sldId id="268" r:id="rId23"/>
    <p:sldId id="269" r:id="rId24"/>
    <p:sldId id="288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1997"/>
    <a:srgbClr val="CC00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lang="uk-UA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анкетировании участвовали 145 учащихся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18</c:v>
                </c:pt>
                <c:pt idx="1">
                  <c:v>16</c:v>
                </c:pt>
                <c:pt idx="2">
                  <c:v>24</c:v>
                </c:pt>
                <c:pt idx="3">
                  <c:v>21</c:v>
                </c:pt>
                <c:pt idx="4">
                  <c:v>23</c:v>
                </c:pt>
                <c:pt idx="5">
                  <c:v>23</c:v>
                </c:pt>
                <c:pt idx="6">
                  <c:v>20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 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ИНОГДА (НЕ ВСЕГДА)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 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13</c:v>
                </c:pt>
                <c:pt idx="1">
                  <c:v>13</c:v>
                </c:pt>
                <c:pt idx="2">
                  <c:v>19</c:v>
                </c:pt>
                <c:pt idx="3">
                  <c:v>18</c:v>
                </c:pt>
                <c:pt idx="4">
                  <c:v>16</c:v>
                </c:pt>
                <c:pt idx="5">
                  <c:v>15</c:v>
                </c:pt>
                <c:pt idx="6">
                  <c:v>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 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6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МНЕ ВСЕ РАВНО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 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hape val="pyramid"/>
        <c:axId val="82064896"/>
        <c:axId val="82066432"/>
        <c:axId val="0"/>
      </c:bar3DChart>
      <c:catAx>
        <c:axId val="82064896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2066432"/>
        <c:crosses val="autoZero"/>
        <c:auto val="1"/>
        <c:lblAlgn val="ctr"/>
        <c:lblOffset val="100"/>
      </c:catAx>
      <c:valAx>
        <c:axId val="820664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20648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8</c:v>
                </c:pt>
                <c:pt idx="1">
                  <c:v>8</c:v>
                </c:pt>
                <c:pt idx="2">
                  <c:v>10</c:v>
                </c:pt>
                <c:pt idx="3">
                  <c:v>16</c:v>
                </c:pt>
                <c:pt idx="4">
                  <c:v>7</c:v>
                </c:pt>
                <c:pt idx="5">
                  <c:v>9</c:v>
                </c:pt>
                <c:pt idx="6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10</c:v>
                </c:pt>
                <c:pt idx="1">
                  <c:v>8</c:v>
                </c:pt>
                <c:pt idx="2">
                  <c:v>9</c:v>
                </c:pt>
                <c:pt idx="3">
                  <c:v>4</c:v>
                </c:pt>
                <c:pt idx="4">
                  <c:v>13</c:v>
                </c:pt>
                <c:pt idx="5">
                  <c:v>14</c:v>
                </c:pt>
                <c:pt idx="6">
                  <c:v>9</c:v>
                </c:pt>
              </c:numCache>
            </c:numRef>
          </c:val>
        </c:ser>
        <c:shape val="cone"/>
        <c:axId val="36863360"/>
        <c:axId val="36943360"/>
        <c:axId val="38722176"/>
      </c:bar3DChart>
      <c:catAx>
        <c:axId val="36863360"/>
        <c:scaling>
          <c:orientation val="minMax"/>
        </c:scaling>
        <c:axPos val="b"/>
        <c:tickLblPos val="nextTo"/>
        <c:crossAx val="36943360"/>
        <c:crosses val="autoZero"/>
        <c:auto val="1"/>
        <c:lblAlgn val="ctr"/>
        <c:lblOffset val="100"/>
      </c:catAx>
      <c:valAx>
        <c:axId val="36943360"/>
        <c:scaling>
          <c:orientation val="minMax"/>
        </c:scaling>
        <c:axPos val="l"/>
        <c:majorGridlines/>
        <c:numFmt formatCode="General" sourceLinked="1"/>
        <c:tickLblPos val="nextTo"/>
        <c:crossAx val="36863360"/>
        <c:crosses val="autoZero"/>
        <c:crossBetween val="between"/>
      </c:valAx>
      <c:serAx>
        <c:axId val="38722176"/>
        <c:scaling>
          <c:orientation val="minMax"/>
        </c:scaling>
        <c:axPos val="b"/>
        <c:tickLblPos val="nextTo"/>
        <c:crossAx val="36943360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15</c:v>
                </c:pt>
                <c:pt idx="1">
                  <c:v>10</c:v>
                </c:pt>
                <c:pt idx="2">
                  <c:v>11</c:v>
                </c:pt>
                <c:pt idx="3">
                  <c:v>9</c:v>
                </c:pt>
                <c:pt idx="4">
                  <c:v>4</c:v>
                </c:pt>
                <c:pt idx="5">
                  <c:v>7</c:v>
                </c:pt>
                <c:pt idx="6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</c:v>
                </c:pt>
                <c:pt idx="1">
                  <c:v>6</c:v>
                </c:pt>
                <c:pt idx="2">
                  <c:v>11</c:v>
                </c:pt>
                <c:pt idx="3">
                  <c:v>12</c:v>
                </c:pt>
                <c:pt idx="4">
                  <c:v>17</c:v>
                </c:pt>
                <c:pt idx="5">
                  <c:v>13</c:v>
                </c:pt>
                <c:pt idx="6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хочу записывать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axId val="82138624"/>
        <c:axId val="82140160"/>
      </c:barChart>
      <c:catAx>
        <c:axId val="82138624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2140160"/>
        <c:crosses val="autoZero"/>
        <c:auto val="1"/>
        <c:lblAlgn val="ctr"/>
        <c:lblOffset val="100"/>
      </c:catAx>
      <c:valAx>
        <c:axId val="821401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21386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6</c:v>
                </c:pt>
                <c:pt idx="6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</c:v>
                </c:pt>
                <c:pt idx="1">
                  <c:v>9</c:v>
                </c:pt>
                <c:pt idx="2">
                  <c:v>11</c:v>
                </c:pt>
                <c:pt idx="3">
                  <c:v>13</c:v>
                </c:pt>
                <c:pt idx="4">
                  <c:v>13</c:v>
                </c:pt>
                <c:pt idx="5">
                  <c:v>17</c:v>
                </c:pt>
                <c:pt idx="6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8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hape val="pyramid"/>
        <c:axId val="82243968"/>
        <c:axId val="82245504"/>
        <c:axId val="0"/>
      </c:bar3DChart>
      <c:catAx>
        <c:axId val="82243968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2245504"/>
        <c:crosses val="autoZero"/>
        <c:auto val="1"/>
        <c:lblAlgn val="ctr"/>
        <c:lblOffset val="100"/>
      </c:catAx>
      <c:valAx>
        <c:axId val="822455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22439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 7 класс</c:v>
                </c:pt>
                <c:pt idx="3">
                  <c:v> 8 класс</c:v>
                </c:pt>
                <c:pt idx="4">
                  <c:v> 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 7 класс</c:v>
                </c:pt>
                <c:pt idx="3">
                  <c:v> 8 класс</c:v>
                </c:pt>
                <c:pt idx="4">
                  <c:v> 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</c:v>
                </c:pt>
                <c:pt idx="1">
                  <c:v>6</c:v>
                </c:pt>
                <c:pt idx="2">
                  <c:v>16</c:v>
                </c:pt>
                <c:pt idx="3">
                  <c:v>18</c:v>
                </c:pt>
                <c:pt idx="4">
                  <c:v>16</c:v>
                </c:pt>
                <c:pt idx="5">
                  <c:v>15</c:v>
                </c:pt>
                <c:pt idx="6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Никогда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 7 класс</c:v>
                </c:pt>
                <c:pt idx="3">
                  <c:v> 8 класс</c:v>
                </c:pt>
                <c:pt idx="4">
                  <c:v> 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16</c:v>
                </c:pt>
                <c:pt idx="1">
                  <c:v>10</c:v>
                </c:pt>
                <c:pt idx="2">
                  <c:v>6</c:v>
                </c:pt>
                <c:pt idx="3">
                  <c:v>3</c:v>
                </c:pt>
                <c:pt idx="4">
                  <c:v>4</c:v>
                </c:pt>
                <c:pt idx="5">
                  <c:v>8</c:v>
                </c:pt>
                <c:pt idx="6">
                  <c:v>5</c:v>
                </c:pt>
              </c:numCache>
            </c:numRef>
          </c:val>
        </c:ser>
        <c:shape val="cylinder"/>
        <c:axId val="82223488"/>
        <c:axId val="82225024"/>
        <c:axId val="0"/>
      </c:bar3DChart>
      <c:catAx>
        <c:axId val="82223488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2225024"/>
        <c:crosses val="autoZero"/>
        <c:auto val="1"/>
        <c:lblAlgn val="ctr"/>
        <c:lblOffset val="100"/>
      </c:catAx>
      <c:valAx>
        <c:axId val="822250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22234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понимаю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10</c:v>
                </c:pt>
                <c:pt idx="2">
                  <c:v>15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хватает времени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4</c:v>
                </c:pt>
                <c:pt idx="4">
                  <c:v>8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лень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  <c:pt idx="5">
                  <c:v>8</c:v>
                </c:pt>
                <c:pt idx="6">
                  <c:v>10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легче списать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1">
                  <c:v>2</c:v>
                </c:pt>
                <c:pt idx="2">
                  <c:v>2</c:v>
                </c:pt>
                <c:pt idx="4">
                  <c:v>4</c:v>
                </c:pt>
                <c:pt idx="6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болею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2">
                  <c:v>2</c:v>
                </c:pt>
                <c:pt idx="3">
                  <c:v>1</c:v>
                </c:pt>
              </c:numCache>
            </c:numRef>
          </c:val>
        </c:ser>
        <c:overlap val="100"/>
        <c:axId val="71361280"/>
        <c:axId val="71362816"/>
      </c:barChart>
      <c:catAx>
        <c:axId val="71361280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71362816"/>
        <c:crosses val="autoZero"/>
        <c:auto val="1"/>
        <c:lblAlgn val="ctr"/>
        <c:lblOffset val="100"/>
      </c:catAx>
      <c:valAx>
        <c:axId val="713628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713612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до1 часа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</c:v>
                </c:pt>
                <c:pt idx="1">
                  <c:v>56</c:v>
                </c:pt>
                <c:pt idx="2">
                  <c:v>38</c:v>
                </c:pt>
                <c:pt idx="3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1-2 часа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39</c:v>
                </c:pt>
                <c:pt idx="1">
                  <c:v>25</c:v>
                </c:pt>
                <c:pt idx="2">
                  <c:v>29</c:v>
                </c:pt>
                <c:pt idx="3">
                  <c:v>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2-3 часа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39</c:v>
                </c:pt>
                <c:pt idx="1">
                  <c:v>6</c:v>
                </c:pt>
                <c:pt idx="2">
                  <c:v>25</c:v>
                </c:pt>
                <c:pt idx="3">
                  <c:v>24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более 3ч.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8</c:v>
                </c:pt>
                <c:pt idx="3">
                  <c:v>10</c:v>
                </c:pt>
              </c:numCache>
            </c:numRef>
          </c:val>
        </c:ser>
        <c:axId val="57221120"/>
        <c:axId val="57222656"/>
      </c:barChart>
      <c:catAx>
        <c:axId val="572211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57222656"/>
        <c:crosses val="autoZero"/>
        <c:auto val="1"/>
        <c:lblAlgn val="ctr"/>
        <c:lblOffset val="100"/>
      </c:catAx>
      <c:valAx>
        <c:axId val="572226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572211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до1 часа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</c:v>
                </c:pt>
                <c:pt idx="1">
                  <c:v>43</c:v>
                </c:pt>
                <c:pt idx="2">
                  <c:v>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1-2 часа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43</c:v>
                </c:pt>
                <c:pt idx="1">
                  <c:v>31</c:v>
                </c:pt>
                <c:pt idx="2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2-3 часа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9</c:v>
                </c:pt>
                <c:pt idx="1">
                  <c:v>17</c:v>
                </c:pt>
                <c:pt idx="2">
                  <c:v>30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более 3ч.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9</c:v>
                </c:pt>
                <c:pt idx="1">
                  <c:v>9</c:v>
                </c:pt>
                <c:pt idx="2">
                  <c:v>0</c:v>
                </c:pt>
              </c:numCache>
            </c:numRef>
          </c:val>
        </c:ser>
        <c:axId val="53106176"/>
        <c:axId val="53107712"/>
      </c:barChart>
      <c:catAx>
        <c:axId val="53106176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53107712"/>
        <c:crosses val="autoZero"/>
        <c:auto val="1"/>
        <c:lblAlgn val="ctr"/>
        <c:lblOffset val="100"/>
      </c:catAx>
      <c:valAx>
        <c:axId val="531077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531061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title>
      <c:layout/>
      <c:txPr>
        <a:bodyPr/>
        <a:lstStyle/>
        <a:p>
          <a:pPr>
            <a:defRPr lang="uk-UA"/>
          </a:pPr>
          <a:endParaRPr lang="ru-RU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 в минутах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125</c:v>
                </c:pt>
                <c:pt idx="1">
                  <c:v>65</c:v>
                </c:pt>
                <c:pt idx="2">
                  <c:v>84</c:v>
                </c:pt>
                <c:pt idx="3">
                  <c:v>90</c:v>
                </c:pt>
                <c:pt idx="4">
                  <c:v>78</c:v>
                </c:pt>
                <c:pt idx="5">
                  <c:v>77</c:v>
                </c:pt>
                <c:pt idx="6">
                  <c:v>70</c:v>
                </c:pt>
              </c:numCache>
            </c:numRef>
          </c:val>
        </c:ser>
        <c:dLbls>
          <c:showVal val="1"/>
        </c:dLbls>
        <c:overlap val="-25"/>
        <c:axId val="65875968"/>
        <c:axId val="65877504"/>
      </c:barChart>
      <c:catAx>
        <c:axId val="6587596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65877504"/>
        <c:crosses val="autoZero"/>
        <c:auto val="1"/>
        <c:lblAlgn val="ctr"/>
        <c:lblOffset val="100"/>
      </c:catAx>
      <c:valAx>
        <c:axId val="65877504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658759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14</c:v>
                </c:pt>
                <c:pt idx="2">
                  <c:v>23</c:v>
                </c:pt>
                <c:pt idx="3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рус.яз.,литер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0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укр.яз.,литер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английс.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8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природ,,биология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труд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физика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9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химия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географ.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</c:strCache>
            </c:strRef>
          </c:cat>
          <c:val>
            <c:numRef>
              <c:f>Лист1!$J$2:$J$5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hape val="cylinder"/>
        <c:axId val="70931584"/>
        <c:axId val="70933120"/>
        <c:axId val="0"/>
      </c:bar3DChart>
      <c:catAx>
        <c:axId val="709315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70933120"/>
        <c:crosses val="autoZero"/>
        <c:auto val="1"/>
        <c:lblAlgn val="ctr"/>
        <c:lblOffset val="100"/>
      </c:catAx>
      <c:valAx>
        <c:axId val="709331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70931584"/>
        <c:crosses val="autoZero"/>
        <c:crossBetween val="between"/>
        <c:majorUnit val="2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13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рус.яз.,литер.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укр.яз.,литер.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английс.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физика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химия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география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биология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история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Лист1!$J$2:$J$5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астрон.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Лист1!$K$2:$K$5</c:f>
              <c:numCache>
                <c:formatCode>General</c:formatCode>
                <c:ptCount val="4"/>
                <c:pt idx="2">
                  <c:v>1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черчение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10 класс</c:v>
                </c:pt>
                <c:pt idx="2">
                  <c:v>11 класс</c:v>
                </c:pt>
              </c:strCache>
            </c:strRef>
          </c:cat>
          <c:val>
            <c:numRef>
              <c:f>Лист1!$L$2:$L$5</c:f>
              <c:numCache>
                <c:formatCode>General</c:formatCode>
                <c:ptCount val="4"/>
                <c:pt idx="2">
                  <c:v>1</c:v>
                </c:pt>
              </c:numCache>
            </c:numRef>
          </c:val>
        </c:ser>
        <c:shape val="cylinder"/>
        <c:axId val="71031424"/>
        <c:axId val="71049600"/>
        <c:axId val="0"/>
      </c:bar3DChart>
      <c:catAx>
        <c:axId val="71031424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71049600"/>
        <c:crosses val="autoZero"/>
        <c:auto val="1"/>
        <c:lblAlgn val="ctr"/>
        <c:lblOffset val="100"/>
      </c:catAx>
      <c:valAx>
        <c:axId val="710496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710314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 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39</c:v>
                </c:pt>
                <c:pt idx="1">
                  <c:v>25</c:v>
                </c:pt>
                <c:pt idx="2">
                  <c:v>14</c:v>
                </c:pt>
                <c:pt idx="3">
                  <c:v>24</c:v>
                </c:pt>
                <c:pt idx="4">
                  <c:v>13</c:v>
                </c:pt>
                <c:pt idx="5">
                  <c:v>17</c:v>
                </c:pt>
                <c:pt idx="6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 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61</c:v>
                </c:pt>
                <c:pt idx="1">
                  <c:v>75</c:v>
                </c:pt>
                <c:pt idx="2">
                  <c:v>86</c:v>
                </c:pt>
                <c:pt idx="3">
                  <c:v>76</c:v>
                </c:pt>
                <c:pt idx="4">
                  <c:v>87</c:v>
                </c:pt>
                <c:pt idx="5">
                  <c:v>83</c:v>
                </c:pt>
                <c:pt idx="6">
                  <c:v>80</c:v>
                </c:pt>
              </c:numCache>
            </c:numRef>
          </c:val>
        </c:ser>
        <c:shape val="cone"/>
        <c:axId val="74862976"/>
        <c:axId val="74864512"/>
        <c:axId val="74446592"/>
      </c:bar3DChart>
      <c:catAx>
        <c:axId val="74862976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74864512"/>
        <c:crosses val="autoZero"/>
        <c:auto val="1"/>
        <c:lblAlgn val="ctr"/>
        <c:lblOffset val="100"/>
      </c:catAx>
      <c:valAx>
        <c:axId val="74864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74862976"/>
        <c:crosses val="autoZero"/>
        <c:crossBetween val="between"/>
      </c:valAx>
      <c:serAx>
        <c:axId val="74446592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74864512"/>
        <c:crosses val="autoZero"/>
      </c:ser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родители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</c:v>
                </c:pt>
                <c:pt idx="1">
                  <c:v>11</c:v>
                </c:pt>
                <c:pt idx="2">
                  <c:v>15</c:v>
                </c:pt>
                <c:pt idx="3">
                  <c:v>6</c:v>
                </c:pt>
                <c:pt idx="4">
                  <c:v>12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одноклассники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никто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12</c:v>
                </c:pt>
                <c:pt idx="4">
                  <c:v>10</c:v>
                </c:pt>
                <c:pt idx="5">
                  <c:v>11</c:v>
                </c:pt>
                <c:pt idx="6">
                  <c:v>10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интернет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12</c:v>
                </c:pt>
                <c:pt idx="6">
                  <c:v>11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решебник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overlap val="100"/>
        <c:axId val="81720448"/>
        <c:axId val="81721984"/>
      </c:barChart>
      <c:catAx>
        <c:axId val="81720448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1721984"/>
        <c:crosses val="autoZero"/>
        <c:auto val="1"/>
        <c:lblAlgn val="ctr"/>
        <c:lblOffset val="100"/>
      </c:catAx>
      <c:valAx>
        <c:axId val="817219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17204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всегда, я прошу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</c:v>
                </c:pt>
                <c:pt idx="1">
                  <c:v>1</c:v>
                </c:pt>
                <c:pt idx="2">
                  <c:v>5</c:v>
                </c:pt>
                <c:pt idx="3">
                  <c:v>6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всегда, требуют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</c:v>
                </c:pt>
                <c:pt idx="1">
                  <c:v>7</c:v>
                </c:pt>
                <c:pt idx="2">
                  <c:v>9</c:v>
                </c:pt>
                <c:pt idx="3">
                  <c:v>4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  <c:pt idx="5">
                  <c:v>10</c:v>
                </c:pt>
                <c:pt idx="6">
                  <c:v>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9</c:v>
                </c:pt>
                <c:pt idx="5">
                  <c:v>11</c:v>
                </c:pt>
                <c:pt idx="6">
                  <c:v>14</c:v>
                </c:pt>
              </c:numCache>
            </c:numRef>
          </c:val>
        </c:ser>
        <c:overlap val="100"/>
        <c:axId val="81904384"/>
        <c:axId val="81905920"/>
      </c:barChart>
      <c:catAx>
        <c:axId val="819043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1905920"/>
        <c:crosses val="autoZero"/>
        <c:auto val="1"/>
        <c:lblAlgn val="ctr"/>
        <c:lblOffset val="100"/>
      </c:catAx>
      <c:valAx>
        <c:axId val="819059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819043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uk-UA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B1CA08-3412-47D4-933F-C29D6E33B13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4442658-4599-4ADC-B5EB-92D8697E98F5}">
      <dgm:prSet phldrT="[Текст]"/>
      <dgm:spPr/>
      <dgm:t>
        <a:bodyPr/>
        <a:lstStyle/>
        <a:p>
          <a:r>
            <a:rPr lang="ru-RU" dirty="0" smtClean="0"/>
            <a:t>ВРЕМЯ</a:t>
          </a:r>
          <a:endParaRPr lang="uk-UA" dirty="0"/>
        </a:p>
      </dgm:t>
    </dgm:pt>
    <dgm:pt modelId="{1E20874A-4F62-4D2B-8DDF-3DB89E4F5F07}" type="parTrans" cxnId="{3BB330D5-0C82-495E-BC60-73AA50EE32D5}">
      <dgm:prSet/>
      <dgm:spPr/>
      <dgm:t>
        <a:bodyPr/>
        <a:lstStyle/>
        <a:p>
          <a:endParaRPr lang="uk-UA"/>
        </a:p>
      </dgm:t>
    </dgm:pt>
    <dgm:pt modelId="{EC74BFAF-3186-4997-9404-0B3C7C384FFA}" type="sibTrans" cxnId="{3BB330D5-0C82-495E-BC60-73AA50EE32D5}">
      <dgm:prSet/>
      <dgm:spPr/>
      <dgm:t>
        <a:bodyPr/>
        <a:lstStyle/>
        <a:p>
          <a:endParaRPr lang="uk-UA"/>
        </a:p>
      </dgm:t>
    </dgm:pt>
    <dgm:pt modelId="{29778E04-0C94-4C63-A74B-4B5FBF665896}">
      <dgm:prSet phldrT="[Текст]"/>
      <dgm:spPr/>
      <dgm:t>
        <a:bodyPr/>
        <a:lstStyle/>
        <a:p>
          <a:r>
            <a:rPr lang="ru-RU" dirty="0" smtClean="0"/>
            <a:t>на объяснение домашнего задания отводить </a:t>
          </a:r>
          <a:r>
            <a:rPr lang="ru-RU" b="1" dirty="0" smtClean="0">
              <a:solidFill>
                <a:srgbClr val="FF0000"/>
              </a:solidFill>
            </a:rPr>
            <a:t>не менее 2-3</a:t>
          </a:r>
          <a:r>
            <a:rPr lang="ru-RU" dirty="0" smtClean="0"/>
            <a:t> минут от урока;</a:t>
          </a:r>
          <a:endParaRPr lang="uk-UA" dirty="0"/>
        </a:p>
      </dgm:t>
    </dgm:pt>
    <dgm:pt modelId="{B3DA2527-5C57-4ED4-B8D8-346B0AD39040}" type="parTrans" cxnId="{D4C361F3-FF0B-4FCA-9293-907098130AE2}">
      <dgm:prSet/>
      <dgm:spPr/>
      <dgm:t>
        <a:bodyPr/>
        <a:lstStyle/>
        <a:p>
          <a:endParaRPr lang="uk-UA"/>
        </a:p>
      </dgm:t>
    </dgm:pt>
    <dgm:pt modelId="{63131CF0-9DAD-469F-8BCB-D8B1CFD2F1C7}" type="sibTrans" cxnId="{D4C361F3-FF0B-4FCA-9293-907098130AE2}">
      <dgm:prSet/>
      <dgm:spPr/>
      <dgm:t>
        <a:bodyPr/>
        <a:lstStyle/>
        <a:p>
          <a:endParaRPr lang="uk-UA"/>
        </a:p>
      </dgm:t>
    </dgm:pt>
    <dgm:pt modelId="{90B535E8-2915-47C9-8C5E-BC5EE6B37530}">
      <dgm:prSet phldrT="[Текст]"/>
      <dgm:spPr/>
      <dgm:t>
        <a:bodyPr/>
        <a:lstStyle/>
        <a:p>
          <a:r>
            <a:rPr lang="ru-RU" dirty="0" smtClean="0"/>
            <a:t>ИНСТРУКТАЖ</a:t>
          </a:r>
          <a:endParaRPr lang="uk-UA" dirty="0"/>
        </a:p>
      </dgm:t>
    </dgm:pt>
    <dgm:pt modelId="{8A7D97D2-C974-4290-BE86-88101E51EFA0}" type="parTrans" cxnId="{78D48D97-FFB7-45FD-AFDD-35A7B88E3FB9}">
      <dgm:prSet/>
      <dgm:spPr/>
      <dgm:t>
        <a:bodyPr/>
        <a:lstStyle/>
        <a:p>
          <a:endParaRPr lang="uk-UA"/>
        </a:p>
      </dgm:t>
    </dgm:pt>
    <dgm:pt modelId="{B6FB5AF7-A875-48FF-AD09-BB0B27B1E01C}" type="sibTrans" cxnId="{78D48D97-FFB7-45FD-AFDD-35A7B88E3FB9}">
      <dgm:prSet/>
      <dgm:spPr/>
      <dgm:t>
        <a:bodyPr/>
        <a:lstStyle/>
        <a:p>
          <a:endParaRPr lang="uk-UA"/>
        </a:p>
      </dgm:t>
    </dgm:pt>
    <dgm:pt modelId="{565D4C11-9572-48D0-96B4-D9C6AEA612F5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осуществлять </a:t>
          </a:r>
          <a:r>
            <a:rPr lang="ru-RU" dirty="0" smtClean="0">
              <a:solidFill>
                <a:schemeClr val="tx1"/>
              </a:solidFill>
            </a:rPr>
            <a:t>инструктаж </a:t>
          </a:r>
          <a:r>
            <a:rPr lang="ru-RU" dirty="0" smtClean="0"/>
            <a:t>по выполнению домашнего задания;</a:t>
          </a:r>
          <a:endParaRPr lang="uk-UA" dirty="0"/>
        </a:p>
      </dgm:t>
    </dgm:pt>
    <dgm:pt modelId="{49E6CCC0-579F-4F68-BFAB-38FFED77F1F8}" type="parTrans" cxnId="{B47E0262-B044-4426-A591-38233835D250}">
      <dgm:prSet/>
      <dgm:spPr/>
      <dgm:t>
        <a:bodyPr/>
        <a:lstStyle/>
        <a:p>
          <a:endParaRPr lang="uk-UA"/>
        </a:p>
      </dgm:t>
    </dgm:pt>
    <dgm:pt modelId="{3E850F5F-FD36-486D-BC92-D62A02D703B3}" type="sibTrans" cxnId="{B47E0262-B044-4426-A591-38233835D250}">
      <dgm:prSet/>
      <dgm:spPr/>
      <dgm:t>
        <a:bodyPr/>
        <a:lstStyle/>
        <a:p>
          <a:endParaRPr lang="uk-UA"/>
        </a:p>
      </dgm:t>
    </dgm:pt>
    <dgm:pt modelId="{4DC1BA7C-3FFF-44EF-8FF1-91D9D9B53249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предупреждать </a:t>
          </a:r>
          <a:r>
            <a:rPr lang="ru-RU" dirty="0" smtClean="0"/>
            <a:t>учащихся о возможных затруднениях;</a:t>
          </a:r>
          <a:endParaRPr lang="uk-UA" dirty="0"/>
        </a:p>
      </dgm:t>
    </dgm:pt>
    <dgm:pt modelId="{00648FD3-ED06-42F9-93CA-E87EA006EAD3}" type="parTrans" cxnId="{EB04BF25-0AA3-44C2-AAE9-2ABCC63474BF}">
      <dgm:prSet/>
      <dgm:spPr/>
      <dgm:t>
        <a:bodyPr/>
        <a:lstStyle/>
        <a:p>
          <a:endParaRPr lang="uk-UA"/>
        </a:p>
      </dgm:t>
    </dgm:pt>
    <dgm:pt modelId="{CCBBC34A-D310-4AC2-94C2-2B671449B0F1}" type="sibTrans" cxnId="{EB04BF25-0AA3-44C2-AAE9-2ABCC63474BF}">
      <dgm:prSet/>
      <dgm:spPr/>
      <dgm:t>
        <a:bodyPr/>
        <a:lstStyle/>
        <a:p>
          <a:endParaRPr lang="uk-UA"/>
        </a:p>
      </dgm:t>
    </dgm:pt>
    <dgm:pt modelId="{29A80520-1022-4B72-BF2B-F2EE96DAB43D}">
      <dgm:prSet phldrT="[Текст]"/>
      <dgm:spPr/>
      <dgm:t>
        <a:bodyPr/>
        <a:lstStyle/>
        <a:p>
          <a:r>
            <a:rPr lang="ru-RU" dirty="0" smtClean="0"/>
            <a:t>ПРОВЕРКА</a:t>
          </a:r>
          <a:endParaRPr lang="uk-UA" dirty="0"/>
        </a:p>
      </dgm:t>
    </dgm:pt>
    <dgm:pt modelId="{F654B93B-0C6D-460C-8617-6E4426ACB5E1}" type="parTrans" cxnId="{0FCDA4E3-B739-4227-9EF9-05B1CB2C367D}">
      <dgm:prSet/>
      <dgm:spPr/>
      <dgm:t>
        <a:bodyPr/>
        <a:lstStyle/>
        <a:p>
          <a:endParaRPr lang="uk-UA"/>
        </a:p>
      </dgm:t>
    </dgm:pt>
    <dgm:pt modelId="{F8958959-60C4-4B89-ABC4-2E2AAF852A2B}" type="sibTrans" cxnId="{0FCDA4E3-B739-4227-9EF9-05B1CB2C367D}">
      <dgm:prSet/>
      <dgm:spPr/>
      <dgm:t>
        <a:bodyPr/>
        <a:lstStyle/>
        <a:p>
          <a:endParaRPr lang="uk-UA"/>
        </a:p>
      </dgm:t>
    </dgm:pt>
    <dgm:pt modelId="{32437905-F977-4E93-9693-31C72F3ED243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систематически </a:t>
          </a:r>
          <a:r>
            <a:rPr lang="ru-RU" dirty="0" smtClean="0"/>
            <a:t>проверять домашнюю работу учащихся;</a:t>
          </a:r>
          <a:endParaRPr lang="uk-UA" dirty="0"/>
        </a:p>
      </dgm:t>
    </dgm:pt>
    <dgm:pt modelId="{3E2195FC-F56C-4407-B1D2-9C00A23F6F12}" type="parTrans" cxnId="{178744A0-B479-46C7-8A9F-4DB82C4028BB}">
      <dgm:prSet/>
      <dgm:spPr/>
      <dgm:t>
        <a:bodyPr/>
        <a:lstStyle/>
        <a:p>
          <a:endParaRPr lang="uk-UA"/>
        </a:p>
      </dgm:t>
    </dgm:pt>
    <dgm:pt modelId="{211502C2-15EF-4F36-9BAB-19016D628284}" type="sibTrans" cxnId="{178744A0-B479-46C7-8A9F-4DB82C4028BB}">
      <dgm:prSet/>
      <dgm:spPr/>
      <dgm:t>
        <a:bodyPr/>
        <a:lstStyle/>
        <a:p>
          <a:endParaRPr lang="uk-UA"/>
        </a:p>
      </dgm:t>
    </dgm:pt>
    <dgm:pt modelId="{B9FA53DC-CA40-4715-80EC-3879A005D5E1}">
      <dgm:prSet phldrT="[Текст]"/>
      <dgm:spPr/>
      <dgm:t>
        <a:bodyPr/>
        <a:lstStyle/>
        <a:p>
          <a:r>
            <a:rPr lang="ru-RU" dirty="0" smtClean="0"/>
            <a:t>проверять наличие записей домашнего задания </a:t>
          </a:r>
          <a:r>
            <a:rPr lang="ru-RU" dirty="0" smtClean="0">
              <a:solidFill>
                <a:srgbClr val="FF0000"/>
              </a:solidFill>
            </a:rPr>
            <a:t>в дневниках </a:t>
          </a:r>
          <a:r>
            <a:rPr lang="ru-RU" dirty="0" smtClean="0"/>
            <a:t>учащихся;</a:t>
          </a:r>
          <a:endParaRPr lang="uk-UA" dirty="0"/>
        </a:p>
      </dgm:t>
    </dgm:pt>
    <dgm:pt modelId="{A47313D7-7138-4193-8BCA-11CA7FA8525C}" type="parTrans" cxnId="{1DB5C88C-8718-4203-BE62-1B4148BC8961}">
      <dgm:prSet/>
      <dgm:spPr/>
      <dgm:t>
        <a:bodyPr/>
        <a:lstStyle/>
        <a:p>
          <a:endParaRPr lang="uk-UA"/>
        </a:p>
      </dgm:t>
    </dgm:pt>
    <dgm:pt modelId="{9667AEDB-FB7E-49AF-980B-962ACF73C7E1}" type="sibTrans" cxnId="{1DB5C88C-8718-4203-BE62-1B4148BC8961}">
      <dgm:prSet/>
      <dgm:spPr/>
      <dgm:t>
        <a:bodyPr/>
        <a:lstStyle/>
        <a:p>
          <a:endParaRPr lang="uk-UA"/>
        </a:p>
      </dgm:t>
    </dgm:pt>
    <dgm:pt modelId="{1FF153B7-CA4C-412C-9B6B-CDDA57859264}">
      <dgm:prSet phldrT="[Текст]"/>
      <dgm:spPr/>
      <dgm:t>
        <a:bodyPr/>
        <a:lstStyle/>
        <a:p>
          <a:r>
            <a:rPr lang="ru-RU" dirty="0" smtClean="0"/>
            <a:t> при выдаче домашнего задания продумывать его </a:t>
          </a:r>
          <a:r>
            <a:rPr lang="ru-RU" dirty="0" smtClean="0">
              <a:solidFill>
                <a:srgbClr val="FF0000"/>
              </a:solidFill>
            </a:rPr>
            <a:t>оптимальный объем;</a:t>
          </a:r>
          <a:endParaRPr lang="uk-UA" dirty="0"/>
        </a:p>
      </dgm:t>
    </dgm:pt>
    <dgm:pt modelId="{D61369BD-C712-48F0-AFE3-8C3E5AF987B5}" type="parTrans" cxnId="{844E8A2C-0711-4A5F-B0E2-B86D747593A9}">
      <dgm:prSet/>
      <dgm:spPr/>
    </dgm:pt>
    <dgm:pt modelId="{53657DE9-C51F-405E-BB11-431977F72EE8}" type="sibTrans" cxnId="{844E8A2C-0711-4A5F-B0E2-B86D747593A9}">
      <dgm:prSet/>
      <dgm:spPr/>
    </dgm:pt>
    <dgm:pt modelId="{02CF80DE-4D59-4830-A7A1-4032C75CFD05}" type="pres">
      <dgm:prSet presAssocID="{22B1CA08-3412-47D4-933F-C29D6E33B13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19C2E66-ACA6-44A7-A439-027B3353273A}" type="pres">
      <dgm:prSet presAssocID="{64442658-4599-4ADC-B5EB-92D8697E98F5}" presName="composite" presStyleCnt="0"/>
      <dgm:spPr/>
    </dgm:pt>
    <dgm:pt modelId="{17B41D0B-2800-4D03-AE88-F4FC6043D74D}" type="pres">
      <dgm:prSet presAssocID="{64442658-4599-4ADC-B5EB-92D8697E98F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28D693-3CF0-43C9-9CA0-43534C161327}" type="pres">
      <dgm:prSet presAssocID="{64442658-4599-4ADC-B5EB-92D8697E98F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340648-054B-4431-B524-9A0CCBA7C6DD}" type="pres">
      <dgm:prSet presAssocID="{EC74BFAF-3186-4997-9404-0B3C7C384FFA}" presName="sp" presStyleCnt="0"/>
      <dgm:spPr/>
    </dgm:pt>
    <dgm:pt modelId="{F8B63D2D-69AC-4825-8EAC-0A6441D6AFAB}" type="pres">
      <dgm:prSet presAssocID="{90B535E8-2915-47C9-8C5E-BC5EE6B37530}" presName="composite" presStyleCnt="0"/>
      <dgm:spPr/>
    </dgm:pt>
    <dgm:pt modelId="{5057512C-ED88-4AED-8294-D2A0D9CA0DAA}" type="pres">
      <dgm:prSet presAssocID="{90B535E8-2915-47C9-8C5E-BC5EE6B3753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CBE27F-6BFF-4407-AA52-7820D47DCB60}" type="pres">
      <dgm:prSet presAssocID="{90B535E8-2915-47C9-8C5E-BC5EE6B3753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4D145E-78A3-4D72-BD90-8E25E79AFC55}" type="pres">
      <dgm:prSet presAssocID="{B6FB5AF7-A875-48FF-AD09-BB0B27B1E01C}" presName="sp" presStyleCnt="0"/>
      <dgm:spPr/>
    </dgm:pt>
    <dgm:pt modelId="{D00F3E6F-7A8E-44B6-BCB1-0285AEC119CA}" type="pres">
      <dgm:prSet presAssocID="{29A80520-1022-4B72-BF2B-F2EE96DAB43D}" presName="composite" presStyleCnt="0"/>
      <dgm:spPr/>
    </dgm:pt>
    <dgm:pt modelId="{56AF1BB1-48DA-4D91-A194-EBBF4A0A937F}" type="pres">
      <dgm:prSet presAssocID="{29A80520-1022-4B72-BF2B-F2EE96DAB43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13F9865-632F-47D4-9220-2F7A9B8CC566}" type="pres">
      <dgm:prSet presAssocID="{29A80520-1022-4B72-BF2B-F2EE96DAB43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36AFFC0-6D44-4005-A9C8-9C101267B44C}" type="presOf" srcId="{90B535E8-2915-47C9-8C5E-BC5EE6B37530}" destId="{5057512C-ED88-4AED-8294-D2A0D9CA0DAA}" srcOrd="0" destOrd="0" presId="urn:microsoft.com/office/officeart/2005/8/layout/chevron2"/>
    <dgm:cxn modelId="{F3628C56-7C4A-49ED-906A-6B5F9EDC932E}" type="presOf" srcId="{1FF153B7-CA4C-412C-9B6B-CDDA57859264}" destId="{5628D693-3CF0-43C9-9CA0-43534C161327}" srcOrd="0" destOrd="1" presId="urn:microsoft.com/office/officeart/2005/8/layout/chevron2"/>
    <dgm:cxn modelId="{5DC4CBD7-C6F4-4F84-8303-F4D9DED0C6D8}" type="presOf" srcId="{32437905-F977-4E93-9693-31C72F3ED243}" destId="{813F9865-632F-47D4-9220-2F7A9B8CC566}" srcOrd="0" destOrd="0" presId="urn:microsoft.com/office/officeart/2005/8/layout/chevron2"/>
    <dgm:cxn modelId="{9801D1BE-B21B-4B27-95D7-7BA548C1A144}" type="presOf" srcId="{565D4C11-9572-48D0-96B4-D9C6AEA612F5}" destId="{EBCBE27F-6BFF-4407-AA52-7820D47DCB60}" srcOrd="0" destOrd="0" presId="urn:microsoft.com/office/officeart/2005/8/layout/chevron2"/>
    <dgm:cxn modelId="{0FCDA4E3-B739-4227-9EF9-05B1CB2C367D}" srcId="{22B1CA08-3412-47D4-933F-C29D6E33B13A}" destId="{29A80520-1022-4B72-BF2B-F2EE96DAB43D}" srcOrd="2" destOrd="0" parTransId="{F654B93B-0C6D-460C-8617-6E4426ACB5E1}" sibTransId="{F8958959-60C4-4B89-ABC4-2E2AAF852A2B}"/>
    <dgm:cxn modelId="{277012BE-86FB-44F0-99E2-66B16EF8F615}" type="presOf" srcId="{22B1CA08-3412-47D4-933F-C29D6E33B13A}" destId="{02CF80DE-4D59-4830-A7A1-4032C75CFD05}" srcOrd="0" destOrd="0" presId="urn:microsoft.com/office/officeart/2005/8/layout/chevron2"/>
    <dgm:cxn modelId="{B47E0262-B044-4426-A591-38233835D250}" srcId="{90B535E8-2915-47C9-8C5E-BC5EE6B37530}" destId="{565D4C11-9572-48D0-96B4-D9C6AEA612F5}" srcOrd="0" destOrd="0" parTransId="{49E6CCC0-579F-4F68-BFAB-38FFED77F1F8}" sibTransId="{3E850F5F-FD36-486D-BC92-D62A02D703B3}"/>
    <dgm:cxn modelId="{844E8A2C-0711-4A5F-B0E2-B86D747593A9}" srcId="{64442658-4599-4ADC-B5EB-92D8697E98F5}" destId="{1FF153B7-CA4C-412C-9B6B-CDDA57859264}" srcOrd="1" destOrd="0" parTransId="{D61369BD-C712-48F0-AFE3-8C3E5AF987B5}" sibTransId="{53657DE9-C51F-405E-BB11-431977F72EE8}"/>
    <dgm:cxn modelId="{3BB330D5-0C82-495E-BC60-73AA50EE32D5}" srcId="{22B1CA08-3412-47D4-933F-C29D6E33B13A}" destId="{64442658-4599-4ADC-B5EB-92D8697E98F5}" srcOrd="0" destOrd="0" parTransId="{1E20874A-4F62-4D2B-8DDF-3DB89E4F5F07}" sibTransId="{EC74BFAF-3186-4997-9404-0B3C7C384FFA}"/>
    <dgm:cxn modelId="{5D361FF6-7275-4621-A4FA-376D748E4C06}" type="presOf" srcId="{B9FA53DC-CA40-4715-80EC-3879A005D5E1}" destId="{813F9865-632F-47D4-9220-2F7A9B8CC566}" srcOrd="0" destOrd="1" presId="urn:microsoft.com/office/officeart/2005/8/layout/chevron2"/>
    <dgm:cxn modelId="{178744A0-B479-46C7-8A9F-4DB82C4028BB}" srcId="{29A80520-1022-4B72-BF2B-F2EE96DAB43D}" destId="{32437905-F977-4E93-9693-31C72F3ED243}" srcOrd="0" destOrd="0" parTransId="{3E2195FC-F56C-4407-B1D2-9C00A23F6F12}" sibTransId="{211502C2-15EF-4F36-9BAB-19016D628284}"/>
    <dgm:cxn modelId="{AC1FB8D4-6683-47AE-BAC9-311A73B95EF3}" type="presOf" srcId="{29778E04-0C94-4C63-A74B-4B5FBF665896}" destId="{5628D693-3CF0-43C9-9CA0-43534C161327}" srcOrd="0" destOrd="0" presId="urn:microsoft.com/office/officeart/2005/8/layout/chevron2"/>
    <dgm:cxn modelId="{0B470156-3B5C-4AFF-9604-3CA2EF7D19E2}" type="presOf" srcId="{29A80520-1022-4B72-BF2B-F2EE96DAB43D}" destId="{56AF1BB1-48DA-4D91-A194-EBBF4A0A937F}" srcOrd="0" destOrd="0" presId="urn:microsoft.com/office/officeart/2005/8/layout/chevron2"/>
    <dgm:cxn modelId="{4367542B-6380-4730-85B3-9080B703DEC8}" type="presOf" srcId="{64442658-4599-4ADC-B5EB-92D8697E98F5}" destId="{17B41D0B-2800-4D03-AE88-F4FC6043D74D}" srcOrd="0" destOrd="0" presId="urn:microsoft.com/office/officeart/2005/8/layout/chevron2"/>
    <dgm:cxn modelId="{250A539E-ADE4-419A-AFFB-103703591E9A}" type="presOf" srcId="{4DC1BA7C-3FFF-44EF-8FF1-91D9D9B53249}" destId="{EBCBE27F-6BFF-4407-AA52-7820D47DCB60}" srcOrd="0" destOrd="1" presId="urn:microsoft.com/office/officeart/2005/8/layout/chevron2"/>
    <dgm:cxn modelId="{D4C361F3-FF0B-4FCA-9293-907098130AE2}" srcId="{64442658-4599-4ADC-B5EB-92D8697E98F5}" destId="{29778E04-0C94-4C63-A74B-4B5FBF665896}" srcOrd="0" destOrd="0" parTransId="{B3DA2527-5C57-4ED4-B8D8-346B0AD39040}" sibTransId="{63131CF0-9DAD-469F-8BCB-D8B1CFD2F1C7}"/>
    <dgm:cxn modelId="{EB04BF25-0AA3-44C2-AAE9-2ABCC63474BF}" srcId="{90B535E8-2915-47C9-8C5E-BC5EE6B37530}" destId="{4DC1BA7C-3FFF-44EF-8FF1-91D9D9B53249}" srcOrd="1" destOrd="0" parTransId="{00648FD3-ED06-42F9-93CA-E87EA006EAD3}" sibTransId="{CCBBC34A-D310-4AC2-94C2-2B671449B0F1}"/>
    <dgm:cxn modelId="{1DB5C88C-8718-4203-BE62-1B4148BC8961}" srcId="{29A80520-1022-4B72-BF2B-F2EE96DAB43D}" destId="{B9FA53DC-CA40-4715-80EC-3879A005D5E1}" srcOrd="1" destOrd="0" parTransId="{A47313D7-7138-4193-8BCA-11CA7FA8525C}" sibTransId="{9667AEDB-FB7E-49AF-980B-962ACF73C7E1}"/>
    <dgm:cxn modelId="{78D48D97-FFB7-45FD-AFDD-35A7B88E3FB9}" srcId="{22B1CA08-3412-47D4-933F-C29D6E33B13A}" destId="{90B535E8-2915-47C9-8C5E-BC5EE6B37530}" srcOrd="1" destOrd="0" parTransId="{8A7D97D2-C974-4290-BE86-88101E51EFA0}" sibTransId="{B6FB5AF7-A875-48FF-AD09-BB0B27B1E01C}"/>
    <dgm:cxn modelId="{59FC0D2B-6F40-45A6-9E50-1C133AE0D805}" type="presParOf" srcId="{02CF80DE-4D59-4830-A7A1-4032C75CFD05}" destId="{819C2E66-ACA6-44A7-A439-027B3353273A}" srcOrd="0" destOrd="0" presId="urn:microsoft.com/office/officeart/2005/8/layout/chevron2"/>
    <dgm:cxn modelId="{CCE04F43-40F0-4BA1-B71E-6FBCDAACF7F8}" type="presParOf" srcId="{819C2E66-ACA6-44A7-A439-027B3353273A}" destId="{17B41D0B-2800-4D03-AE88-F4FC6043D74D}" srcOrd="0" destOrd="0" presId="urn:microsoft.com/office/officeart/2005/8/layout/chevron2"/>
    <dgm:cxn modelId="{0EE9D7BC-A182-42D8-A0AC-D29F5F602CF3}" type="presParOf" srcId="{819C2E66-ACA6-44A7-A439-027B3353273A}" destId="{5628D693-3CF0-43C9-9CA0-43534C161327}" srcOrd="1" destOrd="0" presId="urn:microsoft.com/office/officeart/2005/8/layout/chevron2"/>
    <dgm:cxn modelId="{7A2E99C6-FC35-42AF-8C19-69B346692A0E}" type="presParOf" srcId="{02CF80DE-4D59-4830-A7A1-4032C75CFD05}" destId="{E0340648-054B-4431-B524-9A0CCBA7C6DD}" srcOrd="1" destOrd="0" presId="urn:microsoft.com/office/officeart/2005/8/layout/chevron2"/>
    <dgm:cxn modelId="{A41F3EAA-2860-483D-804D-2D7881B3BFC7}" type="presParOf" srcId="{02CF80DE-4D59-4830-A7A1-4032C75CFD05}" destId="{F8B63D2D-69AC-4825-8EAC-0A6441D6AFAB}" srcOrd="2" destOrd="0" presId="urn:microsoft.com/office/officeart/2005/8/layout/chevron2"/>
    <dgm:cxn modelId="{08FC4005-5FD5-4EFC-A69D-5BADC932ED20}" type="presParOf" srcId="{F8B63D2D-69AC-4825-8EAC-0A6441D6AFAB}" destId="{5057512C-ED88-4AED-8294-D2A0D9CA0DAA}" srcOrd="0" destOrd="0" presId="urn:microsoft.com/office/officeart/2005/8/layout/chevron2"/>
    <dgm:cxn modelId="{B909DE07-3BF7-4622-B25D-DECE03E45061}" type="presParOf" srcId="{F8B63D2D-69AC-4825-8EAC-0A6441D6AFAB}" destId="{EBCBE27F-6BFF-4407-AA52-7820D47DCB60}" srcOrd="1" destOrd="0" presId="urn:microsoft.com/office/officeart/2005/8/layout/chevron2"/>
    <dgm:cxn modelId="{9E9B9D0B-DE03-4398-BE29-F190E8DA431F}" type="presParOf" srcId="{02CF80DE-4D59-4830-A7A1-4032C75CFD05}" destId="{B54D145E-78A3-4D72-BD90-8E25E79AFC55}" srcOrd="3" destOrd="0" presId="urn:microsoft.com/office/officeart/2005/8/layout/chevron2"/>
    <dgm:cxn modelId="{A0C8DADD-0F16-41DE-AADF-87350E5BA5A9}" type="presParOf" srcId="{02CF80DE-4D59-4830-A7A1-4032C75CFD05}" destId="{D00F3E6F-7A8E-44B6-BCB1-0285AEC119CA}" srcOrd="4" destOrd="0" presId="urn:microsoft.com/office/officeart/2005/8/layout/chevron2"/>
    <dgm:cxn modelId="{DA04105E-44E4-4518-8D21-745603EB2D66}" type="presParOf" srcId="{D00F3E6F-7A8E-44B6-BCB1-0285AEC119CA}" destId="{56AF1BB1-48DA-4D91-A194-EBBF4A0A937F}" srcOrd="0" destOrd="0" presId="urn:microsoft.com/office/officeart/2005/8/layout/chevron2"/>
    <dgm:cxn modelId="{B0245514-8E53-4824-8FC6-4DCD9B2BB84B}" type="presParOf" srcId="{D00F3E6F-7A8E-44B6-BCB1-0285AEC119CA}" destId="{813F9865-632F-47D4-9220-2F7A9B8CC56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D1E189-72D7-4109-B30D-5D20FD8A9B3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9571C53-1F89-4F04-BE09-260CBFF698F8}">
      <dgm:prSet phldrT="[Текст]"/>
      <dgm:spPr/>
      <dgm:t>
        <a:bodyPr/>
        <a:lstStyle/>
        <a:p>
          <a:r>
            <a:rPr lang="ru-RU" dirty="0" smtClean="0"/>
            <a:t>СОДЕРЖАНИЕ</a:t>
          </a:r>
          <a:endParaRPr lang="uk-UA" dirty="0"/>
        </a:p>
      </dgm:t>
    </dgm:pt>
    <dgm:pt modelId="{6AED0970-00DA-4AFC-BD9D-0830FD1C9999}" type="parTrans" cxnId="{08F4AE9F-1DC2-481B-BDF3-F62BB779C5CA}">
      <dgm:prSet/>
      <dgm:spPr/>
      <dgm:t>
        <a:bodyPr/>
        <a:lstStyle/>
        <a:p>
          <a:endParaRPr lang="uk-UA"/>
        </a:p>
      </dgm:t>
    </dgm:pt>
    <dgm:pt modelId="{ACEDEA6E-13AD-4DD4-AFF1-A008BED86BEF}" type="sibTrans" cxnId="{08F4AE9F-1DC2-481B-BDF3-F62BB779C5CA}">
      <dgm:prSet/>
      <dgm:spPr/>
      <dgm:t>
        <a:bodyPr/>
        <a:lstStyle/>
        <a:p>
          <a:endParaRPr lang="uk-UA"/>
        </a:p>
      </dgm:t>
    </dgm:pt>
    <dgm:pt modelId="{838CA62D-01EB-429B-9CEA-076032FAC4B6}">
      <dgm:prSet phldrT="[Текст]"/>
      <dgm:spPr/>
      <dgm:t>
        <a:bodyPr/>
        <a:lstStyle/>
        <a:p>
          <a:r>
            <a:rPr lang="ru-RU" dirty="0" smtClean="0"/>
            <a:t> включать в содержание домашнего задания </a:t>
          </a:r>
          <a:r>
            <a:rPr lang="ru-RU" dirty="0" smtClean="0">
              <a:solidFill>
                <a:srgbClr val="FF0000"/>
              </a:solidFill>
            </a:rPr>
            <a:t>работу над ошибками;</a:t>
          </a:r>
          <a:endParaRPr lang="uk-UA" dirty="0">
            <a:solidFill>
              <a:srgbClr val="FF0000"/>
            </a:solidFill>
          </a:endParaRPr>
        </a:p>
      </dgm:t>
    </dgm:pt>
    <dgm:pt modelId="{A0A4FAAC-1593-45B9-BD3D-F9FF805691AC}" type="parTrans" cxnId="{7ABF1044-1960-4840-92D3-184D8C624EA2}">
      <dgm:prSet/>
      <dgm:spPr/>
      <dgm:t>
        <a:bodyPr/>
        <a:lstStyle/>
        <a:p>
          <a:endParaRPr lang="uk-UA"/>
        </a:p>
      </dgm:t>
    </dgm:pt>
    <dgm:pt modelId="{E3BD68D2-31C4-4B94-9CAE-5D6F17095A4A}" type="sibTrans" cxnId="{7ABF1044-1960-4840-92D3-184D8C624EA2}">
      <dgm:prSet/>
      <dgm:spPr/>
      <dgm:t>
        <a:bodyPr/>
        <a:lstStyle/>
        <a:p>
          <a:endParaRPr lang="uk-UA"/>
        </a:p>
      </dgm:t>
    </dgm:pt>
    <dgm:pt modelId="{DDA91387-F42D-4F26-85CA-6F95E0071AA8}">
      <dgm:prSet phldrT="[Текст]"/>
      <dgm:spPr/>
      <dgm:t>
        <a:bodyPr/>
        <a:lstStyle/>
        <a:p>
          <a:r>
            <a:rPr lang="ru-RU" dirty="0" smtClean="0"/>
            <a:t> давать для работы дома задания, </a:t>
          </a:r>
          <a:r>
            <a:rPr lang="ru-RU" dirty="0" smtClean="0">
              <a:solidFill>
                <a:srgbClr val="FF0000"/>
              </a:solidFill>
            </a:rPr>
            <a:t>подобные </a:t>
          </a:r>
          <a:r>
            <a:rPr lang="ru-RU" dirty="0" smtClean="0"/>
            <a:t>которым выполнялись на уроке;</a:t>
          </a:r>
          <a:endParaRPr lang="uk-UA" dirty="0"/>
        </a:p>
      </dgm:t>
    </dgm:pt>
    <dgm:pt modelId="{F1B51ECC-93F6-403F-B463-557D2DB9AE84}" type="parTrans" cxnId="{2ABBDEE6-23AF-496F-A7AE-D15B2CC4510D}">
      <dgm:prSet/>
      <dgm:spPr/>
      <dgm:t>
        <a:bodyPr/>
        <a:lstStyle/>
        <a:p>
          <a:endParaRPr lang="uk-UA"/>
        </a:p>
      </dgm:t>
    </dgm:pt>
    <dgm:pt modelId="{44BB8F4A-643B-4180-86AB-08CDFBE8DC5E}" type="sibTrans" cxnId="{2ABBDEE6-23AF-496F-A7AE-D15B2CC4510D}">
      <dgm:prSet/>
      <dgm:spPr/>
      <dgm:t>
        <a:bodyPr/>
        <a:lstStyle/>
        <a:p>
          <a:endParaRPr lang="uk-UA"/>
        </a:p>
      </dgm:t>
    </dgm:pt>
    <dgm:pt modelId="{085D3650-03B5-46C2-9ADA-EF3CEC5CAE6F}">
      <dgm:prSet phldrT="[Текст]"/>
      <dgm:spPr/>
      <dgm:t>
        <a:bodyPr/>
        <a:lstStyle/>
        <a:p>
          <a:r>
            <a:rPr lang="ru-RU" dirty="0" smtClean="0"/>
            <a:t>УЧЕТ</a:t>
          </a:r>
          <a:endParaRPr lang="uk-UA" dirty="0"/>
        </a:p>
      </dgm:t>
    </dgm:pt>
    <dgm:pt modelId="{1C887A5F-9A82-427C-B7DB-FF312F786560}" type="parTrans" cxnId="{7E63D4D8-EF1C-4358-88F7-D320C9A3ED52}">
      <dgm:prSet/>
      <dgm:spPr/>
      <dgm:t>
        <a:bodyPr/>
        <a:lstStyle/>
        <a:p>
          <a:endParaRPr lang="uk-UA"/>
        </a:p>
      </dgm:t>
    </dgm:pt>
    <dgm:pt modelId="{F1112F1F-0B27-468B-9294-037FFC28DF40}" type="sibTrans" cxnId="{7E63D4D8-EF1C-4358-88F7-D320C9A3ED52}">
      <dgm:prSet/>
      <dgm:spPr/>
      <dgm:t>
        <a:bodyPr/>
        <a:lstStyle/>
        <a:p>
          <a:endParaRPr lang="uk-UA"/>
        </a:p>
      </dgm:t>
    </dgm:pt>
    <dgm:pt modelId="{A22EBE6F-3061-4A83-A16C-E6E8D44FF469}">
      <dgm:prSet phldrT="[Текст]"/>
      <dgm:spPr/>
      <dgm:t>
        <a:bodyPr/>
        <a:lstStyle/>
        <a:p>
          <a:r>
            <a:rPr lang="ru-RU" dirty="0" smtClean="0"/>
            <a:t>учитывать нормы </a:t>
          </a:r>
          <a:r>
            <a:rPr lang="ru-RU" dirty="0" smtClean="0">
              <a:solidFill>
                <a:srgbClr val="FF0000"/>
              </a:solidFill>
            </a:rPr>
            <a:t>продолжительности </a:t>
          </a:r>
          <a:r>
            <a:rPr lang="ru-RU" dirty="0" smtClean="0"/>
            <a:t>домашней подготовки к урокам.</a:t>
          </a:r>
          <a:endParaRPr lang="uk-UA" dirty="0"/>
        </a:p>
      </dgm:t>
    </dgm:pt>
    <dgm:pt modelId="{E20881F2-F751-4B46-B2EA-37978AA05414}" type="parTrans" cxnId="{5C6B6CE7-F017-49A8-8F3D-0EF5AD41CF95}">
      <dgm:prSet/>
      <dgm:spPr/>
      <dgm:t>
        <a:bodyPr/>
        <a:lstStyle/>
        <a:p>
          <a:endParaRPr lang="uk-UA"/>
        </a:p>
      </dgm:t>
    </dgm:pt>
    <dgm:pt modelId="{EDFBDEAF-EAD7-4C8A-A078-9F502C6ED6C3}" type="sibTrans" cxnId="{5C6B6CE7-F017-49A8-8F3D-0EF5AD41CF95}">
      <dgm:prSet/>
      <dgm:spPr/>
      <dgm:t>
        <a:bodyPr/>
        <a:lstStyle/>
        <a:p>
          <a:endParaRPr lang="uk-UA"/>
        </a:p>
      </dgm:t>
    </dgm:pt>
    <dgm:pt modelId="{856E387C-6692-4032-BD0E-40CC25B6BF83}">
      <dgm:prSet phldrT="[Текст]"/>
      <dgm:spPr/>
      <dgm:t>
        <a:bodyPr/>
        <a:lstStyle/>
        <a:p>
          <a:r>
            <a:rPr lang="ru-RU" dirty="0" smtClean="0"/>
            <a:t> осуществлять дифференцированный подход к </a:t>
          </a:r>
          <a:r>
            <a:rPr lang="ru-RU" dirty="0" smtClean="0">
              <a:solidFill>
                <a:srgbClr val="FF0000"/>
              </a:solidFill>
            </a:rPr>
            <a:t>подбору </a:t>
          </a:r>
          <a:r>
            <a:rPr lang="ru-RU" dirty="0" smtClean="0"/>
            <a:t>домашнего задания;</a:t>
          </a:r>
          <a:endParaRPr lang="uk-UA" dirty="0"/>
        </a:p>
      </dgm:t>
    </dgm:pt>
    <dgm:pt modelId="{A245B271-59E3-46C3-AD2B-CF42B8D2FDEB}" type="parTrans" cxnId="{9726FF82-981F-4910-9F49-DE0814C4464E}">
      <dgm:prSet/>
      <dgm:spPr/>
      <dgm:t>
        <a:bodyPr/>
        <a:lstStyle/>
        <a:p>
          <a:endParaRPr lang="uk-UA"/>
        </a:p>
      </dgm:t>
    </dgm:pt>
    <dgm:pt modelId="{3DF2D822-CDA2-436D-A1A1-FBA71BC55A55}" type="sibTrans" cxnId="{9726FF82-981F-4910-9F49-DE0814C4464E}">
      <dgm:prSet/>
      <dgm:spPr/>
      <dgm:t>
        <a:bodyPr/>
        <a:lstStyle/>
        <a:p>
          <a:endParaRPr lang="uk-UA"/>
        </a:p>
      </dgm:t>
    </dgm:pt>
    <dgm:pt modelId="{D319B8B0-1D00-458F-B947-C124D7D6B9F1}">
      <dgm:prSet phldrT="[Текст]"/>
      <dgm:spPr/>
      <dgm:t>
        <a:bodyPr/>
        <a:lstStyle/>
        <a:p>
          <a:r>
            <a:rPr lang="ru-RU" dirty="0" smtClean="0"/>
            <a:t>Подход</a:t>
          </a:r>
          <a:endParaRPr lang="uk-UA" dirty="0"/>
        </a:p>
      </dgm:t>
    </dgm:pt>
    <dgm:pt modelId="{54FB7AE0-8313-4846-839C-A18E3E59B009}" type="parTrans" cxnId="{264371AB-66F6-405C-AE5C-7C6803486AF7}">
      <dgm:prSet/>
      <dgm:spPr/>
      <dgm:t>
        <a:bodyPr/>
        <a:lstStyle/>
        <a:p>
          <a:endParaRPr lang="uk-UA"/>
        </a:p>
      </dgm:t>
    </dgm:pt>
    <dgm:pt modelId="{4002716C-0E72-4691-82D2-0E1645211FA3}" type="sibTrans" cxnId="{264371AB-66F6-405C-AE5C-7C6803486AF7}">
      <dgm:prSet/>
      <dgm:spPr/>
      <dgm:t>
        <a:bodyPr/>
        <a:lstStyle/>
        <a:p>
          <a:endParaRPr lang="uk-UA"/>
        </a:p>
      </dgm:t>
    </dgm:pt>
    <dgm:pt modelId="{3ADA1AD9-AE4F-4BB9-8884-00108AD12AF9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Дифференцированные</a:t>
          </a:r>
          <a:r>
            <a:rPr lang="ru-RU" dirty="0" smtClean="0"/>
            <a:t> задания удовлетворяют потребность учащихся в тренировке, позволяют восполнить пробелы в знаниях;</a:t>
          </a:r>
          <a:endParaRPr lang="uk-UA" dirty="0"/>
        </a:p>
      </dgm:t>
    </dgm:pt>
    <dgm:pt modelId="{0FDFDF71-2F86-4B98-8123-8F5FDC061002}" type="parTrans" cxnId="{00B6364F-1DFC-435A-BB54-104140C3500E}">
      <dgm:prSet/>
      <dgm:spPr/>
      <dgm:t>
        <a:bodyPr/>
        <a:lstStyle/>
        <a:p>
          <a:endParaRPr lang="uk-UA"/>
        </a:p>
      </dgm:t>
    </dgm:pt>
    <dgm:pt modelId="{9B8A4F39-25C1-4D23-B3F3-618734C96CA5}" type="sibTrans" cxnId="{00B6364F-1DFC-435A-BB54-104140C3500E}">
      <dgm:prSet/>
      <dgm:spPr/>
      <dgm:t>
        <a:bodyPr/>
        <a:lstStyle/>
        <a:p>
          <a:endParaRPr lang="uk-UA"/>
        </a:p>
      </dgm:t>
    </dgm:pt>
    <dgm:pt modelId="{FD2BE2A2-0419-41BF-AAD4-E51D93A47C6B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Индивидуальные</a:t>
          </a:r>
          <a:r>
            <a:rPr lang="ru-RU" dirty="0" smtClean="0"/>
            <a:t> задания развивают творческие способности</a:t>
          </a:r>
          <a:endParaRPr lang="uk-UA" dirty="0"/>
        </a:p>
      </dgm:t>
    </dgm:pt>
    <dgm:pt modelId="{A9E6F120-1F23-4ED2-95DE-F48646A87A44}" type="parTrans" cxnId="{9B43862A-1E87-42B3-8951-F23D8D7E9BF7}">
      <dgm:prSet/>
      <dgm:spPr/>
      <dgm:t>
        <a:bodyPr/>
        <a:lstStyle/>
        <a:p>
          <a:endParaRPr lang="uk-UA"/>
        </a:p>
      </dgm:t>
    </dgm:pt>
    <dgm:pt modelId="{DA6FCB59-0304-4319-89E4-AAFC62FD47F8}" type="sibTrans" cxnId="{9B43862A-1E87-42B3-8951-F23D8D7E9BF7}">
      <dgm:prSet/>
      <dgm:spPr/>
      <dgm:t>
        <a:bodyPr/>
        <a:lstStyle/>
        <a:p>
          <a:endParaRPr lang="uk-UA"/>
        </a:p>
      </dgm:t>
    </dgm:pt>
    <dgm:pt modelId="{5B671595-CE12-4181-9825-0EB53BE3DCDC}" type="pres">
      <dgm:prSet presAssocID="{FCD1E189-72D7-4109-B30D-5D20FD8A9B3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63E7E52-3870-4E84-BC77-CF5AA1D3D4AE}" type="pres">
      <dgm:prSet presAssocID="{09571C53-1F89-4F04-BE09-260CBFF698F8}" presName="composite" presStyleCnt="0"/>
      <dgm:spPr/>
    </dgm:pt>
    <dgm:pt modelId="{40559868-BF37-4050-8E76-BED4BC6A4835}" type="pres">
      <dgm:prSet presAssocID="{09571C53-1F89-4F04-BE09-260CBFF698F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F0E518-1583-442E-82BF-2ACB671F5DA0}" type="pres">
      <dgm:prSet presAssocID="{09571C53-1F89-4F04-BE09-260CBFF698F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7632D5-9A0A-49EE-A60A-663CC414DC7D}" type="pres">
      <dgm:prSet presAssocID="{ACEDEA6E-13AD-4DD4-AFF1-A008BED86BEF}" presName="sp" presStyleCnt="0"/>
      <dgm:spPr/>
    </dgm:pt>
    <dgm:pt modelId="{49FADB75-B307-4343-ABB3-9D46316243B4}" type="pres">
      <dgm:prSet presAssocID="{085D3650-03B5-46C2-9ADA-EF3CEC5CAE6F}" presName="composite" presStyleCnt="0"/>
      <dgm:spPr/>
    </dgm:pt>
    <dgm:pt modelId="{86B76D98-6BD3-4B32-B2BF-23CA69FEA1AA}" type="pres">
      <dgm:prSet presAssocID="{085D3650-03B5-46C2-9ADA-EF3CEC5CAE6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24E425-D189-45B3-A1C4-A60CCAFECB75}" type="pres">
      <dgm:prSet presAssocID="{085D3650-03B5-46C2-9ADA-EF3CEC5CAE6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0FAEAA-A19C-4E4B-9CA9-922E25D37C40}" type="pres">
      <dgm:prSet presAssocID="{F1112F1F-0B27-468B-9294-037FFC28DF40}" presName="sp" presStyleCnt="0"/>
      <dgm:spPr/>
    </dgm:pt>
    <dgm:pt modelId="{6DDF1873-B98D-4E0E-9E0A-B47C011FAA2D}" type="pres">
      <dgm:prSet presAssocID="{D319B8B0-1D00-458F-B947-C124D7D6B9F1}" presName="composite" presStyleCnt="0"/>
      <dgm:spPr/>
    </dgm:pt>
    <dgm:pt modelId="{11C6ED21-AD9B-4DD9-B982-CD4EB5C6701B}" type="pres">
      <dgm:prSet presAssocID="{D319B8B0-1D00-458F-B947-C124D7D6B9F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CC12C3-0C23-45BB-A3DF-33B6CCE7E0B5}" type="pres">
      <dgm:prSet presAssocID="{D319B8B0-1D00-458F-B947-C124D7D6B9F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0B6364F-1DFC-435A-BB54-104140C3500E}" srcId="{D319B8B0-1D00-458F-B947-C124D7D6B9F1}" destId="{3ADA1AD9-AE4F-4BB9-8884-00108AD12AF9}" srcOrd="0" destOrd="0" parTransId="{0FDFDF71-2F86-4B98-8123-8F5FDC061002}" sibTransId="{9B8A4F39-25C1-4D23-B3F3-618734C96CA5}"/>
    <dgm:cxn modelId="{7ABF1044-1960-4840-92D3-184D8C624EA2}" srcId="{09571C53-1F89-4F04-BE09-260CBFF698F8}" destId="{838CA62D-01EB-429B-9CEA-076032FAC4B6}" srcOrd="0" destOrd="0" parTransId="{A0A4FAAC-1593-45B9-BD3D-F9FF805691AC}" sibTransId="{E3BD68D2-31C4-4B94-9CAE-5D6F17095A4A}"/>
    <dgm:cxn modelId="{763AB9E1-3B27-4456-95CD-1471D09BCF58}" type="presOf" srcId="{A22EBE6F-3061-4A83-A16C-E6E8D44FF469}" destId="{FA24E425-D189-45B3-A1C4-A60CCAFECB75}" srcOrd="0" destOrd="0" presId="urn:microsoft.com/office/officeart/2005/8/layout/chevron2"/>
    <dgm:cxn modelId="{140A0BD9-57FC-4985-91B6-608DE7C5EDEE}" type="presOf" srcId="{D319B8B0-1D00-458F-B947-C124D7D6B9F1}" destId="{11C6ED21-AD9B-4DD9-B982-CD4EB5C6701B}" srcOrd="0" destOrd="0" presId="urn:microsoft.com/office/officeart/2005/8/layout/chevron2"/>
    <dgm:cxn modelId="{3CE504D7-E57F-4183-978D-CEDBE3F11AED}" type="presOf" srcId="{FD2BE2A2-0419-41BF-AAD4-E51D93A47C6B}" destId="{B1CC12C3-0C23-45BB-A3DF-33B6CCE7E0B5}" srcOrd="0" destOrd="1" presId="urn:microsoft.com/office/officeart/2005/8/layout/chevron2"/>
    <dgm:cxn modelId="{2ABBDEE6-23AF-496F-A7AE-D15B2CC4510D}" srcId="{09571C53-1F89-4F04-BE09-260CBFF698F8}" destId="{DDA91387-F42D-4F26-85CA-6F95E0071AA8}" srcOrd="1" destOrd="0" parTransId="{F1B51ECC-93F6-403F-B463-557D2DB9AE84}" sibTransId="{44BB8F4A-643B-4180-86AB-08CDFBE8DC5E}"/>
    <dgm:cxn modelId="{E990EFC7-1E24-4F83-AE83-94BBECD960EF}" type="presOf" srcId="{3ADA1AD9-AE4F-4BB9-8884-00108AD12AF9}" destId="{B1CC12C3-0C23-45BB-A3DF-33B6CCE7E0B5}" srcOrd="0" destOrd="0" presId="urn:microsoft.com/office/officeart/2005/8/layout/chevron2"/>
    <dgm:cxn modelId="{712A5905-38FA-46A4-A0D2-EBF2F6CCDD86}" type="presOf" srcId="{FCD1E189-72D7-4109-B30D-5D20FD8A9B3A}" destId="{5B671595-CE12-4181-9825-0EB53BE3DCDC}" srcOrd="0" destOrd="0" presId="urn:microsoft.com/office/officeart/2005/8/layout/chevron2"/>
    <dgm:cxn modelId="{A9962193-C352-4704-85A9-6B99F09FBD5E}" type="presOf" srcId="{09571C53-1F89-4F04-BE09-260CBFF698F8}" destId="{40559868-BF37-4050-8E76-BED4BC6A4835}" srcOrd="0" destOrd="0" presId="urn:microsoft.com/office/officeart/2005/8/layout/chevron2"/>
    <dgm:cxn modelId="{BCC0B5C1-D1AC-4EF4-9C3C-AD23A9A0EE21}" type="presOf" srcId="{DDA91387-F42D-4F26-85CA-6F95E0071AA8}" destId="{87F0E518-1583-442E-82BF-2ACB671F5DA0}" srcOrd="0" destOrd="1" presId="urn:microsoft.com/office/officeart/2005/8/layout/chevron2"/>
    <dgm:cxn modelId="{08F4AE9F-1DC2-481B-BDF3-F62BB779C5CA}" srcId="{FCD1E189-72D7-4109-B30D-5D20FD8A9B3A}" destId="{09571C53-1F89-4F04-BE09-260CBFF698F8}" srcOrd="0" destOrd="0" parTransId="{6AED0970-00DA-4AFC-BD9D-0830FD1C9999}" sibTransId="{ACEDEA6E-13AD-4DD4-AFF1-A008BED86BEF}"/>
    <dgm:cxn modelId="{9B43862A-1E87-42B3-8951-F23D8D7E9BF7}" srcId="{D319B8B0-1D00-458F-B947-C124D7D6B9F1}" destId="{FD2BE2A2-0419-41BF-AAD4-E51D93A47C6B}" srcOrd="1" destOrd="0" parTransId="{A9E6F120-1F23-4ED2-95DE-F48646A87A44}" sibTransId="{DA6FCB59-0304-4319-89E4-AAFC62FD47F8}"/>
    <dgm:cxn modelId="{ADA61C8B-4570-438F-84E3-4C1B098C5003}" type="presOf" srcId="{838CA62D-01EB-429B-9CEA-076032FAC4B6}" destId="{87F0E518-1583-442E-82BF-2ACB671F5DA0}" srcOrd="0" destOrd="0" presId="urn:microsoft.com/office/officeart/2005/8/layout/chevron2"/>
    <dgm:cxn modelId="{7E63D4D8-EF1C-4358-88F7-D320C9A3ED52}" srcId="{FCD1E189-72D7-4109-B30D-5D20FD8A9B3A}" destId="{085D3650-03B5-46C2-9ADA-EF3CEC5CAE6F}" srcOrd="1" destOrd="0" parTransId="{1C887A5F-9A82-427C-B7DB-FF312F786560}" sibTransId="{F1112F1F-0B27-468B-9294-037FFC28DF40}"/>
    <dgm:cxn modelId="{5294E8FD-55C1-47B3-B8C7-BC7689CED254}" type="presOf" srcId="{085D3650-03B5-46C2-9ADA-EF3CEC5CAE6F}" destId="{86B76D98-6BD3-4B32-B2BF-23CA69FEA1AA}" srcOrd="0" destOrd="0" presId="urn:microsoft.com/office/officeart/2005/8/layout/chevron2"/>
    <dgm:cxn modelId="{5B6494D6-4850-4638-8081-7C3D04679DF6}" type="presOf" srcId="{856E387C-6692-4032-BD0E-40CC25B6BF83}" destId="{FA24E425-D189-45B3-A1C4-A60CCAFECB75}" srcOrd="0" destOrd="1" presId="urn:microsoft.com/office/officeart/2005/8/layout/chevron2"/>
    <dgm:cxn modelId="{5C6B6CE7-F017-49A8-8F3D-0EF5AD41CF95}" srcId="{085D3650-03B5-46C2-9ADA-EF3CEC5CAE6F}" destId="{A22EBE6F-3061-4A83-A16C-E6E8D44FF469}" srcOrd="0" destOrd="0" parTransId="{E20881F2-F751-4B46-B2EA-37978AA05414}" sibTransId="{EDFBDEAF-EAD7-4C8A-A078-9F502C6ED6C3}"/>
    <dgm:cxn modelId="{264371AB-66F6-405C-AE5C-7C6803486AF7}" srcId="{FCD1E189-72D7-4109-B30D-5D20FD8A9B3A}" destId="{D319B8B0-1D00-458F-B947-C124D7D6B9F1}" srcOrd="2" destOrd="0" parTransId="{54FB7AE0-8313-4846-839C-A18E3E59B009}" sibTransId="{4002716C-0E72-4691-82D2-0E1645211FA3}"/>
    <dgm:cxn modelId="{9726FF82-981F-4910-9F49-DE0814C4464E}" srcId="{085D3650-03B5-46C2-9ADA-EF3CEC5CAE6F}" destId="{856E387C-6692-4032-BD0E-40CC25B6BF83}" srcOrd="1" destOrd="0" parTransId="{A245B271-59E3-46C3-AD2B-CF42B8D2FDEB}" sibTransId="{3DF2D822-CDA2-436D-A1A1-FBA71BC55A55}"/>
    <dgm:cxn modelId="{16FE9503-17F7-4D52-9B64-3728FB8ED641}" type="presParOf" srcId="{5B671595-CE12-4181-9825-0EB53BE3DCDC}" destId="{963E7E52-3870-4E84-BC77-CF5AA1D3D4AE}" srcOrd="0" destOrd="0" presId="urn:microsoft.com/office/officeart/2005/8/layout/chevron2"/>
    <dgm:cxn modelId="{9496A1FB-7E5D-4763-A046-02B2BC3EF05F}" type="presParOf" srcId="{963E7E52-3870-4E84-BC77-CF5AA1D3D4AE}" destId="{40559868-BF37-4050-8E76-BED4BC6A4835}" srcOrd="0" destOrd="0" presId="urn:microsoft.com/office/officeart/2005/8/layout/chevron2"/>
    <dgm:cxn modelId="{A0C38091-56FD-4C45-95F5-EE175BFA5083}" type="presParOf" srcId="{963E7E52-3870-4E84-BC77-CF5AA1D3D4AE}" destId="{87F0E518-1583-442E-82BF-2ACB671F5DA0}" srcOrd="1" destOrd="0" presId="urn:microsoft.com/office/officeart/2005/8/layout/chevron2"/>
    <dgm:cxn modelId="{9E2F1A63-CF7B-4F4B-A3F7-7DD8630CBF03}" type="presParOf" srcId="{5B671595-CE12-4181-9825-0EB53BE3DCDC}" destId="{C67632D5-9A0A-49EE-A60A-663CC414DC7D}" srcOrd="1" destOrd="0" presId="urn:microsoft.com/office/officeart/2005/8/layout/chevron2"/>
    <dgm:cxn modelId="{290E06D5-D181-4B3C-82C6-C413ACD8A22B}" type="presParOf" srcId="{5B671595-CE12-4181-9825-0EB53BE3DCDC}" destId="{49FADB75-B307-4343-ABB3-9D46316243B4}" srcOrd="2" destOrd="0" presId="urn:microsoft.com/office/officeart/2005/8/layout/chevron2"/>
    <dgm:cxn modelId="{4C9FF240-B7E9-4346-8E06-36CC9B6EF5B4}" type="presParOf" srcId="{49FADB75-B307-4343-ABB3-9D46316243B4}" destId="{86B76D98-6BD3-4B32-B2BF-23CA69FEA1AA}" srcOrd="0" destOrd="0" presId="urn:microsoft.com/office/officeart/2005/8/layout/chevron2"/>
    <dgm:cxn modelId="{7372D856-B219-4C03-B901-193DA76D0DAA}" type="presParOf" srcId="{49FADB75-B307-4343-ABB3-9D46316243B4}" destId="{FA24E425-D189-45B3-A1C4-A60CCAFECB75}" srcOrd="1" destOrd="0" presId="urn:microsoft.com/office/officeart/2005/8/layout/chevron2"/>
    <dgm:cxn modelId="{B80BB719-EBC2-4F39-9951-98C4A4D8F59E}" type="presParOf" srcId="{5B671595-CE12-4181-9825-0EB53BE3DCDC}" destId="{8E0FAEAA-A19C-4E4B-9CA9-922E25D37C40}" srcOrd="3" destOrd="0" presId="urn:microsoft.com/office/officeart/2005/8/layout/chevron2"/>
    <dgm:cxn modelId="{099206E3-AC38-44A3-837D-E93959322A2A}" type="presParOf" srcId="{5B671595-CE12-4181-9825-0EB53BE3DCDC}" destId="{6DDF1873-B98D-4E0E-9E0A-B47C011FAA2D}" srcOrd="4" destOrd="0" presId="urn:microsoft.com/office/officeart/2005/8/layout/chevron2"/>
    <dgm:cxn modelId="{4B811840-5F9E-4255-BBEA-C8F3EE6F3A98}" type="presParOf" srcId="{6DDF1873-B98D-4E0E-9E0A-B47C011FAA2D}" destId="{11C6ED21-AD9B-4DD9-B982-CD4EB5C6701B}" srcOrd="0" destOrd="0" presId="urn:microsoft.com/office/officeart/2005/8/layout/chevron2"/>
    <dgm:cxn modelId="{E382CCE3-8B0A-4D18-963A-41DE3167571E}" type="presParOf" srcId="{6DDF1873-B98D-4E0E-9E0A-B47C011FAA2D}" destId="{B1CC12C3-0C23-45BB-A3DF-33B6CCE7E0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B41D0B-2800-4D03-AE88-F4FC6043D74D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ВРЕМЯ</a:t>
          </a:r>
          <a:endParaRPr lang="uk-UA" sz="1300" kern="1200" dirty="0"/>
        </a:p>
      </dsp:txBody>
      <dsp:txXfrm rot="5400000">
        <a:off x="-245635" y="246082"/>
        <a:ext cx="1637567" cy="1146297"/>
      </dsp:txXfrm>
    </dsp:sp>
    <dsp:sp modelId="{5628D693-3CF0-43C9-9CA0-43534C161327}">
      <dsp:nvSpPr>
        <dsp:cNvPr id="0" name=""/>
        <dsp:cNvSpPr/>
      </dsp:nvSpPr>
      <dsp:spPr>
        <a:xfrm rot="5400000">
          <a:off x="2060239" y="-913494"/>
          <a:ext cx="1064418" cy="2892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на объяснение домашнего задания отводить </a:t>
          </a:r>
          <a:r>
            <a:rPr lang="ru-RU" sz="1100" b="1" kern="1200" dirty="0" smtClean="0">
              <a:solidFill>
                <a:srgbClr val="FF0000"/>
              </a:solidFill>
            </a:rPr>
            <a:t>не менее 2-3</a:t>
          </a:r>
          <a:r>
            <a:rPr lang="ru-RU" sz="1100" kern="1200" dirty="0" smtClean="0"/>
            <a:t> минут от урока;</a:t>
          </a:r>
          <a:endParaRPr lang="uk-UA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 при выдаче домашнего задания продумывать его </a:t>
          </a:r>
          <a:r>
            <a:rPr lang="ru-RU" sz="1100" kern="1200" dirty="0" smtClean="0">
              <a:solidFill>
                <a:srgbClr val="FF0000"/>
              </a:solidFill>
            </a:rPr>
            <a:t>оптимальный объем;</a:t>
          </a:r>
          <a:endParaRPr lang="uk-UA" sz="1100" kern="1200" dirty="0"/>
        </a:p>
      </dsp:txBody>
      <dsp:txXfrm rot="5400000">
        <a:off x="2060239" y="-913494"/>
        <a:ext cx="1064418" cy="2892302"/>
      </dsp:txXfrm>
    </dsp:sp>
    <dsp:sp modelId="{5057512C-ED88-4AED-8294-D2A0D9CA0DAA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ИНСТРУКТАЖ</a:t>
          </a:r>
          <a:endParaRPr lang="uk-UA" sz="1300" kern="1200" dirty="0"/>
        </a:p>
      </dsp:txBody>
      <dsp:txXfrm rot="5400000">
        <a:off x="-245635" y="1689832"/>
        <a:ext cx="1637567" cy="1146297"/>
      </dsp:txXfrm>
    </dsp:sp>
    <dsp:sp modelId="{EBCBE27F-6BFF-4407-AA52-7820D47DCB60}">
      <dsp:nvSpPr>
        <dsp:cNvPr id="0" name=""/>
        <dsp:cNvSpPr/>
      </dsp:nvSpPr>
      <dsp:spPr>
        <a:xfrm rot="5400000">
          <a:off x="2060239" y="530255"/>
          <a:ext cx="1064418" cy="2892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FF0000"/>
              </a:solidFill>
            </a:rPr>
            <a:t>осуществлять </a:t>
          </a:r>
          <a:r>
            <a:rPr lang="ru-RU" sz="1100" kern="1200" dirty="0" smtClean="0">
              <a:solidFill>
                <a:schemeClr val="tx1"/>
              </a:solidFill>
            </a:rPr>
            <a:t>инструктаж </a:t>
          </a:r>
          <a:r>
            <a:rPr lang="ru-RU" sz="1100" kern="1200" dirty="0" smtClean="0"/>
            <a:t>по выполнению домашнего задания;</a:t>
          </a:r>
          <a:endParaRPr lang="uk-UA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FF0000"/>
              </a:solidFill>
            </a:rPr>
            <a:t>предупреждать </a:t>
          </a:r>
          <a:r>
            <a:rPr lang="ru-RU" sz="1100" kern="1200" dirty="0" smtClean="0"/>
            <a:t>учащихся о возможных затруднениях;</a:t>
          </a:r>
          <a:endParaRPr lang="uk-UA" sz="1100" kern="1200" dirty="0"/>
        </a:p>
      </dsp:txBody>
      <dsp:txXfrm rot="5400000">
        <a:off x="2060239" y="530255"/>
        <a:ext cx="1064418" cy="2892302"/>
      </dsp:txXfrm>
    </dsp:sp>
    <dsp:sp modelId="{56AF1BB1-48DA-4D91-A194-EBBF4A0A937F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ПРОВЕРКА</a:t>
          </a:r>
          <a:endParaRPr lang="uk-UA" sz="1300" kern="1200" dirty="0"/>
        </a:p>
      </dsp:txBody>
      <dsp:txXfrm rot="5400000">
        <a:off x="-245635" y="3133582"/>
        <a:ext cx="1637567" cy="1146297"/>
      </dsp:txXfrm>
    </dsp:sp>
    <dsp:sp modelId="{813F9865-632F-47D4-9220-2F7A9B8CC566}">
      <dsp:nvSpPr>
        <dsp:cNvPr id="0" name=""/>
        <dsp:cNvSpPr/>
      </dsp:nvSpPr>
      <dsp:spPr>
        <a:xfrm rot="5400000">
          <a:off x="2060239" y="1974005"/>
          <a:ext cx="1064418" cy="2892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FF0000"/>
              </a:solidFill>
            </a:rPr>
            <a:t>систематически </a:t>
          </a:r>
          <a:r>
            <a:rPr lang="ru-RU" sz="1100" kern="1200" dirty="0" smtClean="0"/>
            <a:t>проверять домашнюю работу учащихся;</a:t>
          </a:r>
          <a:endParaRPr lang="uk-UA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проверять наличие записей домашнего задания </a:t>
          </a:r>
          <a:r>
            <a:rPr lang="ru-RU" sz="1100" kern="1200" dirty="0" smtClean="0">
              <a:solidFill>
                <a:srgbClr val="FF0000"/>
              </a:solidFill>
            </a:rPr>
            <a:t>в дневниках </a:t>
          </a:r>
          <a:r>
            <a:rPr lang="ru-RU" sz="1100" kern="1200" dirty="0" smtClean="0"/>
            <a:t>учащихся;</a:t>
          </a:r>
          <a:endParaRPr lang="uk-UA" sz="1100" kern="1200" dirty="0"/>
        </a:p>
      </dsp:txBody>
      <dsp:txXfrm rot="5400000">
        <a:off x="2060239" y="1974005"/>
        <a:ext cx="1064418" cy="28923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559868-BF37-4050-8E76-BED4BC6A483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СОДЕРЖАНИЕ</a:t>
          </a:r>
          <a:endParaRPr lang="uk-UA" sz="1200" kern="1200" dirty="0"/>
        </a:p>
      </dsp:txBody>
      <dsp:txXfrm rot="5400000">
        <a:off x="-245635" y="246082"/>
        <a:ext cx="1637567" cy="1146297"/>
      </dsp:txXfrm>
    </dsp:sp>
    <dsp:sp modelId="{87F0E518-1583-442E-82BF-2ACB671F5DA0}">
      <dsp:nvSpPr>
        <dsp:cNvPr id="0" name=""/>
        <dsp:cNvSpPr/>
      </dsp:nvSpPr>
      <dsp:spPr>
        <a:xfrm rot="5400000">
          <a:off x="2060239" y="-913494"/>
          <a:ext cx="1064418" cy="2892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 включать в содержание домашнего задания </a:t>
          </a:r>
          <a:r>
            <a:rPr lang="ru-RU" sz="1100" kern="1200" dirty="0" smtClean="0">
              <a:solidFill>
                <a:srgbClr val="FF0000"/>
              </a:solidFill>
            </a:rPr>
            <a:t>работу над ошибками;</a:t>
          </a:r>
          <a:endParaRPr lang="uk-UA" sz="1100" kern="1200" dirty="0">
            <a:solidFill>
              <a:srgbClr val="FF0000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 давать для работы дома задания, </a:t>
          </a:r>
          <a:r>
            <a:rPr lang="ru-RU" sz="1100" kern="1200" dirty="0" smtClean="0">
              <a:solidFill>
                <a:srgbClr val="FF0000"/>
              </a:solidFill>
            </a:rPr>
            <a:t>подобные </a:t>
          </a:r>
          <a:r>
            <a:rPr lang="ru-RU" sz="1100" kern="1200" dirty="0" smtClean="0"/>
            <a:t>которым выполнялись на уроке;</a:t>
          </a:r>
          <a:endParaRPr lang="uk-UA" sz="1100" kern="1200" dirty="0"/>
        </a:p>
      </dsp:txBody>
      <dsp:txXfrm rot="5400000">
        <a:off x="2060239" y="-913494"/>
        <a:ext cx="1064418" cy="2892302"/>
      </dsp:txXfrm>
    </dsp:sp>
    <dsp:sp modelId="{86B76D98-6BD3-4B32-B2BF-23CA69FEA1AA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УЧЕТ</a:t>
          </a:r>
          <a:endParaRPr lang="uk-UA" sz="1200" kern="1200" dirty="0"/>
        </a:p>
      </dsp:txBody>
      <dsp:txXfrm rot="5400000">
        <a:off x="-245635" y="1689832"/>
        <a:ext cx="1637567" cy="1146297"/>
      </dsp:txXfrm>
    </dsp:sp>
    <dsp:sp modelId="{FA24E425-D189-45B3-A1C4-A60CCAFECB75}">
      <dsp:nvSpPr>
        <dsp:cNvPr id="0" name=""/>
        <dsp:cNvSpPr/>
      </dsp:nvSpPr>
      <dsp:spPr>
        <a:xfrm rot="5400000">
          <a:off x="2060239" y="530255"/>
          <a:ext cx="1064418" cy="2892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учитывать нормы </a:t>
          </a:r>
          <a:r>
            <a:rPr lang="ru-RU" sz="1100" kern="1200" dirty="0" smtClean="0">
              <a:solidFill>
                <a:srgbClr val="FF0000"/>
              </a:solidFill>
            </a:rPr>
            <a:t>продолжительности </a:t>
          </a:r>
          <a:r>
            <a:rPr lang="ru-RU" sz="1100" kern="1200" dirty="0" smtClean="0"/>
            <a:t>домашней подготовки к урокам.</a:t>
          </a:r>
          <a:endParaRPr lang="uk-UA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 осуществлять дифференцированный подход к </a:t>
          </a:r>
          <a:r>
            <a:rPr lang="ru-RU" sz="1100" kern="1200" dirty="0" smtClean="0">
              <a:solidFill>
                <a:srgbClr val="FF0000"/>
              </a:solidFill>
            </a:rPr>
            <a:t>подбору </a:t>
          </a:r>
          <a:r>
            <a:rPr lang="ru-RU" sz="1100" kern="1200" dirty="0" smtClean="0"/>
            <a:t>домашнего задания;</a:t>
          </a:r>
          <a:endParaRPr lang="uk-UA" sz="1100" kern="1200" dirty="0"/>
        </a:p>
      </dsp:txBody>
      <dsp:txXfrm rot="5400000">
        <a:off x="2060239" y="530255"/>
        <a:ext cx="1064418" cy="2892302"/>
      </dsp:txXfrm>
    </dsp:sp>
    <dsp:sp modelId="{11C6ED21-AD9B-4DD9-B982-CD4EB5C6701B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Подход</a:t>
          </a:r>
          <a:endParaRPr lang="uk-UA" sz="1200" kern="1200" dirty="0"/>
        </a:p>
      </dsp:txBody>
      <dsp:txXfrm rot="5400000">
        <a:off x="-245635" y="3133582"/>
        <a:ext cx="1637567" cy="1146297"/>
      </dsp:txXfrm>
    </dsp:sp>
    <dsp:sp modelId="{B1CC12C3-0C23-45BB-A3DF-33B6CCE7E0B5}">
      <dsp:nvSpPr>
        <dsp:cNvPr id="0" name=""/>
        <dsp:cNvSpPr/>
      </dsp:nvSpPr>
      <dsp:spPr>
        <a:xfrm rot="5400000">
          <a:off x="2060239" y="1974005"/>
          <a:ext cx="1064418" cy="2892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FF0000"/>
              </a:solidFill>
            </a:rPr>
            <a:t>Дифференцированные</a:t>
          </a:r>
          <a:r>
            <a:rPr lang="ru-RU" sz="1100" kern="1200" dirty="0" smtClean="0"/>
            <a:t> задания удовлетворяют потребность учащихся в тренировке, позволяют восполнить пробелы в знаниях;</a:t>
          </a:r>
          <a:endParaRPr lang="uk-UA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FF0000"/>
              </a:solidFill>
            </a:rPr>
            <a:t>Индивидуальные</a:t>
          </a:r>
          <a:r>
            <a:rPr lang="ru-RU" sz="1100" kern="1200" dirty="0" smtClean="0"/>
            <a:t> задания развивают творческие способности</a:t>
          </a:r>
          <a:endParaRPr lang="uk-UA" sz="1100" kern="1200" dirty="0"/>
        </a:p>
      </dsp:txBody>
      <dsp:txXfrm rot="5400000">
        <a:off x="2060239" y="1974005"/>
        <a:ext cx="1064418" cy="2892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0.4336</cdr:x>
      <cdr:y>0.35156</cdr:y>
    </cdr:from>
    <cdr:to>
      <cdr:x>0.5836</cdr:x>
      <cdr:y>0.57656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3206" y="14287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18</a:t>
          </a:r>
          <a:endParaRPr lang="uk-UA" sz="1100" dirty="0"/>
        </a:p>
      </cdr:txBody>
    </cdr:sp>
  </cdr:relSizeAnchor>
  <cdr:relSizeAnchor xmlns:cdr="http://schemas.openxmlformats.org/drawingml/2006/chartDrawing">
    <cdr:from>
      <cdr:x>0.53907</cdr:x>
      <cdr:y>0.45703</cdr:y>
    </cdr:from>
    <cdr:to>
      <cdr:x>0.68907</cdr:x>
      <cdr:y>0.68203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86148" y="18573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16</a:t>
          </a:r>
          <a:endParaRPr lang="uk-UA" sz="1100" dirty="0"/>
        </a:p>
      </cdr:txBody>
    </cdr:sp>
  </cdr:relSizeAnchor>
  <cdr:relSizeAnchor xmlns:cdr="http://schemas.openxmlformats.org/drawingml/2006/chartDrawing">
    <cdr:from>
      <cdr:x>0.52735</cdr:x>
      <cdr:y>0.66797</cdr:y>
    </cdr:from>
    <cdr:to>
      <cdr:x>0.67735</cdr:x>
      <cdr:y>0.89297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14710" y="27146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24</a:t>
          </a:r>
          <a:endParaRPr lang="uk-UA" sz="1100" dirty="0"/>
        </a:p>
      </cdr:txBody>
    </cdr:sp>
  </cdr:relSizeAnchor>
  <cdr:relSizeAnchor xmlns:cdr="http://schemas.openxmlformats.org/drawingml/2006/chartDrawing">
    <cdr:from>
      <cdr:x>0.42188</cdr:x>
      <cdr:y>0.775</cdr:y>
    </cdr:from>
    <cdr:to>
      <cdr:x>0.57188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571768" y="32861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21</a:t>
          </a:r>
          <a:endParaRPr lang="uk-UA" sz="1100" dirty="0"/>
        </a:p>
      </cdr:txBody>
    </cdr:sp>
  </cdr:relSizeAnchor>
  <cdr:relSizeAnchor xmlns:cdr="http://schemas.openxmlformats.org/drawingml/2006/chartDrawing">
    <cdr:from>
      <cdr:x>0.26953</cdr:x>
      <cdr:y>0.73829</cdr:y>
    </cdr:from>
    <cdr:to>
      <cdr:x>0.41953</cdr:x>
      <cdr:y>0.96329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643074" y="30003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23</a:t>
          </a:r>
          <a:endParaRPr lang="uk-UA" sz="1100" dirty="0"/>
        </a:p>
      </cdr:txBody>
    </cdr:sp>
  </cdr:relSizeAnchor>
  <cdr:relSizeAnchor xmlns:cdr="http://schemas.openxmlformats.org/drawingml/2006/chartDrawing">
    <cdr:from>
      <cdr:x>0.22266</cdr:x>
      <cdr:y>0.49219</cdr:y>
    </cdr:from>
    <cdr:to>
      <cdr:x>0.37266</cdr:x>
      <cdr:y>0.71719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357322" y="2000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23</a:t>
          </a:r>
          <a:endParaRPr lang="uk-UA" sz="1100" dirty="0"/>
        </a:p>
      </cdr:txBody>
    </cdr:sp>
  </cdr:relSizeAnchor>
  <cdr:relSizeAnchor xmlns:cdr="http://schemas.openxmlformats.org/drawingml/2006/chartDrawing">
    <cdr:from>
      <cdr:x>0.31641</cdr:x>
      <cdr:y>0.33399</cdr:y>
    </cdr:from>
    <cdr:to>
      <cdr:x>0.46641</cdr:x>
      <cdr:y>0.55899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928826" y="13573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20</a:t>
          </a:r>
          <a:endParaRPr lang="uk-UA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43499-DE70-4026-B614-68C96C8D16EE}" type="datetimeFigureOut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E2FAF-B9C9-48BC-BF10-175F5C48E0D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C2AB-E463-4A6D-9ED5-54980E64DDCB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3F14-E812-4A6D-990E-947F9A00486A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C0D-55B1-4DA7-9239-BC50574BF966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C969-F9DC-4E59-86EF-A206B4B8D142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5894-2619-49C9-BA2D-C2EB8493489E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2279-5C67-446D-8C9D-B129749125DC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A7CE-83A0-4DD1-9EFD-AD118C808E9A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DAD-6B02-4A31-A523-DF0E67868CBD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510D-DC49-46F8-827A-E82228747436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F424-7D75-425F-96B9-2218FE867647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F79A-61EF-4D20-A0F7-430DA176CEA8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7DF33-092A-4386-8762-3C94C8141566}" type="datetime1">
              <a:rPr lang="uk-UA" smtClean="0"/>
              <a:pPr/>
              <a:t>27.03.2012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Научно-практическая конференция.  ОШ №37 г.Симферополь, . 28.03.2012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C4005-F143-4951-A8DE-E6E7C132213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5143536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a_AvanteTitulGr" pitchFamily="34" charset="-52"/>
              </a:rPr>
              <a:t>Домашнее задание как средство формирования прочных учебных компетентностей</a:t>
            </a:r>
            <a:endParaRPr lang="uk-UA" dirty="0">
              <a:solidFill>
                <a:srgbClr val="00B050"/>
              </a:solidFill>
              <a:latin typeface="a_AvanteTitulGr" pitchFamily="34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ОШ №37 г.Симферополь, 28.03.2012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ArbatC" pitchFamily="2" charset="0"/>
              </a:rPr>
              <a:t>2.2. На выполнение каких предметов уходит больше времени?</a:t>
            </a:r>
            <a:endParaRPr lang="uk-UA" sz="3200" b="1" dirty="0">
              <a:latin typeface="ArbatC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a_CampusGrav" pitchFamily="82" charset="-52"/>
              </a:rPr>
              <a:t>3. Всегда ли понятно задание, которое дают на дом?</a:t>
            </a:r>
            <a:endParaRPr lang="uk-UA" sz="3600" dirty="0">
              <a:solidFill>
                <a:schemeClr val="accent6">
                  <a:lumMod val="50000"/>
                </a:schemeClr>
              </a:solidFill>
              <a:latin typeface="a_CampusGrav" pitchFamily="82" charset="-52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a_BremenCapsNr" pitchFamily="82" charset="-52"/>
              </a:rPr>
              <a:t>Рекомендации по осуществлению домашнего задания</a:t>
            </a:r>
            <a:endParaRPr lang="uk-UA" sz="3600" dirty="0">
              <a:solidFill>
                <a:schemeClr val="accent6">
                  <a:lumMod val="50000"/>
                </a:schemeClr>
              </a:solidFill>
              <a:latin typeface="a_BremenCapsNr" pitchFamily="82" charset="-52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batC" pitchFamily="2" charset="0"/>
              </a:rPr>
              <a:t>4. Кто (или что) помогает  выполнять домашнее задание?</a:t>
            </a:r>
            <a:endParaRPr lang="uk-UA" b="1" dirty="0">
              <a:solidFill>
                <a:schemeClr val="accent6">
                  <a:lumMod val="50000"/>
                </a:schemeClr>
              </a:solidFill>
              <a:latin typeface="ArbatC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batC" pitchFamily="2" charset="0"/>
              </a:rPr>
              <a:t>5. Проверяют ли дома взрослые выполнение домашних заданий?</a:t>
            </a:r>
            <a:endParaRPr lang="uk-UA" b="1" dirty="0">
              <a:solidFill>
                <a:schemeClr val="accent6">
                  <a:lumMod val="50000"/>
                </a:schemeClr>
              </a:solidFill>
              <a:latin typeface="ArbatC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_AlgeriusBlw" pitchFamily="82" charset="-52"/>
              </a:rPr>
              <a:t>Учителю на заметку</a:t>
            </a:r>
            <a:endParaRPr lang="uk-UA" dirty="0">
              <a:solidFill>
                <a:schemeClr val="accent6">
                  <a:lumMod val="75000"/>
                </a:schemeClr>
              </a:solidFill>
              <a:latin typeface="a_AlgeriusBlw" pitchFamily="8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Каждый учитель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должен стремиться </a:t>
            </a:r>
            <a:r>
              <a:rPr lang="ru-RU" dirty="0" smtClean="0"/>
              <a:t>к тому, чтобы его ученики о нем говорили так: «У учителя </a:t>
            </a:r>
            <a:r>
              <a:rPr lang="en-US" dirty="0" smtClean="0"/>
              <a:t>R.R.</a:t>
            </a:r>
            <a:r>
              <a:rPr lang="ru-RU" dirty="0" smtClean="0"/>
              <a:t> можно и не пытаться «забыть» сделать домашнюю работу. Он никогда не забывает, когда и какое задание дает».</a:t>
            </a:r>
            <a:endParaRPr lang="uk-UA" dirty="0" smtClean="0"/>
          </a:p>
          <a:p>
            <a:r>
              <a:rPr lang="ru-RU" dirty="0" smtClean="0"/>
              <a:t>Необходимо вести дело так, чтобы у учащихся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никогда не возникало сомнения</a:t>
            </a:r>
            <a:r>
              <a:rPr lang="ru-RU" dirty="0" smtClean="0"/>
              <a:t>, обязательно ли они должны выполнять задание. </a:t>
            </a:r>
            <a:endParaRPr lang="en-US" dirty="0" smtClean="0"/>
          </a:p>
          <a:p>
            <a:r>
              <a:rPr lang="ru-RU" dirty="0" smtClean="0"/>
              <a:t>Это создает основу для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воспитания привычки к труду и чувства долга</a:t>
            </a:r>
            <a:r>
              <a:rPr lang="ru-RU" dirty="0" smtClean="0"/>
              <a:t>, которые потребуются школьникам в самостоятельной жизни. </a:t>
            </a:r>
            <a:endParaRPr lang="en-US" dirty="0" smtClean="0"/>
          </a:p>
          <a:p>
            <a:r>
              <a:rPr lang="ru-RU" dirty="0" smtClean="0"/>
              <a:t>Каждое невыполненное домашнее задание, с которым «удалось проскочить», </a:t>
            </a:r>
            <a:r>
              <a:rPr lang="ru-RU" b="1" dirty="0" smtClean="0">
                <a:solidFill>
                  <a:srgbClr val="FF0000"/>
                </a:solidFill>
              </a:rPr>
              <a:t>работает на безответственность.</a:t>
            </a:r>
            <a:endParaRPr lang="uk-UA" b="1" dirty="0" smtClean="0">
              <a:solidFill>
                <a:srgbClr val="FF0000"/>
              </a:solidFill>
            </a:endParaRPr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_AntiqueTitulGr" pitchFamily="82" charset="-52"/>
              </a:rPr>
              <a:t>Формы контроля домашнего задания</a:t>
            </a:r>
            <a:endParaRPr lang="uk-UA" dirty="0">
              <a:solidFill>
                <a:schemeClr val="tx2">
                  <a:lumMod val="60000"/>
                  <a:lumOff val="40000"/>
                </a:schemeClr>
              </a:solidFill>
              <a:latin typeface="a_AntiqueTitulGr" pitchFamily="8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Blip>
                <a:blip r:embed="rId2"/>
              </a:buBlip>
            </a:pPr>
            <a:r>
              <a:rPr lang="ru-RU" dirty="0" smtClean="0"/>
              <a:t>контроль письменных домашних заданий во время самостоятельной работы школьников на уроке: формально – у всех, контроль содержания – у отдельных учащихся;</a:t>
            </a:r>
            <a:endParaRPr lang="uk-UA" dirty="0" smtClean="0"/>
          </a:p>
          <a:p>
            <a:pPr lvl="0">
              <a:buBlip>
                <a:blip r:embed="rId2"/>
              </a:buBlip>
            </a:pPr>
            <a:r>
              <a:rPr lang="ru-RU" dirty="0" smtClean="0"/>
              <a:t>контроль устных домашних заданий у отдельных учащихся, в то время как все остальные обсуждают и дополняют ответы товарищей;</a:t>
            </a:r>
            <a:endParaRPr lang="uk-UA" dirty="0" smtClean="0"/>
          </a:p>
          <a:p>
            <a:pPr lvl="0">
              <a:buBlip>
                <a:blip r:embed="rId2"/>
              </a:buBlip>
            </a:pPr>
            <a:r>
              <a:rPr lang="ru-RU" dirty="0" smtClean="0"/>
              <a:t>внеурочная проверка учителем тетрадей; 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непрямой контроль, основанный на наблюдении за работой ученика на уроке, если предпосылкой для активности школьника являлось выполнение домашнего задания;</a:t>
            </a:r>
            <a:endParaRPr lang="uk-UA" dirty="0" smtClean="0"/>
          </a:p>
          <a:p>
            <a:pPr lvl="0">
              <a:buBlip>
                <a:blip r:embed="rId2"/>
              </a:buBlip>
            </a:pPr>
            <a:r>
              <a:rPr lang="ru-RU" dirty="0" smtClean="0"/>
              <a:t>взаимный контроль учащихся при обмене тетрадями (парная работа с использованием образцов или справочников);</a:t>
            </a:r>
            <a:endParaRPr lang="uk-UA" dirty="0" smtClean="0"/>
          </a:p>
          <a:p>
            <a:pPr lvl="0">
              <a:buBlip>
                <a:blip r:embed="rId2"/>
              </a:buBlip>
            </a:pPr>
            <a:r>
              <a:rPr lang="ru-RU" dirty="0" smtClean="0"/>
              <a:t>самоконтроль учащихся: сверка выполненного ими дома с написанным на доске или с воспроизведенным с помощью мультимедийки, правильным вариантом;</a:t>
            </a:r>
            <a:endParaRPr lang="uk-UA" dirty="0" smtClean="0"/>
          </a:p>
          <a:p>
            <a:pPr lvl="0">
              <a:buBlip>
                <a:blip r:embed="rId2"/>
              </a:buBlip>
            </a:pPr>
            <a:r>
              <a:rPr lang="ru-RU" dirty="0" smtClean="0"/>
              <a:t>контроль письменных работ, который проводится консультантами.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ОШ №37 г.Симферополь, 28.03.2012</a:t>
            </a:r>
            <a:endParaRPr lang="uk-UA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mpir Deco" pitchFamily="2" charset="0"/>
              </a:rPr>
              <a:t>6. Всегда ли ты доволен отметкой за выполненное домашнее задание?</a:t>
            </a:r>
            <a:endParaRPr lang="uk-UA" sz="3600" b="1" dirty="0">
              <a:solidFill>
                <a:schemeClr val="accent6">
                  <a:lumMod val="75000"/>
                </a:schemeClr>
              </a:solidFill>
              <a:latin typeface="Ampir Deco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batC" pitchFamily="2" charset="0"/>
              </a:rPr>
              <a:t>7. Пользуешься ли ты решебником при выполнении домашнего задания?</a:t>
            </a:r>
            <a:endParaRPr lang="uk-UA" sz="3200" dirty="0">
              <a:solidFill>
                <a:schemeClr val="accent6">
                  <a:lumMod val="75000"/>
                </a:schemeClr>
              </a:solidFill>
              <a:latin typeface="ArbatC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 28.03.2012</a:t>
            </a:r>
            <a:endParaRPr lang="uk-UA" dirty="0">
              <a:solidFill>
                <a:srgbClr val="0070C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merican Retro" pitchFamily="66" charset="0"/>
              </a:rPr>
              <a:t>8.Всегда ли успеваешь записывать домашнее задание на уроке?</a:t>
            </a:r>
            <a:endParaRPr lang="uk-UA" b="1" dirty="0">
              <a:solidFill>
                <a:srgbClr val="7030A0"/>
              </a:solidFill>
              <a:latin typeface="American Retro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_MachinaOrtoDgGr" pitchFamily="82" charset="-52"/>
              </a:rPr>
              <a:t>Основные цели домашних заданий</a:t>
            </a:r>
            <a:endParaRPr lang="uk-UA" dirty="0">
              <a:solidFill>
                <a:srgbClr val="FF0000"/>
              </a:solidFill>
              <a:latin typeface="a_MachinaOrtoDgGr" pitchFamily="8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ru-RU" dirty="0" smtClean="0">
                <a:latin typeface="Adventure" pitchFamily="2" charset="0"/>
              </a:rPr>
              <a:t>Закрепление, углубление и расширение знаний, приобретенных учениками на уроках;</a:t>
            </a:r>
            <a:endParaRPr lang="ru-RU" dirty="0">
              <a:latin typeface="Adventure" pitchFamily="2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ru-RU" dirty="0" smtClean="0">
                <a:latin typeface="Adventure" pitchFamily="2" charset="0"/>
              </a:rPr>
              <a:t>Развитие их познавательных интересов, творческих способностей;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ru-RU" dirty="0" smtClean="0">
                <a:latin typeface="Adventure" pitchFamily="2" charset="0"/>
              </a:rPr>
              <a:t>Формировать у детей умения самостоятельно работать;</a:t>
            </a:r>
            <a:endParaRPr lang="ru-RU" dirty="0">
              <a:latin typeface="Adventure" pitchFamily="2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ru-RU" dirty="0" smtClean="0">
                <a:latin typeface="Adventure" pitchFamily="2" charset="0"/>
              </a:rPr>
              <a:t>Подготовка к усвоению </a:t>
            </a:r>
            <a:r>
              <a:rPr lang="ru-RU" dirty="0">
                <a:latin typeface="Adventure" pitchFamily="2" charset="0"/>
              </a:rPr>
              <a:t>нового </a:t>
            </a:r>
            <a:r>
              <a:rPr lang="ru-RU" dirty="0" smtClean="0">
                <a:latin typeface="Adventure" pitchFamily="2" charset="0"/>
              </a:rPr>
              <a:t>материала.</a:t>
            </a:r>
            <a:endParaRPr lang="ru-RU" dirty="0">
              <a:latin typeface="Adventure" pitchFamily="2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None/>
              <a:defRPr/>
            </a:pPr>
            <a:endParaRPr lang="ru-RU" dirty="0">
              <a:latin typeface="Adventure" pitchFamily="2" charset="0"/>
            </a:endParaRPr>
          </a:p>
          <a:p>
            <a:pPr>
              <a:buFont typeface="Wingdings" pitchFamily="2" charset="2"/>
              <a:buChar char="ü"/>
            </a:pP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ОШ №37 г.Симферополь, 28.03.2012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a_BremenCapsNr" pitchFamily="82" charset="-52"/>
              </a:rPr>
              <a:t>Эксперимент учителя</a:t>
            </a:r>
            <a:endParaRPr lang="uk-UA" dirty="0">
              <a:solidFill>
                <a:srgbClr val="00B050"/>
              </a:solidFill>
              <a:latin typeface="a_BremenCapsNr" pitchFamily="8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ru-RU" sz="3900" dirty="0" smtClean="0"/>
              <a:t>Проверите, будет ли реакция ваших учеников такой: если задание на дом дается за 15 минут до конца урока. Ожидаем, что  даже обычно очень дисциплинированные ребята начинают шуметь, словно бы уже наступила перемена, - срабатывает «условный рефлекс», спровоцированный сообщением домашнего задания, иногда или зачастую происходящим на перемене. </a:t>
            </a:r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ru-RU" sz="3900" dirty="0" smtClean="0"/>
              <a:t>Если такой эффект сработает на вашем уроке, это означает, что вам есть смысл подумать о том, не стоит ли сообщение домашнего задания включить в ход урока.</a:t>
            </a:r>
            <a:endParaRPr lang="uk-UA" sz="3900" dirty="0" smtClean="0"/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ru-RU" sz="3900" dirty="0" smtClean="0"/>
              <a:t> Работа на уроке и сообщение домашнего задания способны взаимно обогащать друг друга, когда постановка домашнего задания оптимально вписывается в логику урока.</a:t>
            </a:r>
            <a:endParaRPr lang="uk-UA" sz="3900" dirty="0" smtClean="0"/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ru-RU" sz="3900" dirty="0" smtClean="0"/>
              <a:t>Домашнее задание после звонка – это больше, чем «нарушение этикета». Но и от задания незадолго перед звонком или по звонку тоже стоит отказаться, потому что это ведет к тому, что домашнее задание не фиксируется ребятами или фиксируется частично и не всеми, у школьников нет возможности задать вопросы, учитель не может дать необходимых пояснений и вынужден отказаться от мотивации.</a:t>
            </a:r>
            <a:endParaRPr lang="uk-UA" sz="3900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merican Retro" pitchFamily="66" charset="0"/>
              </a:rPr>
              <a:t>9. Как часто пользуешься интернетом для выполнения домашних заданий?</a:t>
            </a:r>
            <a:endParaRPr lang="uk-UA" b="1" dirty="0">
              <a:solidFill>
                <a:srgbClr val="7030A0"/>
              </a:solidFill>
              <a:latin typeface="American Retro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American Retro" pitchFamily="66" charset="0"/>
              </a:rPr>
              <a:t>10. Бывают ли случаи когда ты списываешь у товарищей перед уроком?</a:t>
            </a:r>
            <a:endParaRPr lang="uk-UA" sz="3600" b="1" dirty="0">
              <a:solidFill>
                <a:srgbClr val="7030A0"/>
              </a:solidFill>
              <a:latin typeface="American Retro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merican Retro" pitchFamily="66" charset="0"/>
              </a:rPr>
              <a:t>11. По каким причинам ты не выполняешь домашнее задания?</a:t>
            </a:r>
            <a:endParaRPr lang="uk-UA" b="1" dirty="0">
              <a:solidFill>
                <a:srgbClr val="7030A0"/>
              </a:solidFill>
              <a:latin typeface="American Retro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C0099"/>
                </a:solidFill>
                <a:latin typeface="a_Algerius" pitchFamily="82" charset="-52"/>
              </a:rPr>
              <a:t>Учителю на заметку</a:t>
            </a:r>
            <a:endParaRPr lang="uk-UA" dirty="0">
              <a:solidFill>
                <a:srgbClr val="CC0099"/>
              </a:solidFill>
              <a:latin typeface="a_Algerius" pitchFamily="8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Очень часто учитель просто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не задумывается над многообразием функций и возможностей домашних заданий;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не оценивает их роль и значение в деле воспитания и обучения школьника;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задает по привычке странички, параграфы, упражнения, будучи глубоко уверен, что для домашнего задания поговорка «Повторенье – мать ученья» абсолютна и всеобъемлюща.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думает, что задать чуть больше - это  не страшно.</a:t>
            </a:r>
            <a:endParaRPr lang="uk-UA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Это приводит к внутреннему неприятию ученика самого факта необходимости выполнять домашнюю работу. </a:t>
            </a:r>
            <a:endParaRPr lang="uk-U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  <a:latin typeface="American Retro" pitchFamily="66" charset="0"/>
              </a:rPr>
              <a:t>Виды учебной домашней работы</a:t>
            </a:r>
            <a:endParaRPr lang="uk-UA" sz="5400" b="1" dirty="0">
              <a:solidFill>
                <a:schemeClr val="accent6">
                  <a:lumMod val="75000"/>
                </a:schemeClr>
              </a:solidFill>
              <a:latin typeface="American Retro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индивидуальная;</a:t>
            </a:r>
          </a:p>
          <a:p>
            <a:r>
              <a:rPr lang="ru-RU" dirty="0" smtClean="0"/>
              <a:t>групповая;</a:t>
            </a:r>
          </a:p>
          <a:p>
            <a:r>
              <a:rPr lang="ru-RU" dirty="0" smtClean="0"/>
              <a:t>творческая;</a:t>
            </a:r>
          </a:p>
          <a:p>
            <a:r>
              <a:rPr lang="ru-RU" dirty="0" smtClean="0"/>
              <a:t>дифференцированная;</a:t>
            </a:r>
          </a:p>
          <a:p>
            <a:r>
              <a:rPr lang="ru-RU" dirty="0" smtClean="0"/>
              <a:t>одна на весь класс;</a:t>
            </a:r>
          </a:p>
          <a:p>
            <a:r>
              <a:rPr lang="ru-RU" dirty="0" smtClean="0"/>
              <a:t>составление домашней работы для соседа по парте.</a:t>
            </a:r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mpir Deco" pitchFamily="2" charset="0"/>
              </a:rPr>
              <a:t>Классификация творческих домашних заданий </a:t>
            </a:r>
            <a:r>
              <a:rPr lang="ru-RU" sz="3200" b="1" u="sng" dirty="0" smtClean="0">
                <a:solidFill>
                  <a:srgbClr val="FF0000"/>
                </a:solidFill>
                <a:latin typeface="Ampir Deco" pitchFamily="2" charset="0"/>
              </a:rPr>
              <a:t>по содержанию</a:t>
            </a:r>
            <a:endParaRPr lang="uk-UA" sz="3200" b="1" u="sng" dirty="0">
              <a:solidFill>
                <a:srgbClr val="FF0000"/>
              </a:solidFill>
              <a:latin typeface="Ampir Deco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ArbatC" pitchFamily="2" charset="0"/>
              </a:rPr>
              <a:t>Вопросник             Кроссворд </a:t>
            </a:r>
          </a:p>
          <a:p>
            <a:pPr marL="514350" indent="-514350"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ArbatC" pitchFamily="2" charset="0"/>
              </a:rPr>
              <a:t>Макет, модель       Ребус </a:t>
            </a:r>
          </a:p>
          <a:p>
            <a:pPr marL="514350" indent="-514350"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ArbatC" pitchFamily="2" charset="0"/>
              </a:rPr>
              <a:t> Сообщение            Доклад </a:t>
            </a:r>
          </a:p>
          <a:p>
            <a:pPr marL="514350" indent="-514350"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ArbatC" pitchFamily="2" charset="0"/>
              </a:rPr>
              <a:t>Сочинение            Реферат </a:t>
            </a:r>
          </a:p>
          <a:p>
            <a:pPr marL="514350" indent="-514350"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ArbatC" pitchFamily="2" charset="0"/>
              </a:rPr>
              <a:t> Исследование        Эссе </a:t>
            </a:r>
          </a:p>
          <a:p>
            <a:pPr marL="514350" indent="-514350"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ArbatC" pitchFamily="2" charset="0"/>
              </a:rPr>
              <a:t>Упражнение       Решение задач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5" name="Куб 4"/>
          <p:cNvSpPr/>
          <p:nvPr/>
        </p:nvSpPr>
        <p:spPr>
          <a:xfrm>
            <a:off x="4786314" y="1857364"/>
            <a:ext cx="285752" cy="2857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Куб 5"/>
          <p:cNvSpPr/>
          <p:nvPr/>
        </p:nvSpPr>
        <p:spPr>
          <a:xfrm>
            <a:off x="4786314" y="2500306"/>
            <a:ext cx="285752" cy="2857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Куб 6"/>
          <p:cNvSpPr/>
          <p:nvPr/>
        </p:nvSpPr>
        <p:spPr>
          <a:xfrm>
            <a:off x="4786314" y="3071810"/>
            <a:ext cx="285752" cy="2857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" name="Куб 7"/>
          <p:cNvSpPr/>
          <p:nvPr/>
        </p:nvSpPr>
        <p:spPr>
          <a:xfrm>
            <a:off x="4786314" y="3786190"/>
            <a:ext cx="285752" cy="2857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9" name="Куб 8"/>
          <p:cNvSpPr/>
          <p:nvPr/>
        </p:nvSpPr>
        <p:spPr>
          <a:xfrm>
            <a:off x="4788024" y="4653136"/>
            <a:ext cx="285752" cy="2857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Куб 9"/>
          <p:cNvSpPr/>
          <p:nvPr/>
        </p:nvSpPr>
        <p:spPr>
          <a:xfrm>
            <a:off x="4211960" y="5373216"/>
            <a:ext cx="285752" cy="2857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mpir Deco" pitchFamily="2" charset="0"/>
              </a:rPr>
              <a:t>Классификация творческих домашних заданий </a:t>
            </a:r>
            <a:r>
              <a:rPr lang="ru-RU" sz="3600" b="1" u="sng" dirty="0" smtClean="0">
                <a:solidFill>
                  <a:srgbClr val="FF0000"/>
                </a:solidFill>
                <a:latin typeface="Ampir Deco" pitchFamily="2" charset="0"/>
              </a:rPr>
              <a:t>по виду деятельности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fontAlgn="auto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ru-RU" sz="4400" dirty="0" smtClean="0">
                <a:solidFill>
                  <a:srgbClr val="0070C0"/>
                </a:solidFill>
                <a:latin typeface="ArbatC" pitchFamily="2" charset="0"/>
              </a:rPr>
              <a:t>1. Индивидуальная </a:t>
            </a:r>
          </a:p>
          <a:p>
            <a:pPr lvl="1" fontAlgn="auto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ru-RU" sz="4400" dirty="0" smtClean="0">
                <a:solidFill>
                  <a:srgbClr val="0070C0"/>
                </a:solidFill>
                <a:latin typeface="ArbatC" pitchFamily="2" charset="0"/>
              </a:rPr>
              <a:t>2. Парная </a:t>
            </a:r>
          </a:p>
          <a:p>
            <a:pPr lvl="1" fontAlgn="auto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ru-RU" sz="4400" dirty="0" smtClean="0">
                <a:solidFill>
                  <a:srgbClr val="0070C0"/>
                </a:solidFill>
                <a:latin typeface="ArbatC" pitchFamily="2" charset="0"/>
              </a:rPr>
              <a:t>3. Мелкогрупповая         </a:t>
            </a:r>
          </a:p>
          <a:p>
            <a:pPr lvl="1" fontAlgn="auto">
              <a:spcAft>
                <a:spcPts val="0"/>
              </a:spcAft>
              <a:buClr>
                <a:srgbClr val="7030A0"/>
              </a:buClr>
              <a:buNone/>
              <a:defRPr/>
            </a:pPr>
            <a:r>
              <a:rPr lang="ru-RU" sz="4400" dirty="0" smtClean="0">
                <a:solidFill>
                  <a:srgbClr val="0070C0"/>
                </a:solidFill>
                <a:latin typeface="ArbatC" pitchFamily="2" charset="0"/>
              </a:rPr>
              <a:t>      (3–7 чел) </a:t>
            </a:r>
          </a:p>
          <a:p>
            <a:pPr lvl="1" fontAlgn="auto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ru-RU" sz="4400" dirty="0" smtClean="0">
                <a:solidFill>
                  <a:srgbClr val="0070C0"/>
                </a:solidFill>
                <a:latin typeface="ArbatC" pitchFamily="2" charset="0"/>
              </a:rPr>
              <a:t>4. Групповая (10–15 чел) </a:t>
            </a:r>
          </a:p>
          <a:p>
            <a:pPr lvl="1" fontAlgn="auto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ru-RU" sz="4400" dirty="0" smtClean="0">
                <a:solidFill>
                  <a:srgbClr val="0070C0"/>
                </a:solidFill>
                <a:latin typeface="ArbatC" pitchFamily="2" charset="0"/>
              </a:rPr>
              <a:t>5. Коллективная	</a:t>
            </a:r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Ampir Deco" pitchFamily="2" charset="0"/>
              </a:rPr>
              <a:t>Классификация творческих домашних заданий </a:t>
            </a:r>
            <a:r>
              <a:rPr lang="ru-RU" sz="3200" b="1" u="sng" dirty="0">
                <a:solidFill>
                  <a:srgbClr val="FF0000"/>
                </a:solidFill>
                <a:latin typeface="Ampir Deco" pitchFamily="2" charset="0"/>
              </a:rPr>
              <a:t>по </a:t>
            </a:r>
            <a:r>
              <a:rPr lang="ru-RU" sz="3200" b="1" u="sng" dirty="0" smtClean="0">
                <a:solidFill>
                  <a:srgbClr val="FF0000"/>
                </a:solidFill>
                <a:latin typeface="Ampir Deco" pitchFamily="2" charset="0"/>
              </a:rPr>
              <a:t>уровню оформления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dirty="0" smtClean="0">
                <a:solidFill>
                  <a:srgbClr val="0070C0"/>
                </a:solidFill>
                <a:latin typeface="ArbatC" pitchFamily="2" charset="0"/>
              </a:rPr>
              <a:t>1. Рабочая (в тетради, «с листа»…). </a:t>
            </a:r>
          </a:p>
          <a:p>
            <a:pPr lvl="1"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dirty="0" smtClean="0">
                <a:solidFill>
                  <a:srgbClr val="0070C0"/>
                </a:solidFill>
                <a:latin typeface="ArbatC" pitchFamily="2" charset="0"/>
              </a:rPr>
              <a:t>2. Экспозиционная (на отдельном формате,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ru-RU" dirty="0" smtClean="0">
                <a:solidFill>
                  <a:srgbClr val="0070C0"/>
                </a:solidFill>
                <a:latin typeface="ArbatC" pitchFamily="2" charset="0"/>
              </a:rPr>
              <a:t>   содержащая иллюстрации, схемы, таблицы…):</a:t>
            </a:r>
          </a:p>
          <a:p>
            <a:pPr lvl="1" algn="ctr" fontAlgn="auto"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ru-RU" sz="3300" dirty="0" smtClean="0">
                <a:solidFill>
                  <a:srgbClr val="0070C0"/>
                </a:solidFill>
                <a:latin typeface="ArbatC" pitchFamily="2" charset="0"/>
              </a:rPr>
              <a:t> файл-лист; </a:t>
            </a:r>
          </a:p>
          <a:p>
            <a:pPr lvl="1" algn="ctr" fontAlgn="auto"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ru-RU" sz="3300" dirty="0" smtClean="0">
                <a:solidFill>
                  <a:srgbClr val="0070C0"/>
                </a:solidFill>
                <a:latin typeface="ArbatC" pitchFamily="2" charset="0"/>
              </a:rPr>
              <a:t>буклет; </a:t>
            </a:r>
          </a:p>
          <a:p>
            <a:pPr lvl="1" algn="ctr" fontAlgn="auto"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ru-RU" sz="3300" dirty="0" smtClean="0">
                <a:solidFill>
                  <a:srgbClr val="0070C0"/>
                </a:solidFill>
                <a:latin typeface="ArbatC" pitchFamily="2" charset="0"/>
              </a:rPr>
              <a:t>брошюра; </a:t>
            </a:r>
          </a:p>
          <a:p>
            <a:pPr lvl="1" algn="ctr" fontAlgn="auto"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ru-RU" sz="3300" dirty="0" smtClean="0">
                <a:solidFill>
                  <a:srgbClr val="0070C0"/>
                </a:solidFill>
                <a:latin typeface="ArbatC" pitchFamily="2" charset="0"/>
              </a:rPr>
              <a:t> газета; </a:t>
            </a:r>
          </a:p>
          <a:p>
            <a:pPr lvl="1" algn="ctr" fontAlgn="auto"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ru-RU" sz="3300" dirty="0" smtClean="0">
                <a:solidFill>
                  <a:srgbClr val="0070C0"/>
                </a:solidFill>
                <a:latin typeface="ArbatC" pitchFamily="2" charset="0"/>
              </a:rPr>
              <a:t>альбом; </a:t>
            </a:r>
          </a:p>
          <a:p>
            <a:pPr lvl="1" algn="ctr" fontAlgn="auto"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ru-RU" sz="3300" dirty="0" smtClean="0">
                <a:solidFill>
                  <a:srgbClr val="0070C0"/>
                </a:solidFill>
                <a:latin typeface="ArbatC" pitchFamily="2" charset="0"/>
              </a:rPr>
              <a:t> «раскладушка»</a:t>
            </a:r>
          </a:p>
          <a:p>
            <a:pPr lvl="1" algn="ctr" fontAlgn="auto"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ru-RU" sz="3300" dirty="0" smtClean="0">
                <a:solidFill>
                  <a:srgbClr val="0070C0"/>
                </a:solidFill>
                <a:latin typeface="ArbatC" pitchFamily="2" charset="0"/>
              </a:rPr>
              <a:t>презентация и др.</a:t>
            </a:r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 28.03.2012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C0099"/>
                </a:solidFill>
                <a:latin typeface="Ampir Deco" pitchFamily="2" charset="0"/>
              </a:rPr>
              <a:t>Основные цели творческих заданий</a:t>
            </a:r>
            <a:endParaRPr lang="uk-UA" dirty="0">
              <a:solidFill>
                <a:srgbClr val="CC0099"/>
              </a:solidFill>
              <a:latin typeface="Ampir Deco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Blip>
                <a:blip r:embed="rId2"/>
              </a:buBlip>
              <a:defRPr/>
            </a:pPr>
            <a:r>
              <a:rPr lang="ru-RU" dirty="0" smtClean="0">
                <a:latin typeface="ArbatC" pitchFamily="2" charset="0"/>
              </a:rPr>
              <a:t> Научить учащихся пользоваться дополнительной литературой.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Blip>
                <a:blip r:embed="rId2"/>
              </a:buBlip>
              <a:defRPr/>
            </a:pPr>
            <a:r>
              <a:rPr lang="ru-RU" dirty="0" smtClean="0">
                <a:latin typeface="ArbatC" pitchFamily="2" charset="0"/>
              </a:rPr>
              <a:t>Научить выделять главное из общей информации.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Blip>
                <a:blip r:embed="rId2"/>
              </a:buBlip>
              <a:defRPr/>
            </a:pPr>
            <a:r>
              <a:rPr lang="ru-RU" dirty="0" smtClean="0">
                <a:latin typeface="ArbatC" pitchFamily="2" charset="0"/>
              </a:rPr>
              <a:t> Сформировать умение лаконично и интересно излагать полученную информацию.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Blip>
                <a:blip r:embed="rId2"/>
              </a:buBlip>
              <a:defRPr/>
            </a:pPr>
            <a:r>
              <a:rPr lang="ru-RU" dirty="0" smtClean="0">
                <a:latin typeface="ArbatC" pitchFamily="2" charset="0"/>
              </a:rPr>
              <a:t> Сформировать ораторские навыки.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Blip>
                <a:blip r:embed="rId2"/>
              </a:buBlip>
              <a:defRPr/>
            </a:pPr>
            <a:r>
              <a:rPr lang="ru-RU" dirty="0" smtClean="0">
                <a:latin typeface="ArbatC" pitchFamily="2" charset="0"/>
              </a:rPr>
              <a:t> Воспитание эстетической культуры.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Blip>
                <a:blip r:embed="rId2"/>
              </a:buBlip>
              <a:defRPr/>
            </a:pPr>
            <a:r>
              <a:rPr lang="ru-RU" dirty="0" smtClean="0">
                <a:latin typeface="ArbatC" pitchFamily="2" charset="0"/>
              </a:rPr>
              <a:t> Получение учащимися более широких и глубоких знаний по предмету. </a:t>
            </a:r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Какое отношение сложилось у детей нашей школы  к выполнению домашнего задание? </a:t>
            </a:r>
            <a:endParaRPr lang="uk-UA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214414" y="150017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  <a:latin typeface="a_SimplerGr" pitchFamily="82" charset="-52"/>
              </a:rPr>
              <a:t>Рекомендации.</a:t>
            </a:r>
            <a:br>
              <a:rPr lang="ru-RU" b="1" u="sng" dirty="0" smtClean="0">
                <a:solidFill>
                  <a:schemeClr val="accent5">
                    <a:lumMod val="75000"/>
                  </a:schemeClr>
                </a:solidFill>
                <a:latin typeface="a_SimplerGr" pitchFamily="82" charset="-52"/>
              </a:rPr>
            </a:br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  <a:latin typeface="a_SimplerGr" pitchFamily="82" charset="-52"/>
              </a:rPr>
              <a:t>Учитель не должен…</a:t>
            </a:r>
            <a:endParaRPr lang="uk-UA" b="1" u="sng" dirty="0">
              <a:solidFill>
                <a:schemeClr val="accent5">
                  <a:lumMod val="75000"/>
                </a:schemeClr>
              </a:solidFill>
              <a:latin typeface="a_SimplerGr" pitchFamily="8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ru-RU" dirty="0" smtClean="0"/>
              <a:t>Завышать объем предполагаемой домашней работы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Давать задания на выходные, праздничные и каникулярные дни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Перекладывать на учащихся изучение нового материала (под предлогом самостоятельности)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Задавать домашнее задания «под звонок», без инструктажа выполнения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00B050"/>
                </a:solidFill>
                <a:latin typeface="a_SimplerGr" pitchFamily="82" charset="-52"/>
              </a:rPr>
              <a:t>Рекомендации.</a:t>
            </a:r>
            <a:br>
              <a:rPr lang="ru-RU" u="sng" dirty="0" smtClean="0">
                <a:solidFill>
                  <a:srgbClr val="00B050"/>
                </a:solidFill>
                <a:latin typeface="a_SimplerGr" pitchFamily="82" charset="-52"/>
              </a:rPr>
            </a:br>
            <a:r>
              <a:rPr lang="ru-RU" sz="3100" u="sng" dirty="0" smtClean="0">
                <a:solidFill>
                  <a:srgbClr val="00B050"/>
                </a:solidFill>
                <a:latin typeface="a_SimplerGr" pitchFamily="82" charset="-52"/>
              </a:rPr>
              <a:t>Учитель не должен давать формулировки такого типа:</a:t>
            </a:r>
            <a:endParaRPr lang="uk-UA" sz="31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400" dirty="0" smtClean="0">
                <a:latin typeface="ArbatC" pitchFamily="2" charset="0"/>
              </a:rPr>
              <a:t> «Прочитайте отрывок!»,  </a:t>
            </a:r>
          </a:p>
          <a:p>
            <a:r>
              <a:rPr lang="ru-RU" sz="3400" dirty="0" smtClean="0">
                <a:latin typeface="ArbatC" pitchFamily="2" charset="0"/>
              </a:rPr>
              <a:t>«Повторите то, что мы прошли на уроке!», </a:t>
            </a:r>
          </a:p>
          <a:p>
            <a:r>
              <a:rPr lang="ru-RU" sz="3400" dirty="0" smtClean="0">
                <a:latin typeface="ArbatC" pitchFamily="2" charset="0"/>
              </a:rPr>
              <a:t>«Поищите материал на эту тему!» и т.д.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rgbClr val="CC0099"/>
                </a:solidFill>
              </a:rPr>
              <a:t>ПОМНИТЕ,  </a:t>
            </a:r>
            <a:r>
              <a:rPr lang="ru-RU" sz="3400" dirty="0" smtClean="0"/>
              <a:t>это говорит о том, что учитель неосновательно подготовился  к уроку и не продумал домашнее задание.</a:t>
            </a:r>
          </a:p>
          <a:p>
            <a:pPr algn="ctr">
              <a:buNone/>
            </a:pPr>
            <a:r>
              <a:rPr lang="ru-RU" sz="3400" dirty="0" smtClean="0"/>
              <a:t> </a:t>
            </a:r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</a:rPr>
              <a:t>Надо давать  дальнейшие уточнения: </a:t>
            </a:r>
          </a:p>
          <a:p>
            <a:pPr>
              <a:buFont typeface="Wingdings" pitchFamily="2" charset="2"/>
              <a:buChar char="§"/>
            </a:pPr>
            <a:r>
              <a:rPr lang="ru-RU" sz="3400" dirty="0" smtClean="0"/>
              <a:t>Точный источник</a:t>
            </a:r>
          </a:p>
          <a:p>
            <a:pPr>
              <a:buFont typeface="Wingdings" pitchFamily="2" charset="2"/>
              <a:buChar char="§"/>
            </a:pPr>
            <a:r>
              <a:rPr lang="ru-RU" sz="3400" dirty="0" smtClean="0"/>
              <a:t>Сформулировать тему и дать возможность записать</a:t>
            </a:r>
          </a:p>
          <a:p>
            <a:pPr>
              <a:buFont typeface="Wingdings" pitchFamily="2" charset="2"/>
              <a:buChar char="§"/>
            </a:pPr>
            <a:r>
              <a:rPr lang="ru-RU" sz="3400" dirty="0" smtClean="0"/>
              <a:t>Назвать подобные тематики и круг поиска </a:t>
            </a:r>
          </a:p>
          <a:p>
            <a:pPr>
              <a:buFont typeface="Wingdings" pitchFamily="2" charset="2"/>
              <a:buChar char="§"/>
            </a:pPr>
            <a:r>
              <a:rPr lang="ru-RU" sz="3400" dirty="0" smtClean="0"/>
              <a:t>Указать вид деятельности, оформление, содержание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dirty="0" smtClean="0">
                <a:solidFill>
                  <a:srgbClr val="671997"/>
                </a:solidFill>
                <a:latin typeface="Adventure"/>
              </a:rPr>
              <a:t>ВЫВОДЫ:</a:t>
            </a:r>
            <a:endParaRPr lang="uk-UA" b="1" i="1" dirty="0">
              <a:solidFill>
                <a:srgbClr val="671997"/>
              </a:solidFill>
              <a:latin typeface="Adventure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Blip>
                <a:blip r:embed="rId2"/>
              </a:buBlip>
            </a:pPr>
            <a:r>
              <a:rPr lang="ru-RU" dirty="0" smtClean="0"/>
              <a:t>Стремитесь к тому, чтобы задания  на усвоение основных навыков и умений одновременно развивали бы определенные качества личности. </a:t>
            </a:r>
            <a:endParaRPr lang="uk-UA" dirty="0" smtClean="0"/>
          </a:p>
          <a:p>
            <a:pPr lvl="0">
              <a:buBlip>
                <a:blip r:embed="rId2"/>
              </a:buBlip>
            </a:pPr>
            <a:r>
              <a:rPr lang="ru-RU" dirty="0" smtClean="0"/>
              <a:t>Заботьтесь о многообразии заданий, так как однообразие  деятельности повлечет  за собой односторонность развития личности.</a:t>
            </a:r>
            <a:endParaRPr lang="uk-UA" dirty="0" smtClean="0"/>
          </a:p>
          <a:p>
            <a:pPr lvl="0">
              <a:buBlip>
                <a:blip r:embed="rId2"/>
              </a:buBlip>
            </a:pPr>
            <a:r>
              <a:rPr lang="ru-RU" dirty="0" smtClean="0"/>
              <a:t>Сознательно используйте  домашнее задание  в  целях развития  любознательности и интереса к учебе, творческих способностей.</a:t>
            </a:r>
            <a:endParaRPr lang="uk-UA" dirty="0" smtClean="0"/>
          </a:p>
          <a:p>
            <a:pPr lvl="0">
              <a:buBlip>
                <a:blip r:embed="rId2"/>
              </a:buBlip>
            </a:pPr>
            <a:r>
              <a:rPr lang="ru-RU" dirty="0" smtClean="0"/>
              <a:t>Особенно  ориентируйтесь на те цели, которые с вашей точки зрения, с точки  зрения классного руководителя являются актуальными  для данного класса.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  <p:pic>
        <p:nvPicPr>
          <p:cNvPr id="5" name="Picture 15" descr="305b981f68f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500174"/>
            <a:ext cx="5929354" cy="4572032"/>
          </a:xfrm>
          <a:prstGeom prst="rect">
            <a:avLst/>
          </a:prstGeom>
          <a:noFill/>
        </p:spPr>
      </p:pic>
      <p:sp>
        <p:nvSpPr>
          <p:cNvPr id="6" name="Горизонтальный свиток 5"/>
          <p:cNvSpPr/>
          <p:nvPr/>
        </p:nvSpPr>
        <p:spPr>
          <a:xfrm>
            <a:off x="1285852" y="0"/>
            <a:ext cx="6643734" cy="1214446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American Retro" pitchFamily="66" charset="0"/>
              </a:rPr>
              <a:t>1.1. Время использованное на приготовление домашнего задания (количество учащихся в %)</a:t>
            </a:r>
            <a:endParaRPr lang="uk-UA" sz="3600" b="1" dirty="0">
              <a:solidFill>
                <a:schemeClr val="accent6">
                  <a:lumMod val="50000"/>
                </a:schemeClr>
              </a:solidFill>
              <a:latin typeface="American Retro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American Retro" pitchFamily="66" charset="0"/>
              </a:rPr>
              <a:t>1.2.Время использованное на приготовление домашнего задания (количество учащихся в %)</a:t>
            </a:r>
            <a:endParaRPr lang="uk-UA" sz="3600" b="1" dirty="0">
              <a:solidFill>
                <a:schemeClr val="accent6">
                  <a:lumMod val="50000"/>
                </a:schemeClr>
              </a:solidFill>
              <a:latin typeface="American Retro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mpir Deco" pitchFamily="2" charset="0"/>
              </a:rPr>
              <a:t>Среднее значение времени, потраченного на выполнение  домашнего задания  одним учащимся данной параллели</a:t>
            </a:r>
            <a:endParaRPr lang="uk-UA" sz="2800" dirty="0">
              <a:solidFill>
                <a:srgbClr val="0070C0"/>
              </a:solidFill>
              <a:latin typeface="Ampir Deco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  <a:latin typeface="a_CampusGrav" pitchFamily="82" charset="-52"/>
              </a:rPr>
              <a:t>Информация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solidFill>
                  <a:srgbClr val="0070C0"/>
                </a:solidFill>
              </a:rPr>
              <a:t>Объем </a:t>
            </a:r>
            <a:r>
              <a:rPr lang="ru-RU" sz="2000" b="1" dirty="0" smtClean="0">
                <a:solidFill>
                  <a:srgbClr val="0070C0"/>
                </a:solidFill>
                <a:latin typeface="ArbatC" pitchFamily="2" charset="0"/>
              </a:rPr>
              <a:t> домашних заданий из всех предметов, не должен превышать:</a:t>
            </a:r>
            <a:endParaRPr lang="uk-UA" sz="2000" b="1" dirty="0">
              <a:solidFill>
                <a:srgbClr val="0070C0"/>
              </a:solidFill>
              <a:latin typeface="ArbatC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 1 классе домашнее задание не задают;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 2 классе – 45 минут;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3 классе – 1час 10 минут;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4 классе – 1 час 30 минут;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5-6 классах –2,5 часа;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7-9 классе – 3 часа;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10 -11 классе -  4 часа.</a:t>
            </a:r>
          </a:p>
          <a:p>
            <a:pPr algn="r">
              <a:buNone/>
            </a:pPr>
            <a:r>
              <a:rPr lang="uk-UA" dirty="0" smtClean="0"/>
              <a:t>  (ГСанПиН 5.5.2.008-ОД)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_CampusGrav" pitchFamily="82" charset="-52"/>
              </a:rPr>
              <a:t>Последствия перегрузки учащихся</a:t>
            </a:r>
            <a:endParaRPr lang="uk-UA" dirty="0">
              <a:solidFill>
                <a:schemeClr val="accent3">
                  <a:lumMod val="50000"/>
                </a:schemeClr>
              </a:solidFill>
              <a:latin typeface="a_CampusGrav" pitchFamily="8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большая распространённость и выраженность нервно-психических нарушений;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большая утомляемость, сопровождаемая иммунными и гормональными дисфункциями;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более низкая сопротивляемость болезням и другие нарушения;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в 5 раз возрастает частота нарушений зрения и осанки;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в 4 раза – психоневрологических отклонений;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в 3 раза – патологий органов пищеварения</a:t>
            </a:r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ArbatC" pitchFamily="2" charset="0"/>
              </a:rPr>
              <a:t>2.1. На выполнение каких предметов уходит больше времени?</a:t>
            </a:r>
            <a:endParaRPr lang="uk-UA" sz="3200" b="1" dirty="0">
              <a:solidFill>
                <a:srgbClr val="FFFF00"/>
              </a:solidFill>
              <a:latin typeface="ArbatC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Научно-практическая конференция.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ОШ №37 г.Симферополь, 28.03.2012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1550</Words>
  <Application>Microsoft Office PowerPoint</Application>
  <PresentationFormat>Экран (4:3)</PresentationFormat>
  <Paragraphs>217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Домашнее задание как средство формирования прочных учебных компетентностей</vt:lpstr>
      <vt:lpstr>Основные цели домашних заданий</vt:lpstr>
      <vt:lpstr>Какое отношение сложилось у детей нашей школы  к выполнению домашнего задание? </vt:lpstr>
      <vt:lpstr>1.1. Время использованное на приготовление домашнего задания (количество учащихся в %)</vt:lpstr>
      <vt:lpstr>1.2.Время использованное на приготовление домашнего задания (количество учащихся в %)</vt:lpstr>
      <vt:lpstr>Среднее значение времени, потраченного на выполнение  домашнего задания  одним учащимся данной параллели</vt:lpstr>
      <vt:lpstr>Информация Объем  домашних заданий из всех предметов, не должен превышать:</vt:lpstr>
      <vt:lpstr>Последствия перегрузки учащихся</vt:lpstr>
      <vt:lpstr>2.1. На выполнение каких предметов уходит больше времени?</vt:lpstr>
      <vt:lpstr>2.2. На выполнение каких предметов уходит больше времени?</vt:lpstr>
      <vt:lpstr>3. Всегда ли понятно задание, которое дают на дом?</vt:lpstr>
      <vt:lpstr>Рекомендации по осуществлению домашнего задания</vt:lpstr>
      <vt:lpstr>4. Кто (или что) помогает  выполнять домашнее задание?</vt:lpstr>
      <vt:lpstr>5. Проверяют ли дома взрослые выполнение домашних заданий?</vt:lpstr>
      <vt:lpstr>Учителю на заметку</vt:lpstr>
      <vt:lpstr>Формы контроля домашнего задания</vt:lpstr>
      <vt:lpstr>6. Всегда ли ты доволен отметкой за выполненное домашнее задание?</vt:lpstr>
      <vt:lpstr>7. Пользуешься ли ты решебником при выполнении домашнего задания?</vt:lpstr>
      <vt:lpstr>8.Всегда ли успеваешь записывать домашнее задание на уроке?</vt:lpstr>
      <vt:lpstr>Эксперимент учителя</vt:lpstr>
      <vt:lpstr>9. Как часто пользуешься интернетом для выполнения домашних заданий?</vt:lpstr>
      <vt:lpstr>10. Бывают ли случаи когда ты списываешь у товарищей перед уроком?</vt:lpstr>
      <vt:lpstr>11. По каким причинам ты не выполняешь домашнее задания?</vt:lpstr>
      <vt:lpstr>Учителю на заметку</vt:lpstr>
      <vt:lpstr>Виды учебной домашней работы</vt:lpstr>
      <vt:lpstr>Классификация творческих домашних заданий по содержанию</vt:lpstr>
      <vt:lpstr>Классификация творческих домашних заданий по виду деятельности</vt:lpstr>
      <vt:lpstr>Классификация творческих домашних заданий по уровню оформления</vt:lpstr>
      <vt:lpstr>Основные цели творческих заданий</vt:lpstr>
      <vt:lpstr>Рекомендации. Учитель не должен…</vt:lpstr>
      <vt:lpstr>Рекомендации. Учитель не должен давать формулировки такого типа:</vt:lpstr>
      <vt:lpstr>ВЫВОДЫ:</vt:lpstr>
      <vt:lpstr>Слайд 33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Домашнее задание как средство формирования прочных учебных компетентностей</dc:title>
  <dc:creator>Светлана</dc:creator>
  <cp:lastModifiedBy>Lidiya</cp:lastModifiedBy>
  <cp:revision>76</cp:revision>
  <dcterms:created xsi:type="dcterms:W3CDTF">2012-03-25T17:23:37Z</dcterms:created>
  <dcterms:modified xsi:type="dcterms:W3CDTF">2012-03-27T19:42:12Z</dcterms:modified>
</cp:coreProperties>
</file>