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5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3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4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4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8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8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4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0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5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5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3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7D360-A0E9-4A30-BA85-B7F1D16B3CFE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3309-0470-4DB3-B0DF-DB872E4E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img1.liveinternet.ru/images/attach/c/7/97/98/97098937_large_PICT0495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3641" y="2204864"/>
            <a:ext cx="8280919" cy="2520280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sz="2800" b="1" dirty="0">
              <a:solidFill>
                <a:srgbClr val="002060"/>
              </a:solidFill>
              <a:latin typeface="Century Schoolbook" panose="02040604050505020304" pitchFamily="18" charset="0"/>
              <a:ea typeface="Batang" panose="02030600000101010101" pitchFamily="18" charset="-127"/>
            </a:endParaRPr>
          </a:p>
          <a:p>
            <a:pPr algn="l"/>
            <a:r>
              <a:rPr lang="ru-RU" sz="3000" b="1" dirty="0">
                <a:solidFill>
                  <a:srgbClr val="002060"/>
                </a:solidFill>
                <a:latin typeface="Century Schoolbook" panose="02040604050505020304" pitchFamily="18" charset="0"/>
                <a:ea typeface="Batang" panose="02030600000101010101" pitchFamily="18" charset="-127"/>
              </a:rPr>
              <a:t>благотворительного проекта</a:t>
            </a:r>
          </a:p>
          <a:p>
            <a:pPr algn="l"/>
            <a:r>
              <a:rPr lang="ru-RU" sz="3000" b="1" dirty="0">
                <a:solidFill>
                  <a:srgbClr val="002060"/>
                </a:solidFill>
                <a:latin typeface="Century Schoolbook" panose="02040604050505020304" pitchFamily="18" charset="0"/>
                <a:ea typeface="Batang" panose="02030600000101010101" pitchFamily="18" charset="-127"/>
              </a:rPr>
              <a:t>«</a:t>
            </a:r>
            <a:r>
              <a:rPr lang="ru-RU" sz="3000" b="1" dirty="0">
                <a:solidFill>
                  <a:srgbClr val="002060"/>
                </a:solidFill>
                <a:latin typeface="Century Schoolbook" panose="02040604050505020304" pitchFamily="18" charset="0"/>
                <a:ea typeface="Batang" panose="02030600000101010101" pitchFamily="18" charset="-127"/>
              </a:rPr>
              <a:t>Сегодня-дети. Завтра-народ</a:t>
            </a:r>
            <a:r>
              <a:rPr lang="ru-RU" sz="3000" b="1" dirty="0">
                <a:solidFill>
                  <a:srgbClr val="002060"/>
                </a:solidFill>
                <a:latin typeface="Century Schoolbook" panose="02040604050505020304" pitchFamily="18" charset="0"/>
                <a:ea typeface="Batang" panose="02030600000101010101" pitchFamily="18" charset="-127"/>
              </a:rPr>
              <a:t>»</a:t>
            </a:r>
          </a:p>
          <a:p>
            <a:endParaRPr lang="ru-RU" sz="2800" b="1" dirty="0">
              <a:solidFill>
                <a:srgbClr val="C00000"/>
              </a:solidFill>
              <a:latin typeface="Century Schoolbook" panose="02040604050505020304" pitchFamily="18" charset="0"/>
              <a:ea typeface="Batang" panose="02030600000101010101" pitchFamily="18" charset="-127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entury Schoolbook" panose="02040604050505020304" pitchFamily="18" charset="0"/>
                <a:ea typeface="Batang" panose="02030600000101010101" pitchFamily="18" charset="-127"/>
              </a:rPr>
              <a:t>(</a:t>
            </a:r>
            <a:r>
              <a:rPr lang="ru-RU" b="1" i="1" dirty="0">
                <a:solidFill>
                  <a:srgbClr val="C00000"/>
                </a:solidFill>
                <a:latin typeface="Century Schoolbook" panose="02040604050505020304" pitchFamily="18" charset="0"/>
                <a:ea typeface="Batang" panose="02030600000101010101" pitchFamily="18" charset="-127"/>
              </a:rPr>
              <a:t>в рамках участия в республиканском конкурсе «</a:t>
            </a:r>
            <a:r>
              <a:rPr lang="ru-RU" b="1" i="1" dirty="0">
                <a:solidFill>
                  <a:srgbClr val="C00000"/>
                </a:solidFill>
                <a:latin typeface="Century Schoolbook" panose="02040604050505020304" pitchFamily="18" charset="0"/>
                <a:ea typeface="Batang" panose="02030600000101010101" pitchFamily="18" charset="-127"/>
              </a:rPr>
              <a:t>Лучшая методическая разработка проекта</a:t>
            </a:r>
            <a:r>
              <a:rPr lang="ru-RU" b="1" i="1" dirty="0">
                <a:solidFill>
                  <a:srgbClr val="C00000"/>
                </a:solidFill>
                <a:latin typeface="Century Schoolbook" panose="02040604050505020304" pitchFamily="18" charset="0"/>
                <a:ea typeface="Batang" panose="02030600000101010101" pitchFamily="18" charset="-127"/>
              </a:rPr>
              <a:t>»)</a:t>
            </a:r>
            <a:endParaRPr lang="ru-RU" b="1" i="1" dirty="0">
              <a:solidFill>
                <a:srgbClr val="C00000"/>
              </a:solidFill>
              <a:latin typeface="Century Schoolbook" panose="02040604050505020304" pitchFamily="18" charset="0"/>
              <a:ea typeface="Batang" panose="02030600000101010101" pitchFamily="18" charset="-127"/>
            </a:endParaRPr>
          </a:p>
        </p:txBody>
      </p:sp>
      <p:sp>
        <p:nvSpPr>
          <p:cNvPr id="4" name="WordArt 6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2279650" y="620714"/>
            <a:ext cx="7772400" cy="1470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 Р Е З Е Н Т А Ц И Я </a:t>
            </a:r>
          </a:p>
        </p:txBody>
      </p:sp>
      <p:pic>
        <p:nvPicPr>
          <p:cNvPr id="5" name="Рисунок 4" descr="C:\Users\Лариса\Pictures\1500px-Tatarstan_chistopol_city_cent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46" y="4653136"/>
            <a:ext cx="8280919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Лариса\Pictures\0_6c7b4_4ea7397a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3" y="2060848"/>
            <a:ext cx="23042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4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549275"/>
          <a:ext cx="8363272" cy="604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4531"/>
                <a:gridCol w="710874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Действия по разработке и реализации проекта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1.Фотоотчёт «Творим ДОБРО» об участии родителей воспитанников ДОУ на вручении праздничных подарков детям детского дома.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1.Подготовка к  акции «Подари малышке книжку».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среди родителей «Книжка-малышка».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2.Оформление благодарственных писем для родителей-конкурсантов.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1.Благотворительная акция «Подари малышке книжку» в рамках международного дня книги.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1.Благотворительная акция «Скворечники своими руками».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2.Благотворительная акция «Игрушки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 Благотворительная акция «День Добрых Дел», приуроченная ко Дню Защиты детей.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2.Анализ работы. Составление плана-проекта на следующий учебный год. Обобщение и распространение опыта проведения благотворительных акций в СМИ.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Подведение итогов совместной работы с родителями, детьми, сотрудниками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16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4320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ПЛАНИРУЕМЫЕ  РЕЗУЛЬТАТЫ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80728"/>
            <a:ext cx="8435280" cy="576064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b="1" dirty="0">
                <a:latin typeface="Century Schoolbook" panose="02040604050505020304" pitchFamily="18" charset="0"/>
              </a:rPr>
              <a:t>В </a:t>
            </a:r>
            <a:r>
              <a:rPr lang="ru-RU" sz="6200" b="1" dirty="0">
                <a:latin typeface="Century Schoolbook" panose="02040604050505020304" pitchFamily="18" charset="0"/>
              </a:rPr>
              <a:t>результате реализации проекта планируется:</a:t>
            </a:r>
            <a:endParaRPr lang="ru-RU" sz="6200" b="1" i="1" dirty="0">
              <a:latin typeface="Century Schoolbook" panose="02040604050505020304" pitchFamily="18" charset="0"/>
            </a:endParaRPr>
          </a:p>
          <a:p>
            <a:pPr lvl="0"/>
            <a:r>
              <a:rPr lang="ru-RU" sz="6200" b="1" dirty="0">
                <a:latin typeface="Century Schoolbook" panose="02040604050505020304" pitchFamily="18" charset="0"/>
              </a:rPr>
              <a:t>снизить остроту социально-семейных проблем, </a:t>
            </a:r>
            <a:endParaRPr lang="ru-RU" sz="6200" b="1" i="1" dirty="0">
              <a:latin typeface="Century Schoolbook" panose="02040604050505020304" pitchFamily="18" charset="0"/>
            </a:endParaRPr>
          </a:p>
          <a:p>
            <a:pPr lvl="0"/>
            <a:r>
              <a:rPr lang="ru-RU" sz="6200" b="1" dirty="0">
                <a:latin typeface="Century Schoolbook" panose="02040604050505020304" pitchFamily="18" charset="0"/>
              </a:rPr>
              <a:t>повысить эффективность деятельности, направленной на улучшение качества жизни детей и семей, оказавшихся в трудной жизненной ситуации, </a:t>
            </a:r>
            <a:endParaRPr lang="ru-RU" sz="6200" b="1" i="1" dirty="0">
              <a:latin typeface="Century Schoolbook" panose="02040604050505020304" pitchFamily="18" charset="0"/>
            </a:endParaRPr>
          </a:p>
          <a:p>
            <a:pPr lvl="0"/>
            <a:r>
              <a:rPr lang="ru-RU" sz="6200" b="1" dirty="0">
                <a:latin typeface="Century Schoolbook" panose="02040604050505020304" pitchFamily="18" charset="0"/>
              </a:rPr>
              <a:t>обеспечить сохранение адекватной семейной среды для воспитания, личностного развития и самореализации ребёнка, как социально адаптированного полноценного гражданина российского общества,</a:t>
            </a:r>
            <a:endParaRPr lang="ru-RU" sz="6200" b="1" i="1" dirty="0">
              <a:latin typeface="Century Schoolbook" panose="02040604050505020304" pitchFamily="18" charset="0"/>
            </a:endParaRPr>
          </a:p>
          <a:p>
            <a:pPr lvl="0"/>
            <a:r>
              <a:rPr lang="ru-RU" sz="6200" b="1" dirty="0">
                <a:latin typeface="Century Schoolbook" panose="02040604050505020304" pitchFamily="18" charset="0"/>
              </a:rPr>
              <a:t>способствовать утверждению в российском обществе идей благотворительности, как высоких нравственных </a:t>
            </a:r>
            <a:r>
              <a:rPr lang="ru-RU" sz="6200" b="1" dirty="0">
                <a:latin typeface="Century Schoolbook" panose="02040604050505020304" pitchFamily="18" charset="0"/>
              </a:rPr>
              <a:t>начал, </a:t>
            </a:r>
            <a:endParaRPr lang="ru-RU" sz="6200" b="1" i="1" dirty="0">
              <a:latin typeface="Century Schoolbook" panose="02040604050505020304" pitchFamily="18" charset="0"/>
            </a:endParaRPr>
          </a:p>
          <a:p>
            <a:pPr lvl="0"/>
            <a:r>
              <a:rPr lang="ru-RU" sz="6200" b="1" dirty="0">
                <a:latin typeface="Century Schoolbook" panose="02040604050505020304" pitchFamily="18" charset="0"/>
              </a:rPr>
              <a:t>повысить заинтересованность сотрудников, родителей в проведении благотворительных дней, осознанность и значимость проводимых мероприятий,</a:t>
            </a:r>
          </a:p>
          <a:p>
            <a:pPr lvl="0"/>
            <a:r>
              <a:rPr lang="ru-RU" sz="6200" b="1" dirty="0">
                <a:latin typeface="Century Schoolbook" panose="02040604050505020304" pitchFamily="18" charset="0"/>
              </a:rPr>
              <a:t>выход благотворительных мероприятий за рамки дошкольного учреждения,</a:t>
            </a:r>
          </a:p>
          <a:p>
            <a:pPr lvl="0"/>
            <a:r>
              <a:rPr lang="ru-RU" sz="6200" b="1" dirty="0">
                <a:latin typeface="Century Schoolbook" panose="02040604050505020304" pitchFamily="18" charset="0"/>
              </a:rPr>
              <a:t>стойкая динамика осознанности и значимости совершать добрые поступки и делать добрые дела у детей и родителей.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Лариса\Pictures\2187960_ffdf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86" y="19472"/>
            <a:ext cx="1864715" cy="12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Результаты внедрения проекта: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124745"/>
            <a:ext cx="8229600" cy="5001419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Благотворительная акция «Птичья столовая</a:t>
            </a:r>
            <a:r>
              <a:rPr lang="ru-RU" sz="20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»</a:t>
            </a:r>
          </a:p>
          <a:p>
            <a:pPr algn="ctr"/>
            <a:endParaRPr lang="ru-RU" sz="2000" b="1" i="1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ru-RU" sz="2000" b="1" i="1" dirty="0">
              <a:latin typeface="Century Schoolbook" panose="02040604050505020304" pitchFamily="18" charset="0"/>
            </a:endParaRPr>
          </a:p>
          <a:p>
            <a:pPr algn="ctr"/>
            <a:endParaRPr lang="ru-RU" sz="2000" b="1" i="1" dirty="0">
              <a:latin typeface="Century Schoolbook" panose="02040604050505020304" pitchFamily="18" charset="0"/>
            </a:endParaRPr>
          </a:p>
          <a:p>
            <a:pPr algn="ctr"/>
            <a:endParaRPr lang="ru-RU" sz="2000" b="1" i="1" dirty="0">
              <a:latin typeface="Century Schoolbook" panose="02040604050505020304" pitchFamily="18" charset="0"/>
            </a:endParaRPr>
          </a:p>
          <a:p>
            <a:pPr algn="ctr"/>
            <a:endParaRPr lang="ru-RU" sz="2000" b="1" i="1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Century Schoolbook" panose="020406040505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006600"/>
                </a:solidFill>
                <a:latin typeface="Century Schoolbook" panose="02040604050505020304" pitchFamily="18" charset="0"/>
              </a:rPr>
              <a:t>Благотворительная </a:t>
            </a:r>
            <a:r>
              <a:rPr lang="ru-RU" sz="2000" b="1" i="1" dirty="0">
                <a:solidFill>
                  <a:srgbClr val="006600"/>
                </a:solidFill>
                <a:latin typeface="Century Schoolbook" panose="02040604050505020304" pitchFamily="18" charset="0"/>
              </a:rPr>
              <a:t>акция «С каждого по зёрнышку</a:t>
            </a:r>
            <a:r>
              <a:rPr lang="ru-RU" sz="2000" b="1" i="1" dirty="0">
                <a:solidFill>
                  <a:srgbClr val="006600"/>
                </a:solidFill>
                <a:latin typeface="Century Schoolbook" panose="02040604050505020304" pitchFamily="18" charset="0"/>
              </a:rPr>
              <a:t>»</a:t>
            </a:r>
            <a:endParaRPr lang="ru-RU" sz="2000" dirty="0">
              <a:solidFill>
                <a:srgbClr val="006600"/>
              </a:solidFill>
              <a:latin typeface="Century Schoolbook" panose="020406040505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:\ОА 2014\Изображение 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2303" y="1449101"/>
            <a:ext cx="1850851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ОА 2014\Изображение 0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734475"/>
            <a:ext cx="2304256" cy="186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ариса\AppData\Local\Microsoft\Windows\Temporary Internet Files\Content.Word\DSC028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1699305"/>
            <a:ext cx="2293615" cy="187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SC012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60" y="4437113"/>
            <a:ext cx="2416404" cy="19442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2" descr="DSC0117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68" y="4437114"/>
            <a:ext cx="2484992" cy="194421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 descr="E:\DSC0214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67" y="4437114"/>
            <a:ext cx="2253965" cy="19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68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835" y="0"/>
            <a:ext cx="8435280" cy="62646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Благотворительная акция «Скворечники своими руками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Благотворительная акция «Подари малышке книжку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Благотворительная акция «Игрушки </a:t>
            </a:r>
            <a:r>
              <a:rPr lang="ru-RU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ДАРом</a:t>
            </a:r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»</a:t>
            </a: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E:\скворечник\DSC05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1052" y="425806"/>
            <a:ext cx="1728192" cy="231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скворечники\DSC032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726662"/>
            <a:ext cx="2055450" cy="170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скворечники\DSC033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26" y="711456"/>
            <a:ext cx="2232717" cy="170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скворечники\DSC031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95" y="2678685"/>
            <a:ext cx="225650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скворечники\DSC032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14" y="2829067"/>
            <a:ext cx="2160240" cy="167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ОА 2014\Изображение 21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25" y="2782899"/>
            <a:ext cx="2232717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Праздник\DSC0348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47" y="5276850"/>
            <a:ext cx="2393633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Праздник\DSC0350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5248987"/>
            <a:ext cx="2177667" cy="159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Праздник\DSC0343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95" y="5259849"/>
            <a:ext cx="2232717" cy="161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31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</a:rPr>
              <a:t>Сотрудничество со СМИ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7769" y="1484784"/>
            <a:ext cx="4152203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Опыт работы по проекту «Сегодня-дети. Завтра-народ» был представлен в рамках конкурса «Где родился, там и сгодился» на страницах газеты «Республика Татарстан» в августе 2014 г.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Чистополь, Климат, Истор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58" y="1196752"/>
            <a:ext cx="2039594" cy="158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то: Фото города. Фотограф Валерий Рыжов. Город - Фото и фотограф на Расфокусе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20" y="3140968"/>
            <a:ext cx="2064033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0495 (700x515, 401Kb)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18" y="5085184"/>
            <a:ext cx="206403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Лариса\Desktop\мои документы\фото Чистополь\normal_109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196752"/>
            <a:ext cx="2129036" cy="158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Лариса\Desktop\мои документы\фото Чистополь\chistopol_2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107" y="3089475"/>
            <a:ext cx="2151096" cy="15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Лариса\Desktop\мои документы\фото Чистополь\0_3550e_4691846e_L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941168"/>
            <a:ext cx="219575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45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744" y="274638"/>
            <a:ext cx="6419056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ЗАДУМАЙТЕСЬ!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9" y="1340768"/>
            <a:ext cx="863346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</a:t>
            </a:r>
            <a:r>
              <a:rPr lang="ru-RU" b="1" dirty="0" smtClean="0">
                <a:solidFill>
                  <a:srgbClr val="7030A0"/>
                </a:solidFill>
              </a:rPr>
              <a:t>ак </a:t>
            </a:r>
            <a:r>
              <a:rPr lang="ru-RU" b="1" dirty="0">
                <a:solidFill>
                  <a:srgbClr val="7030A0"/>
                </a:solidFill>
              </a:rPr>
              <a:t>часто вы творите ДОБРО? Творите ли его вообще? Горестно и стыдно в этом признаваться, но сегодня именно то время, когда  </a:t>
            </a:r>
            <a:r>
              <a:rPr lang="ru-RU" b="1" dirty="0" smtClean="0">
                <a:solidFill>
                  <a:srgbClr val="7030A0"/>
                </a:solidFill>
              </a:rPr>
              <a:t>все </a:t>
            </a:r>
            <a:r>
              <a:rPr lang="ru-RU" b="1" dirty="0">
                <a:solidFill>
                  <a:srgbClr val="7030A0"/>
                </a:solidFill>
              </a:rPr>
              <a:t>стало обесцениваться. Кроме денег. А ведь душа каждого из нас насыщена нравственными ценностями и морально-этическими качествами! Только многие из нас старательно их прячут.  Мы перестали думать о ближнем, помогать в трудную минуту, хотя в наших домах завалы из новых вещей, игрушек, книг, памперсов, альбомов, карандашей и прочего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ворить</a:t>
            </a:r>
            <a:r>
              <a:rPr lang="ru-RU" b="1" dirty="0">
                <a:solidFill>
                  <a:srgbClr val="C00000"/>
                </a:solidFill>
              </a:rPr>
              <a:t>  </a:t>
            </a:r>
            <a:r>
              <a:rPr lang="ru-RU" b="1" dirty="0" smtClean="0">
                <a:solidFill>
                  <a:srgbClr val="C00000"/>
                </a:solidFill>
              </a:rPr>
              <a:t>ДОБРО важно! Так мы проявляем свои </a:t>
            </a:r>
            <a:r>
              <a:rPr lang="ru-RU" b="1" dirty="0">
                <a:solidFill>
                  <a:srgbClr val="C00000"/>
                </a:solidFill>
              </a:rPr>
              <a:t>наилучшие </a:t>
            </a:r>
            <a:r>
              <a:rPr lang="ru-RU" b="1" dirty="0" smtClean="0">
                <a:solidFill>
                  <a:srgbClr val="C00000"/>
                </a:solidFill>
              </a:rPr>
              <a:t>качества.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Лариса\Pictures\2187960_ffdf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9472"/>
            <a:ext cx="1864715" cy="13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9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981200" y="274638"/>
            <a:ext cx="8229600" cy="778098"/>
          </a:xfrm>
          <a:solidFill>
            <a:srgbClr val="FF99CC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entury Schoolbook" panose="02040604050505020304" pitchFamily="18" charset="0"/>
              </a:rPr>
              <a:t>Описание работы:</a:t>
            </a:r>
            <a:endParaRPr lang="ru-RU" sz="3600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412776"/>
            <a:ext cx="8435280" cy="51845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latin typeface="Century Schoolbook" panose="02040604050505020304" pitchFamily="18" charset="0"/>
              </a:rPr>
              <a:t>практика </a:t>
            </a:r>
            <a:r>
              <a:rPr lang="ru-RU" sz="3300" b="1" dirty="0">
                <a:latin typeface="Century Schoolbook" panose="02040604050505020304" pitchFamily="18" charset="0"/>
              </a:rPr>
              <a:t>показывает, что дети  в общении со сверстниками проявляют жадность, жестокосердие. </a:t>
            </a:r>
            <a:endParaRPr lang="ru-RU" sz="3300" b="1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sz="33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Проект </a:t>
            </a:r>
            <a:r>
              <a:rPr lang="ru-RU" sz="33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«Сегодня-дети. Завтра-народ» </a:t>
            </a:r>
            <a:r>
              <a:rPr lang="ru-RU" sz="3300" b="1" dirty="0">
                <a:latin typeface="Century Schoolbook" panose="02040604050505020304" pitchFamily="18" charset="0"/>
              </a:rPr>
              <a:t>поможет заложить в детях основы нравственности: доброту, терпение, понимание, любовь, уважение, милосердие, </a:t>
            </a:r>
            <a:r>
              <a:rPr lang="ru-RU" sz="3300" b="1" dirty="0" err="1">
                <a:latin typeface="Century Schoolbook" panose="02040604050505020304" pitchFamily="18" charset="0"/>
              </a:rPr>
              <a:t>добролюбие</a:t>
            </a:r>
            <a:r>
              <a:rPr lang="ru-RU" sz="3300" b="1" dirty="0">
                <a:latin typeface="Century Schoolbook" panose="02040604050505020304" pitchFamily="18" charset="0"/>
              </a:rPr>
              <a:t>, умение вовремя прийти на помощь на основе реализации ряда долгосрочных благотворительных акций «Игрушки </a:t>
            </a:r>
            <a:r>
              <a:rPr lang="ru-RU" sz="3300" b="1" dirty="0" err="1">
                <a:latin typeface="Century Schoolbook" panose="02040604050505020304" pitchFamily="18" charset="0"/>
              </a:rPr>
              <a:t>ДАРом</a:t>
            </a:r>
            <a:r>
              <a:rPr lang="ru-RU" sz="3300" b="1" dirty="0">
                <a:latin typeface="Century Schoolbook" panose="02040604050505020304" pitchFamily="18" charset="0"/>
              </a:rPr>
              <a:t>», «Скворечники своими руками», «Птичья столовая», «Подари малышке книжку». </a:t>
            </a:r>
            <a:r>
              <a:rPr lang="ru-RU" sz="3300" b="1" dirty="0">
                <a:latin typeface="Century Schoolbook" panose="02040604050505020304" pitchFamily="18" charset="0"/>
              </a:rPr>
              <a:t>Проект </a:t>
            </a:r>
            <a:r>
              <a:rPr lang="ru-RU" sz="3300" b="1" dirty="0">
                <a:latin typeface="Century Schoolbook" panose="02040604050505020304" pitchFamily="18" charset="0"/>
              </a:rPr>
              <a:t>основан на исторической памяти о благотворительности и меценатстве </a:t>
            </a:r>
            <a:r>
              <a:rPr lang="ru-RU" sz="3300" b="1" dirty="0" err="1">
                <a:latin typeface="Century Schoolbook" panose="02040604050505020304" pitchFamily="18" charset="0"/>
              </a:rPr>
              <a:t>чистопольского</a:t>
            </a:r>
            <a:r>
              <a:rPr lang="ru-RU" sz="3300" b="1" dirty="0">
                <a:latin typeface="Century Schoolbook" panose="02040604050505020304" pitchFamily="18" charset="0"/>
              </a:rPr>
              <a:t> купечества.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21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332656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Schoolbook" panose="02040604050505020304" pitchFamily="18" charset="0"/>
              </a:rPr>
              <a:t>Целевая аудитория: </a:t>
            </a:r>
            <a:r>
              <a:rPr lang="ru-RU" sz="2000" dirty="0">
                <a:latin typeface="Century Schoolbook" panose="02040604050505020304" pitchFamily="18" charset="0"/>
              </a:rPr>
              <a:t>дети, родители, педагоги</a:t>
            </a:r>
            <a:r>
              <a:rPr lang="ru-RU" sz="2000" b="1" dirty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любых образовательных учреждений, в </a:t>
            </a:r>
            <a:r>
              <a:rPr lang="ru-RU" sz="2000" dirty="0" err="1">
                <a:latin typeface="Century Schoolbook" panose="02040604050505020304" pitchFamily="18" charset="0"/>
              </a:rPr>
              <a:t>т.ч</a:t>
            </a:r>
            <a:r>
              <a:rPr lang="ru-RU" sz="2000" dirty="0">
                <a:latin typeface="Century Schoolbook" panose="02040604050505020304" pitchFamily="18" charset="0"/>
              </a:rPr>
              <a:t>. социальных приютов, детских домов.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Schoolbook" panose="02040604050505020304" pitchFamily="18" charset="0"/>
              </a:rPr>
              <a:t>Возрастная категория дошкольников: </a:t>
            </a:r>
            <a:r>
              <a:rPr lang="ru-RU" sz="2000" dirty="0">
                <a:latin typeface="Century Schoolbook" panose="02040604050505020304" pitchFamily="18" charset="0"/>
              </a:rPr>
              <a:t>2-7 лет.</a:t>
            </a:r>
          </a:p>
          <a:p>
            <a:pPr marL="0" indent="0">
              <a:buNone/>
            </a:pPr>
            <a:r>
              <a:rPr lang="ru-RU" sz="2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Schoolbook" panose="02040604050505020304" pitchFamily="18" charset="0"/>
              </a:rPr>
              <a:t>Направления развития детей по ФГОС: </a:t>
            </a:r>
            <a:r>
              <a:rPr lang="ru-RU" sz="2000" dirty="0">
                <a:latin typeface="Century Schoolbook" panose="02040604050505020304" pitchFamily="18" charset="0"/>
              </a:rPr>
              <a:t>социально-коммуникативное, познавательное, речевое.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4" name="Рисунок 3" descr="D:\Праздник\DSC035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708920"/>
            <a:ext cx="525658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 descr="C:\Users\Лариса\Pictures\2187960_ffdf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4726008"/>
            <a:ext cx="2821579" cy="21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7392144" y="1988840"/>
            <a:ext cx="3098786" cy="2016224"/>
          </a:xfrm>
          <a:prstGeom prst="cloudCallout">
            <a:avLst>
              <a:gd name="adj1" fmla="val 1861"/>
              <a:gd name="adj2" fmla="val 1019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наш  символ  ДОБРА- «дающие руки» внутри сердца</a:t>
            </a:r>
            <a:endParaRPr lang="ru-RU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3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anose="02040604050505020304" pitchFamily="18" charset="0"/>
              </a:rPr>
              <a:t>Цель и задачи проекта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196752"/>
            <a:ext cx="8507288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Цель</a:t>
            </a:r>
            <a:r>
              <a:rPr lang="ru-RU" b="1" i="1" dirty="0">
                <a:latin typeface="Century Schoolbook" panose="02040604050505020304" pitchFamily="18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– </a:t>
            </a:r>
            <a:r>
              <a:rPr lang="ru-RU" b="1" dirty="0" smtClean="0">
                <a:latin typeface="Century Schoolbook" panose="02040604050505020304" pitchFamily="18" charset="0"/>
              </a:rPr>
              <a:t>учить детей и родителей </a:t>
            </a:r>
            <a:r>
              <a:rPr lang="ru-RU" b="1" dirty="0">
                <a:latin typeface="Century Schoolbook" panose="02040604050505020304" pitchFamily="18" charset="0"/>
              </a:rPr>
              <a:t>делать благие дела, творить добро безвозмездно</a:t>
            </a:r>
            <a:r>
              <a:rPr lang="ru-RU" b="1" dirty="0" smtClean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Задачами</a:t>
            </a:r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проекта являются</a:t>
            </a:r>
            <a:r>
              <a:rPr lang="ru-RU" b="1" dirty="0" smtClean="0">
                <a:latin typeface="Century Schoolbook" panose="02040604050505020304" pitchFamily="18" charset="0"/>
              </a:rPr>
              <a:t>:</a:t>
            </a:r>
          </a:p>
          <a:p>
            <a:pPr marL="0" indent="0">
              <a:buNone/>
            </a:pPr>
            <a:endParaRPr lang="ru-RU" b="1" i="1" dirty="0">
              <a:latin typeface="Century Schoolbook" panose="02040604050505020304" pitchFamily="18" charset="0"/>
            </a:endParaRPr>
          </a:p>
          <a:p>
            <a:pPr lvl="0"/>
            <a:r>
              <a:rPr lang="ru-RU" b="1" dirty="0">
                <a:latin typeface="Century Schoolbook" panose="02040604050505020304" pitchFamily="18" charset="0"/>
              </a:rPr>
              <a:t>Усиление адресной поддержки и оказания помощи социально уязвимым группам населения, защита детей, находящихся в трудной жизненной </a:t>
            </a:r>
            <a:r>
              <a:rPr lang="ru-RU" b="1" dirty="0" smtClean="0">
                <a:latin typeface="Century Schoolbook" panose="02040604050505020304" pitchFamily="18" charset="0"/>
              </a:rPr>
              <a:t>ситуации. </a:t>
            </a:r>
            <a:endParaRPr lang="ru-RU" b="1" i="1" dirty="0">
              <a:latin typeface="Century Schoolbook" panose="02040604050505020304" pitchFamily="18" charset="0"/>
            </a:endParaRPr>
          </a:p>
          <a:p>
            <a:pPr lvl="0"/>
            <a:r>
              <a:rPr lang="ru-RU" b="1" dirty="0">
                <a:latin typeface="Century Schoolbook" panose="02040604050505020304" pitchFamily="18" charset="0"/>
              </a:rPr>
              <a:t>Помощь семьям с детьми, находящимся в социально опасном положении (одинокие матери, вдовцы с детьми, семьи, ставшие неполными в результате развода родителей, многодетные, малообеспеченные).</a:t>
            </a:r>
            <a:endParaRPr lang="ru-RU" b="1" i="1" dirty="0">
              <a:latin typeface="Century Schoolbook" panose="02040604050505020304" pitchFamily="18" charset="0"/>
            </a:endParaRPr>
          </a:p>
          <a:p>
            <a:pPr lvl="0"/>
            <a:r>
              <a:rPr lang="ru-RU" b="1" dirty="0">
                <a:latin typeface="Century Schoolbook" panose="02040604050505020304" pitchFamily="18" charset="0"/>
              </a:rPr>
              <a:t>Помощь семьям с детьми в ситуации экономического кризиса.</a:t>
            </a:r>
            <a:endParaRPr lang="ru-RU" b="1" i="1" dirty="0">
              <a:latin typeface="Century Schoolbook" panose="02040604050505020304" pitchFamily="18" charset="0"/>
            </a:endParaRPr>
          </a:p>
          <a:p>
            <a:pPr lvl="0"/>
            <a:r>
              <a:rPr lang="ru-RU" b="1" dirty="0">
                <a:latin typeface="Century Schoolbook" panose="02040604050505020304" pitchFamily="18" charset="0"/>
              </a:rPr>
              <a:t>Воспитание в детях – дошкольниках таких качеств как милосердие, терпение, взаимопонимание, доброта.</a:t>
            </a:r>
          </a:p>
          <a:p>
            <a:pPr lvl="0"/>
            <a:r>
              <a:rPr lang="ru-RU" b="1" dirty="0">
                <a:latin typeface="Century Schoolbook" panose="02040604050505020304" pitchFamily="18" charset="0"/>
              </a:rPr>
              <a:t>Дать детям необходимые знания о том, что людей на Земле много, все они разные и среди них есть нуждающиеся в нашей помощи.</a:t>
            </a:r>
          </a:p>
          <a:p>
            <a:r>
              <a:rPr lang="ru-RU" b="1" dirty="0" smtClean="0">
                <a:latin typeface="Century Schoolbook" panose="02040604050505020304" pitchFamily="18" charset="0"/>
              </a:rPr>
              <a:t>Повысить </a:t>
            </a:r>
            <a:r>
              <a:rPr lang="ru-RU" b="1" dirty="0">
                <a:latin typeface="Century Schoolbook" panose="02040604050505020304" pitchFamily="18" charset="0"/>
              </a:rPr>
              <a:t>информированность родителей </a:t>
            </a:r>
            <a:r>
              <a:rPr lang="ru-RU" b="1" dirty="0" smtClean="0">
                <a:latin typeface="Century Schoolbook" panose="02040604050505020304" pitchFamily="18" charset="0"/>
              </a:rPr>
              <a:t>о  благотворительности </a:t>
            </a:r>
            <a:r>
              <a:rPr lang="ru-RU" b="1" dirty="0" err="1" smtClean="0">
                <a:latin typeface="Century Schoolbook" panose="02040604050505020304" pitchFamily="18" charset="0"/>
              </a:rPr>
              <a:t>чистопольского</a:t>
            </a:r>
            <a:r>
              <a:rPr lang="ru-RU" b="1" dirty="0" smtClean="0">
                <a:latin typeface="Century Schoolbook" panose="02040604050505020304" pitchFamily="18" charset="0"/>
              </a:rPr>
              <a:t>  купечества  второй </a:t>
            </a:r>
            <a:r>
              <a:rPr lang="ru-RU" b="1" dirty="0">
                <a:latin typeface="Century Schoolbook" panose="02040604050505020304" pitchFamily="18" charset="0"/>
              </a:rPr>
              <a:t>половины XIX – начала XX </a:t>
            </a:r>
            <a:r>
              <a:rPr lang="ru-RU" b="1" dirty="0" smtClean="0">
                <a:latin typeface="Century Schoolbook" panose="02040604050505020304" pitchFamily="18" charset="0"/>
              </a:rPr>
              <a:t>веков.</a:t>
            </a:r>
            <a:endParaRPr lang="ru-RU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Лариса\Pictures\2187960_ffdf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9472"/>
            <a:ext cx="1864715" cy="12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6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Schoolbook" panose="02040604050505020304" pitchFamily="18" charset="0"/>
              </a:rPr>
              <a:t>СОДЕРЖАНИЕ </a:t>
            </a:r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Schoolbook" panose="02040604050505020304" pitchFamily="18" charset="0"/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052736"/>
            <a:ext cx="849694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Century Schoolbook" panose="02040604050505020304" pitchFamily="18" charset="0"/>
              </a:rPr>
              <a:t>Участие детей </a:t>
            </a:r>
            <a:r>
              <a:rPr lang="ru-RU" b="1" i="1" dirty="0">
                <a:latin typeface="Century Schoolbook" panose="02040604050505020304" pitchFamily="18" charset="0"/>
              </a:rPr>
              <a:t>и их </a:t>
            </a:r>
            <a:r>
              <a:rPr lang="ru-RU" b="1" i="1" dirty="0" smtClean="0">
                <a:latin typeface="Century Schoolbook" panose="02040604050505020304" pitchFamily="18" charset="0"/>
              </a:rPr>
              <a:t>родителей:</a:t>
            </a:r>
          </a:p>
          <a:p>
            <a:r>
              <a:rPr lang="ru-RU" b="1" dirty="0" smtClean="0">
                <a:latin typeface="Century Schoolbook" panose="02040604050505020304" pitchFamily="18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Century Schoolbook" panose="02040604050505020304" pitchFamily="18" charset="0"/>
              </a:rPr>
              <a:t>в благотворительных акциях экологической направленности «Птичья столовая», «Скворечники своими руками», </a:t>
            </a:r>
            <a:r>
              <a:rPr lang="ru-RU" b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«</a:t>
            </a:r>
            <a:r>
              <a:rPr lang="ru-RU" b="1" dirty="0">
                <a:solidFill>
                  <a:srgbClr val="006600"/>
                </a:solidFill>
                <a:latin typeface="Century Schoolbook" panose="02040604050505020304" pitchFamily="18" charset="0"/>
              </a:rPr>
              <a:t>С каждого по зёрнышку</a:t>
            </a:r>
            <a:r>
              <a:rPr lang="ru-RU" b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», т.п.;</a:t>
            </a:r>
          </a:p>
          <a:p>
            <a:r>
              <a:rPr lang="ru-RU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благотворительных акциях «Подари малышке книжку», </a:t>
            </a:r>
            <a:r>
              <a:rPr lang="ru-RU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Игрушки </a:t>
            </a:r>
            <a:r>
              <a:rPr lang="ru-RU" b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ДАРом</a:t>
            </a:r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», т.д.;</a:t>
            </a:r>
          </a:p>
          <a:p>
            <a:r>
              <a:rPr lang="ru-RU" b="1" dirty="0">
                <a:latin typeface="Century Schoolbook" panose="02040604050505020304" pitchFamily="18" charset="0"/>
              </a:rPr>
              <a:t>в</a:t>
            </a:r>
            <a:r>
              <a:rPr lang="ru-RU" b="1" dirty="0" smtClean="0">
                <a:latin typeface="Century Schoolbook" panose="02040604050505020304" pitchFamily="18" charset="0"/>
              </a:rPr>
              <a:t> тематических днях </a:t>
            </a:r>
            <a:r>
              <a:rPr lang="ru-RU" b="1" dirty="0">
                <a:latin typeface="Century Schoolbook" panose="02040604050505020304" pitchFamily="18" charset="0"/>
              </a:rPr>
              <a:t>«День Добрых Дел», «Они такие же, как мы», </a:t>
            </a:r>
            <a:endParaRPr lang="ru-RU" b="1" dirty="0" smtClean="0">
              <a:latin typeface="Century Schoolbook" panose="02040604050505020304" pitchFamily="18" charset="0"/>
            </a:endParaRPr>
          </a:p>
          <a:p>
            <a:r>
              <a:rPr lang="ru-RU" b="1" dirty="0">
                <a:solidFill>
                  <a:srgbClr val="6600CC"/>
                </a:solidFill>
                <a:latin typeface="Century Schoolbook" panose="02040604050505020304" pitchFamily="18" charset="0"/>
              </a:rPr>
              <a:t>в</a:t>
            </a:r>
            <a:r>
              <a:rPr lang="ru-RU" b="1" dirty="0" smtClean="0">
                <a:solidFill>
                  <a:srgbClr val="6600CC"/>
                </a:solidFill>
                <a:latin typeface="Century Schoolbook" panose="02040604050505020304" pitchFamily="18" charset="0"/>
              </a:rPr>
              <a:t> беседах </a:t>
            </a:r>
            <a:r>
              <a:rPr lang="ru-RU" b="1" dirty="0">
                <a:solidFill>
                  <a:srgbClr val="6600CC"/>
                </a:solidFill>
                <a:latin typeface="Century Schoolbook" panose="02040604050505020304" pitchFamily="18" charset="0"/>
              </a:rPr>
              <a:t>«За добрые дела всегда похвала» и т.д</a:t>
            </a:r>
            <a:r>
              <a:rPr lang="ru-RU" b="1" dirty="0" smtClean="0">
                <a:solidFill>
                  <a:srgbClr val="6600CC"/>
                </a:solidFill>
                <a:latin typeface="Century Schoolbook" panose="02040604050505020304" pitchFamily="18" charset="0"/>
              </a:rPr>
              <a:t>.</a:t>
            </a:r>
            <a:endParaRPr lang="ru-RU" b="1" dirty="0">
              <a:solidFill>
                <a:srgbClr val="6600CC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0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</a:rPr>
              <a:t>МЕТОДЫ РЕАЛИЗАЦИИ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0"/>
            <a:ext cx="8363272" cy="48531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К </a:t>
            </a:r>
            <a:r>
              <a:rPr lang="ru-RU" dirty="0">
                <a:latin typeface="Century Schoolbook" panose="02040604050505020304" pitchFamily="18" charset="0"/>
              </a:rPr>
              <a:t>методам реализации проекта относятся методы сбора добровольных пожертвований и распределения поступивших даров среди дошкольников и их семей.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Методами </a:t>
            </a:r>
            <a:r>
              <a:rPr lang="ru-RU" dirty="0">
                <a:latin typeface="Century Schoolbook" panose="02040604050505020304" pitchFamily="18" charset="0"/>
              </a:rPr>
              <a:t>сбора добровольных даров являются:</a:t>
            </a:r>
          </a:p>
          <a:p>
            <a:pPr lvl="0"/>
            <a:r>
              <a:rPr lang="ru-RU" i="1" dirty="0">
                <a:latin typeface="Century Schoolbook" panose="02040604050505020304" pitchFamily="18" charset="0"/>
              </a:rPr>
              <a:t>сбор добровольных даров путем приёма их как от частных лиц, так и от коммерческих </a:t>
            </a:r>
            <a:r>
              <a:rPr lang="ru-RU" i="1" dirty="0" smtClean="0">
                <a:latin typeface="Century Schoolbook" panose="02040604050505020304" pitchFamily="18" charset="0"/>
              </a:rPr>
              <a:t>организаций;</a:t>
            </a:r>
            <a:endParaRPr lang="ru-RU" i="1" dirty="0">
              <a:latin typeface="Century Schoolbook" panose="02040604050505020304" pitchFamily="18" charset="0"/>
            </a:endParaRPr>
          </a:p>
          <a:p>
            <a:pPr lvl="0"/>
            <a:r>
              <a:rPr lang="ru-RU" i="1" dirty="0">
                <a:latin typeface="Century Schoolbook" panose="02040604050505020304" pitchFamily="18" charset="0"/>
              </a:rPr>
              <a:t>использование безвозмездного участия добровольцев (родителей воспитанников, сотрудников, т.д.).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80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entury Schoolbook" panose="02040604050505020304" pitchFamily="18" charset="0"/>
              </a:rPr>
              <a:t/>
            </a:r>
            <a:br>
              <a:rPr lang="ru-RU" sz="2800" b="1" dirty="0">
                <a:latin typeface="Century Schoolbook" panose="020406040505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ПРИНЦИПЫ</a:t>
            </a:r>
            <a:r>
              <a:rPr lang="ru-RU" sz="2800" dirty="0">
                <a:solidFill>
                  <a:srgbClr val="C00000"/>
                </a:solidFill>
                <a:latin typeface="Century Schoolbook" panose="02040604050505020304" pitchFamily="18" charset="0"/>
              </a:rPr>
              <a:t> </a:t>
            </a:r>
            <a:br>
              <a:rPr lang="ru-RU" sz="2800" dirty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Century Schoolbook" panose="02040604050505020304" pitchFamily="18" charset="0"/>
              </a:rPr>
              <a:t>проекта </a:t>
            </a:r>
            <a:r>
              <a:rPr lang="ru-RU" sz="2800" dirty="0">
                <a:solidFill>
                  <a:srgbClr val="C00000"/>
                </a:solidFill>
                <a:latin typeface="Century Schoolbook" panose="02040604050505020304" pitchFamily="18" charset="0"/>
              </a:rPr>
              <a:t>«Сегодня-дети. Завтра-народ»:</a:t>
            </a:r>
            <a:r>
              <a:rPr lang="ru-RU" sz="2800" dirty="0">
                <a:latin typeface="Century Schoolbook" panose="02040604050505020304" pitchFamily="18" charset="0"/>
              </a:rPr>
              <a:t/>
            </a:r>
            <a:br>
              <a:rPr lang="ru-RU" sz="2800" dirty="0">
                <a:latin typeface="Century Schoolbook" panose="02040604050505020304" pitchFamily="18" charset="0"/>
              </a:rPr>
            </a:br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2132856"/>
            <a:ext cx="8435280" cy="439248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/>
            <a:r>
              <a:rPr lang="ru-RU" i="1" dirty="0">
                <a:latin typeface="Century Schoolbook" panose="02040604050505020304" pitchFamily="18" charset="0"/>
              </a:rPr>
              <a:t>прозрачность </a:t>
            </a:r>
            <a:r>
              <a:rPr lang="ru-RU" i="1" dirty="0">
                <a:latin typeface="Century Schoolbook" panose="02040604050505020304" pitchFamily="18" charset="0"/>
              </a:rPr>
              <a:t>(от принятия решений — до подведения итогов);</a:t>
            </a:r>
            <a:endParaRPr lang="ru-RU" dirty="0">
              <a:latin typeface="Century Schoolbook" panose="02040604050505020304" pitchFamily="18" charset="0"/>
            </a:endParaRPr>
          </a:p>
          <a:p>
            <a:pPr lvl="0"/>
            <a:r>
              <a:rPr lang="ru-RU" i="1" dirty="0">
                <a:latin typeface="Century Schoolbook" panose="02040604050505020304" pitchFamily="18" charset="0"/>
              </a:rPr>
              <a:t>эффективность (стремление получать максимально возможный социальный эффект от вложенных сил и средств, объединение своих и партнерских усилий);</a:t>
            </a:r>
            <a:endParaRPr lang="ru-RU" dirty="0">
              <a:latin typeface="Century Schoolbook" panose="02040604050505020304" pitchFamily="18" charset="0"/>
            </a:endParaRPr>
          </a:p>
          <a:p>
            <a:pPr lvl="0"/>
            <a:r>
              <a:rPr lang="ru-RU" i="1" dirty="0">
                <a:latin typeface="Century Schoolbook" panose="02040604050505020304" pitchFamily="18" charset="0"/>
              </a:rPr>
              <a:t>результативность (нацеленность на достижение намеченных целей).</a:t>
            </a:r>
            <a:endParaRPr lang="ru-RU" dirty="0">
              <a:latin typeface="Century Schoolbook" panose="020406040505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Лариса\Pictures\2187960_ffdf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0"/>
            <a:ext cx="165618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1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>
                <a:solidFill>
                  <a:srgbClr val="CC0066"/>
                </a:solidFill>
                <a:latin typeface="Century Schoolbook" panose="02040604050505020304" pitchFamily="18" charset="0"/>
              </a:rPr>
              <a:t>ОСНОВНЫЕ  </a:t>
            </a:r>
            <a:r>
              <a:rPr lang="ru-RU" sz="3600" b="1" i="1" dirty="0">
                <a:solidFill>
                  <a:srgbClr val="CC0066"/>
                </a:solidFill>
                <a:latin typeface="Century Schoolbook" panose="02040604050505020304" pitchFamily="18" charset="0"/>
              </a:rPr>
              <a:t>ПРИОРИТЕТЫ: </a:t>
            </a:r>
            <a:r>
              <a:rPr lang="ru-RU" sz="3600" b="1" i="1" dirty="0">
                <a:latin typeface="Century Schoolbook" panose="02040604050505020304" pitchFamily="18" charset="0"/>
              </a:rPr>
              <a:t/>
            </a:r>
            <a:br>
              <a:rPr lang="ru-RU" sz="3600" b="1" i="1" dirty="0">
                <a:latin typeface="Century Schoolbook" panose="02040604050505020304" pitchFamily="18" charset="0"/>
              </a:rPr>
            </a:br>
            <a:endParaRPr lang="ru-RU" sz="3600" b="1" i="1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700808"/>
            <a:ext cx="8424936" cy="48245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1</a:t>
            </a:r>
            <a:r>
              <a:rPr lang="ru-RU" dirty="0">
                <a:latin typeface="Century Schoolbook" panose="02040604050505020304" pitchFamily="18" charset="0"/>
              </a:rPr>
              <a:t>. Создать условия для развития духовно-нравственной личности ребенка, родителей, всех работников детского сада при опоре на совместное сотрудничество.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2. Путем совместных мероприятий формировать толерантное отношение дошкольников к сверстникам.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3. Сформировать осознанное социально-полезное поведение, которое в дальнейшем позволит стать духовно–нравственной личностью.</a:t>
            </a:r>
          </a:p>
          <a:p>
            <a:endParaRPr lang="ru-RU" dirty="0"/>
          </a:p>
        </p:txBody>
      </p:sp>
      <p:pic>
        <p:nvPicPr>
          <p:cNvPr id="4" name="Picture 3" descr="C:\Users\Лариса\Pictures\2187960_ffdf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16632"/>
            <a:ext cx="19077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2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КАЛЕНДАРНОЕ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ПЛАНИРОВАНИЕ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052736"/>
          <a:ext cx="8435280" cy="5679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6925"/>
                <a:gridCol w="7168355"/>
              </a:tblGrid>
              <a:tr h="46208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Действия по разработке и реализации проекта</a:t>
                      </a:r>
                      <a:endParaRPr lang="ru-RU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1.Составление плана работы на учебный год.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2.Выборы родителей воспитанников в состав инициативной группы.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День открытых дверей. Встреча гостей. Экскурсия по детскому саду. Знакомство с условиями детского сада.</a:t>
                      </a:r>
                      <a:endParaRPr lang="ru-RU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1.Изготовление объявлений о проведении благотворительных акций в рамах проекта.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Изготовление именных благодарственных писем активным участникам акций.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Благотворительная акция «Лишние вещи».</a:t>
                      </a:r>
                      <a:endParaRPr lang="ru-RU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1.Лекторий для родителей и сотрудников. «Благотворительность в условиях детского сада».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Благотворительная акция по сбору корма для зимующих птиц «С каждого по зёрнышку».</a:t>
                      </a:r>
                      <a:endParaRPr lang="ru-RU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1.Благотворительная акция «Кормушки для зимующих птиц».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Благотворительная акция «Подарим детям праздник».  Сбор подарков для детей-сирот детского дома к Новому году и Рождеству.</a:t>
                      </a:r>
                      <a:endParaRPr lang="ru-RU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Лариса\Pictures\2187960_ffdf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19472"/>
            <a:ext cx="1440160" cy="8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55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987</Words>
  <Application>Microsoft Office PowerPoint</Application>
  <PresentationFormat>Широкоэкранный</PresentationFormat>
  <Paragraphs>119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Batang</vt:lpstr>
      <vt:lpstr>Arial</vt:lpstr>
      <vt:lpstr>Calibri</vt:lpstr>
      <vt:lpstr>Calibri Light</vt:lpstr>
      <vt:lpstr>Century Schoolbook</vt:lpstr>
      <vt:lpstr>Comic Sans MS</vt:lpstr>
      <vt:lpstr>Impact</vt:lpstr>
      <vt:lpstr>Тема Office</vt:lpstr>
      <vt:lpstr>П Р Е З Е Н Т А Ц И Я </vt:lpstr>
      <vt:lpstr>Описание работы:</vt:lpstr>
      <vt:lpstr>Презентация PowerPoint</vt:lpstr>
      <vt:lpstr>Цель и задачи проекта</vt:lpstr>
      <vt:lpstr>СОДЕРЖАНИЕ ПРОЕКТА </vt:lpstr>
      <vt:lpstr>МЕТОДЫ РЕАЛИЗАЦИИ ПРОЕКТА.</vt:lpstr>
      <vt:lpstr>  ПРИНЦИПЫ  проекта «Сегодня-дети. Завтра-народ»: </vt:lpstr>
      <vt:lpstr> ОСНОВНЫЕ  ПРИОРИТЕТЫ:  </vt:lpstr>
      <vt:lpstr>КАЛЕНДАРНОЕ  ПЛАНИРОВАНИЕ</vt:lpstr>
      <vt:lpstr>Презентация PowerPoint</vt:lpstr>
      <vt:lpstr> ПЛАНИРУЕМЫЕ  РЕЗУЛЬТАТЫ </vt:lpstr>
      <vt:lpstr>Результаты внедрения проекта:</vt:lpstr>
      <vt:lpstr>Презентация PowerPoint</vt:lpstr>
      <vt:lpstr>Сотрудничество со СМИ</vt:lpstr>
      <vt:lpstr>ЗАДУМАЙТЕСЬ!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Р Е З Е Н Т А Ц И Я </dc:title>
  <dc:creator>Reanimator</dc:creator>
  <cp:lastModifiedBy>Reanimator</cp:lastModifiedBy>
  <cp:revision>1</cp:revision>
  <dcterms:created xsi:type="dcterms:W3CDTF">2015-11-01T16:54:42Z</dcterms:created>
  <dcterms:modified xsi:type="dcterms:W3CDTF">2015-11-01T16:56:55Z</dcterms:modified>
</cp:coreProperties>
</file>