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354" r:id="rId2"/>
    <p:sldId id="311" r:id="rId3"/>
    <p:sldId id="336" r:id="rId4"/>
    <p:sldId id="318" r:id="rId5"/>
    <p:sldId id="335" r:id="rId6"/>
    <p:sldId id="257" r:id="rId7"/>
    <p:sldId id="309" r:id="rId8"/>
    <p:sldId id="320" r:id="rId9"/>
    <p:sldId id="321" r:id="rId10"/>
    <p:sldId id="340" r:id="rId11"/>
    <p:sldId id="267" r:id="rId12"/>
    <p:sldId id="327" r:id="rId13"/>
    <p:sldId id="328" r:id="rId14"/>
    <p:sldId id="258" r:id="rId15"/>
    <p:sldId id="282" r:id="rId16"/>
    <p:sldId id="498" r:id="rId17"/>
    <p:sldId id="263" r:id="rId18"/>
    <p:sldId id="355" r:id="rId19"/>
    <p:sldId id="259" r:id="rId20"/>
    <p:sldId id="285" r:id="rId21"/>
    <p:sldId id="499" r:id="rId22"/>
    <p:sldId id="264" r:id="rId23"/>
    <p:sldId id="260" r:id="rId24"/>
    <p:sldId id="329" r:id="rId25"/>
    <p:sldId id="348" r:id="rId26"/>
    <p:sldId id="362" r:id="rId27"/>
    <p:sldId id="363" r:id="rId28"/>
    <p:sldId id="364" r:id="rId29"/>
    <p:sldId id="365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C0978-FB69-4CD2-8FD6-C233E6A99331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A7334-5826-48C9-AD55-1155476647F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F5A20-3B09-4F43-BADD-17461F11E157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046A6-7A44-4B15-8659-5C54C75948A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B0C46-BE4B-4E37-8CFC-1D11157CEF7D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91E11-2017-4266-A42C-556E11EF884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2D64D-C6D3-4A16-B9C9-F49E2F09D59C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C27DC-9BE8-461C-8288-A05EDD846E4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D8E8C-02EA-4776-A454-09B54128759C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2619B-6502-486E-9902-7E955D83947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1B261-4C9C-44FB-B5DA-257A7DBDCDAE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1DB03-3DBF-474B-918B-5A4B24AA41E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EDA36-6658-4C9C-914B-83DE23E3B820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B14A5-FFA6-41F0-985F-796CE5751E9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F315D-F758-4793-9AAE-B462A3C830D4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03D87-4404-481E-BF2A-311282B2883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A4BFA-3DAC-4C75-AC39-6E5BEEF555EF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53FB4-E155-46EB-AA89-577261A4161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FE6A-111C-4755-9B39-BD41494E473C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ECB1B-D436-4DDA-9629-2DB227FE995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EAFC38-BB44-4E6F-A845-E09AD4DBF475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392A6-8A9D-4F83-B173-A4A6FFDF3A3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22D44A-09C2-4C63-AEB3-94EA6F2ABB0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6C90BF-3A4C-4EAB-837B-388C761624E7}" type="datetimeFigureOut">
              <a:rPr lang="ru-RU" smtClean="0"/>
              <a:pPr>
                <a:defRPr/>
              </a:pPr>
              <a:t>30.09.2015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340768"/>
            <a:ext cx="8748463" cy="252028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ru-RU" i="1" dirty="0">
                <a:latin typeface="Arial" charset="0"/>
                <a:cs typeface="Times New Roman" pitchFamily="18" charset="0"/>
              </a:rPr>
              <a:t>ЭЛЕМЕНТЫ </a:t>
            </a:r>
            <a:br>
              <a:rPr lang="ru-RU" i="1" dirty="0">
                <a:latin typeface="Arial" charset="0"/>
                <a:cs typeface="Times New Roman" pitchFamily="18" charset="0"/>
              </a:rPr>
            </a:br>
            <a:r>
              <a:rPr lang="ru-RU" i="1" dirty="0">
                <a:latin typeface="Arial" charset="0"/>
                <a:cs typeface="Times New Roman" pitchFamily="18" charset="0"/>
              </a:rPr>
              <a:t>КОМБИНАТОРИКИ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888" y="3573016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+mj-ea"/>
                <a:cs typeface="Times New Roman" pitchFamily="18" charset="0"/>
              </a:rPr>
              <a:t>ПРАВИЛА </a:t>
            </a:r>
            <a:r>
              <a:rPr lang="ru-RU" sz="28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+mj-ea"/>
                <a:cs typeface="Times New Roman" pitchFamily="18" charset="0"/>
              </a:rPr>
              <a:t>СУММЫ</a:t>
            </a:r>
          </a:p>
          <a:p>
            <a:pPr algn="ctr"/>
            <a:r>
              <a:rPr lang="ru-RU" sz="28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+mj-ea"/>
                <a:cs typeface="Times New Roman" pitchFamily="18" charset="0"/>
              </a:rPr>
              <a:t> </a:t>
            </a:r>
            <a:r>
              <a:rPr lang="ru-RU" sz="2800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+mj-ea"/>
                <a:cs typeface="Times New Roman" pitchFamily="18" charset="0"/>
              </a:rPr>
              <a:t>И </a:t>
            </a:r>
            <a:endParaRPr lang="ru-RU" sz="2800" b="1" i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Arial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+mj-ea"/>
                <a:cs typeface="Times New Roman" pitchFamily="18" charset="0"/>
              </a:rPr>
              <a:t>ПРОИЗВЕДЕНИЯ</a:t>
            </a:r>
            <a:endParaRPr lang="ru-RU" sz="2800" b="1" i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Arial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1943" y="5593595"/>
            <a:ext cx="5184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mtClean="0">
                <a:latin typeface="Monotype Corsiva" panose="03010101010201010101" pitchFamily="66" charset="0"/>
              </a:rPr>
              <a:t>Занятие №</a:t>
            </a:r>
            <a:r>
              <a:rPr lang="ru-RU" sz="3200" dirty="0" smtClean="0">
                <a:latin typeface="Monotype Corsiva" panose="03010101010201010101" pitchFamily="66" charset="0"/>
              </a:rPr>
              <a:t>1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439863"/>
            <a:ext cx="8785225" cy="34750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3200" spc="-100" dirty="0">
                <a:solidFill>
                  <a:srgbClr val="002060"/>
                </a:solidFill>
              </a:rPr>
              <a:t>Исходным в комбинаторике является понятие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выборки (расстановки, комбинации, соединения).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124744"/>
            <a:ext cx="8172400" cy="3475037"/>
          </a:xfrm>
          <a:extLst/>
        </p:spPr>
        <p:txBody>
          <a:bodyPr rtlCol="0">
            <a:normAutofit fontScale="850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4600" spc="-100" dirty="0">
                <a:solidFill>
                  <a:srgbClr val="002060"/>
                </a:solidFill>
              </a:rPr>
              <a:t>Основные задачи комбинаторики: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4600" spc="-100" dirty="0">
                <a:solidFill>
                  <a:srgbClr val="002060"/>
                </a:solidFill>
              </a:rPr>
              <a:t>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4600" spc="-100" dirty="0">
                <a:solidFill>
                  <a:srgbClr val="002060"/>
                </a:solidFill>
              </a:rPr>
              <a:t> пересчет;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4600" spc="-100" dirty="0">
              <a:solidFill>
                <a:srgbClr val="00206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4600" spc="-100" dirty="0">
                <a:solidFill>
                  <a:srgbClr val="002060"/>
                </a:solidFill>
              </a:rPr>
              <a:t>перечисление элементов в конечных множествах.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5100" dirty="0" smtClean="0">
              <a:solidFill>
                <a:schemeClr val="bg2">
                  <a:lumMod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51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2804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900" spc="-100" dirty="0">
                <a:solidFill>
                  <a:srgbClr val="002060"/>
                </a:solidFill>
                <a:latin typeface="+mn-lt"/>
              </a:rPr>
              <a:t>Элементарными комбинаторными конфигурациями являются </a:t>
            </a:r>
            <a:endParaRPr lang="ru-RU" sz="3900" spc="-100" dirty="0" smtClean="0">
              <a:solidFill>
                <a:srgbClr val="002060"/>
              </a:solidFill>
              <a:latin typeface="+mn-lt"/>
            </a:endParaRPr>
          </a:p>
          <a:p>
            <a:pPr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сочетания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размещения, перестановки.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392537"/>
            <a:ext cx="7062769" cy="395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3900" spc="-100" dirty="0">
                <a:solidFill>
                  <a:srgbClr val="002060"/>
                </a:solidFill>
                <a:latin typeface="+mn-lt"/>
              </a:rPr>
              <a:t>Для подсчёта числа таких конфигураций можно использовать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3900" spc="-100" dirty="0">
                <a:solidFill>
                  <a:srgbClr val="002060"/>
                </a:solidFill>
                <a:latin typeface="+mn-lt"/>
              </a:rPr>
              <a:t>ОСНОВНЫЕ </a:t>
            </a:r>
            <a:r>
              <a:rPr lang="ru-RU" sz="3900" spc="-100" dirty="0" smtClean="0">
                <a:solidFill>
                  <a:srgbClr val="002060"/>
                </a:solidFill>
                <a:latin typeface="+mn-lt"/>
              </a:rPr>
              <a:t>ПРАВИЛА КОМБИНАТОРИКИ</a:t>
            </a:r>
            <a:endParaRPr lang="ru-RU" sz="3900" spc="-1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правила 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суммы (сложения) </a:t>
            </a:r>
          </a:p>
          <a:p>
            <a:pPr marL="571500" indent="-571500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произведения (умножения).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139825"/>
          </a:xfrm>
        </p:spPr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cs typeface="Times New Roman" pitchFamily="18" charset="0"/>
              </a:rPr>
              <a:t>КОМБИНАТОРНОЕ ПРАВИЛО СУММЫ (СЛОЖЕНИЯ)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539552" y="2636912"/>
            <a:ext cx="6948264" cy="3600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если первый элемент в комбинации может быть выбран а способами, а второй элемент – </a:t>
            </a:r>
            <a:r>
              <a:rPr lang="en-US" sz="4000" dirty="0" smtClean="0">
                <a:solidFill>
                  <a:srgbClr val="002060"/>
                </a:solidFill>
              </a:rPr>
              <a:t>b</a:t>
            </a:r>
            <a:r>
              <a:rPr lang="ru-RU" sz="4000" dirty="0" smtClean="0">
                <a:solidFill>
                  <a:srgbClr val="002060"/>
                </a:solidFill>
              </a:rPr>
              <a:t> способами, то выбор «или а, или </a:t>
            </a:r>
            <a:r>
              <a:rPr lang="en-US" sz="4000" dirty="0" smtClean="0">
                <a:solidFill>
                  <a:srgbClr val="002060"/>
                </a:solidFill>
              </a:rPr>
              <a:t>b</a:t>
            </a:r>
            <a:r>
              <a:rPr lang="ru-RU" sz="4000" dirty="0" smtClean="0">
                <a:solidFill>
                  <a:srgbClr val="002060"/>
                </a:solidFill>
              </a:rPr>
              <a:t>» может быть осуществлен </a:t>
            </a:r>
            <a:r>
              <a:rPr lang="en-US" sz="4000" dirty="0" smtClean="0">
                <a:solidFill>
                  <a:srgbClr val="002060"/>
                </a:solidFill>
              </a:rPr>
              <a:t>a </a:t>
            </a:r>
            <a:r>
              <a:rPr lang="ru-RU" sz="4000" dirty="0" smtClean="0">
                <a:solidFill>
                  <a:srgbClr val="002060"/>
                </a:solidFill>
              </a:rPr>
              <a:t>+ </a:t>
            </a:r>
            <a:r>
              <a:rPr lang="en-US" sz="4000" dirty="0" smtClean="0">
                <a:solidFill>
                  <a:srgbClr val="002060"/>
                </a:solidFill>
              </a:rPr>
              <a:t>b </a:t>
            </a:r>
            <a:r>
              <a:rPr lang="ru-RU" sz="4000" dirty="0" smtClean="0">
                <a:solidFill>
                  <a:srgbClr val="002060"/>
                </a:solidFill>
              </a:rPr>
              <a:t>способами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22475"/>
            <a:ext cx="8229600" cy="299070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Если на первой полке стоит X книг, а на второй Y, то выбрать книгу из первой или второй полки, можно X+Y способами.</a:t>
            </a:r>
          </a:p>
          <a:p>
            <a:pPr eaLnBrk="1" hangingPunct="1"/>
            <a:endParaRPr lang="ru-RU" sz="5400" dirty="0" smtClean="0"/>
          </a:p>
        </p:txBody>
      </p:sp>
      <p:sp>
        <p:nvSpPr>
          <p:cNvPr id="23556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ПРИМЕР: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496" y="2348880"/>
            <a:ext cx="8892479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  <a:defRPr/>
            </a:pPr>
            <a:r>
              <a:rPr lang="ru-RU" i="1" dirty="0" smtClean="0">
                <a:latin typeface="Arial" charset="0"/>
                <a:cs typeface="Times New Roman" pitchFamily="18" charset="0"/>
              </a:rPr>
              <a:t>ЗАДАНИЯ</a:t>
            </a:r>
          </a:p>
          <a:p>
            <a:pPr marL="0" indent="0" algn="ctr">
              <a:buNone/>
              <a:defRPr/>
            </a:pPr>
            <a:r>
              <a:rPr lang="ru-RU" i="1" dirty="0" smtClean="0">
                <a:latin typeface="Arial" charset="0"/>
                <a:cs typeface="Times New Roman" pitchFamily="18" charset="0"/>
              </a:rPr>
              <a:t>для самостоятельного решения</a:t>
            </a:r>
            <a:endParaRPr lang="ru-RU" i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153400" cy="2232025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Из пункта А в пункт В существует: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 3 автобусных маршрута;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2 железнодорожных пути;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1 авиамаршрут.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Сколькими способами можно добраться из А в </a:t>
            </a:r>
            <a:r>
              <a:rPr lang="ru-RU" sz="4000" dirty="0" err="1" smtClean="0">
                <a:solidFill>
                  <a:srgbClr val="002060"/>
                </a:solidFill>
              </a:rPr>
              <a:t>В</a:t>
            </a:r>
            <a:r>
              <a:rPr lang="ru-RU" sz="4000" dirty="0" smtClean="0">
                <a:solidFill>
                  <a:srgbClr val="002060"/>
                </a:solidFill>
              </a:rPr>
              <a:t>?</a:t>
            </a:r>
          </a:p>
        </p:txBody>
      </p:sp>
      <p:pic>
        <p:nvPicPr>
          <p:cNvPr id="28675" name="Picture 3" descr="D:\МОИ РИСУНКИ\сов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063"/>
            <a:ext cx="18192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734425" cy="4530725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Имеется: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 5 билетов денежно-вещевой лотереи;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 6 билетов спортлото;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sz="4000" dirty="0" smtClean="0">
                <a:solidFill>
                  <a:srgbClr val="002060"/>
                </a:solidFill>
              </a:rPr>
              <a:t> 10 билетов автомотолотереи.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Сколькими способами можно выбрать один билет из спортлото или автомотолотереи?</a:t>
            </a:r>
          </a:p>
        </p:txBody>
      </p:sp>
      <p:pic>
        <p:nvPicPr>
          <p:cNvPr id="29699" name="Picture 3" descr="D:\МОИ РИСУНКИ\сов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19063"/>
            <a:ext cx="14557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692696"/>
            <a:ext cx="8229600" cy="1143000"/>
          </a:xfrm>
        </p:spPr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cs typeface="Times New Roman" pitchFamily="18" charset="0"/>
              </a:rPr>
              <a:t>КОМБИНАТОРНОЕ ПРАВИЛО ПРОИЗВЕДЕНИЯ (УМНОЖЕНИЯ</a:t>
            </a:r>
            <a:r>
              <a:rPr lang="ru-RU" sz="4100" i="1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4294967295"/>
          </p:nvPr>
        </p:nvSpPr>
        <p:spPr>
          <a:xfrm>
            <a:off x="755576" y="3068960"/>
            <a:ext cx="7562321" cy="1397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>
                <a:solidFill>
                  <a:srgbClr val="002060"/>
                </a:solidFill>
              </a:rPr>
              <a:t>Если первый элемент в комбинации может быть выбран а способами, а второй элемент – </a:t>
            </a:r>
            <a:r>
              <a:rPr lang="en-US" sz="4000" dirty="0">
                <a:solidFill>
                  <a:srgbClr val="002060"/>
                </a:solidFill>
              </a:rPr>
              <a:t>b</a:t>
            </a:r>
            <a:r>
              <a:rPr lang="ru-RU" sz="4000" dirty="0">
                <a:solidFill>
                  <a:srgbClr val="002060"/>
                </a:solidFill>
              </a:rPr>
              <a:t> способами, то общее число комбинаций будет </a:t>
            </a:r>
            <a:r>
              <a:rPr lang="en-US" sz="4000" dirty="0">
                <a:solidFill>
                  <a:srgbClr val="002060"/>
                </a:solidFill>
              </a:rPr>
              <a:t>a </a:t>
            </a:r>
            <a:r>
              <a:rPr lang="ru-RU" sz="4000" dirty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en-US" sz="4000" dirty="0">
                <a:solidFill>
                  <a:srgbClr val="002060"/>
                </a:solidFill>
              </a:rPr>
              <a:t>b</a:t>
            </a:r>
            <a:r>
              <a:rPr lang="ru-RU" sz="4000" dirty="0">
                <a:solidFill>
                  <a:srgbClr val="00206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712200" cy="360045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оставьте двузначные числа, (цифры в числе не повторяются)  из элементов исходного множества</a:t>
            </a: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А=</a:t>
            </a: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{1,2,3}</a:t>
            </a:r>
            <a:endParaRPr lang="ru-RU" sz="40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3" descr="D:\МОИ РИСУНКИ\сов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2875"/>
            <a:ext cx="1804987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772816"/>
            <a:ext cx="7920880" cy="3475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Если на первой полке стоит 5 книг, а на второй 10, то выбрать одну книгу с первой полки и одну со второй можно 5*10=50 способами. </a:t>
            </a:r>
          </a:p>
        </p:txBody>
      </p:sp>
      <p:sp>
        <p:nvSpPr>
          <p:cNvPr id="49156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ПРИМЕР: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496" y="2348880"/>
            <a:ext cx="8892479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  <a:defRPr/>
            </a:pPr>
            <a:r>
              <a:rPr lang="ru-RU" i="1" dirty="0" smtClean="0">
                <a:latin typeface="Arial" charset="0"/>
                <a:cs typeface="Times New Roman" pitchFamily="18" charset="0"/>
              </a:rPr>
              <a:t>ЗАДАНИЯ</a:t>
            </a:r>
          </a:p>
          <a:p>
            <a:pPr marL="0" indent="0" algn="ctr">
              <a:buNone/>
              <a:defRPr/>
            </a:pPr>
            <a:r>
              <a:rPr lang="ru-RU" i="1" dirty="0" smtClean="0">
                <a:latin typeface="Arial" charset="0"/>
                <a:cs typeface="Times New Roman" pitchFamily="18" charset="0"/>
              </a:rPr>
              <a:t>для самостоятельного решения</a:t>
            </a:r>
            <a:endParaRPr lang="ru-RU" i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58875" y="2492375"/>
            <a:ext cx="7985125" cy="34750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 танцевальном кружке занимаются 11 девочек и 8 мальчиков. Сколькими способами можно выбрать девочку и мальчика для танца? </a:t>
            </a:r>
          </a:p>
        </p:txBody>
      </p:sp>
      <p:pic>
        <p:nvPicPr>
          <p:cNvPr id="50179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17049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830388"/>
            <a:ext cx="8229600" cy="453072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4000" dirty="0">
                <a:solidFill>
                  <a:srgbClr val="002060"/>
                </a:solidFill>
              </a:rPr>
              <a:t>В номере автомобиля записываются подряд буква, три цифры и еще две буквы. Сколько таких номеров можно составить, если использовать только буквы А, В, Е, К, М, Н, О, Р, С, Т, У, </a:t>
            </a:r>
            <a:r>
              <a:rPr lang="en-US" sz="4000" dirty="0">
                <a:solidFill>
                  <a:srgbClr val="002060"/>
                </a:solidFill>
              </a:rPr>
              <a:t>X</a:t>
            </a:r>
            <a:r>
              <a:rPr lang="ru-RU" sz="4000" dirty="0">
                <a:solidFill>
                  <a:srgbClr val="002060"/>
                </a:solidFill>
              </a:rPr>
              <a:t> (эти буквы используются в реальных номерах российских автомобилей, поскольку совпадают по начертанию с буквами латинского алфавита)?</a:t>
            </a:r>
          </a:p>
          <a:p>
            <a:pPr marL="0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40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51203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2400"/>
            <a:ext cx="170497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Содержимое 2"/>
          <p:cNvSpPr>
            <a:spLocks noGrp="1"/>
          </p:cNvSpPr>
          <p:nvPr>
            <p:ph idx="4294967295"/>
          </p:nvPr>
        </p:nvSpPr>
        <p:spPr>
          <a:xfrm>
            <a:off x="611188" y="2060848"/>
            <a:ext cx="6985148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400" dirty="0" smtClean="0"/>
              <a:t> </a:t>
            </a:r>
            <a:r>
              <a:rPr lang="ru-RU" sz="4000" dirty="0">
                <a:solidFill>
                  <a:srgbClr val="002060"/>
                </a:solidFill>
              </a:rPr>
              <a:t>В автомобиле 5 мест. Сколькими способами пять человек могут занять места для путешествия, если водить машину могут только трое из них.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52227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17049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1"/>
          <p:cNvSpPr txBox="1">
            <a:spLocks noChangeArrowheads="1"/>
          </p:cNvSpPr>
          <p:nvPr/>
        </p:nvSpPr>
        <p:spPr bwMode="auto">
          <a:xfrm>
            <a:off x="971600" y="2276872"/>
            <a:ext cx="7200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Сколько четных пятизначных чисел можно составить из цифр 2,3,4,5,9, если цифры не повторяются?</a:t>
            </a:r>
          </a:p>
        </p:txBody>
      </p:sp>
      <p:pic>
        <p:nvPicPr>
          <p:cNvPr id="53251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17049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17049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20738" y="2276475"/>
            <a:ext cx="698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Сколько существует четырехзначных чисел, в записи которых все цифры различны?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4053681"/>
            <a:ext cx="17049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Прямоугольник 6"/>
          <p:cNvSpPr>
            <a:spLocks noChangeArrowheads="1"/>
          </p:cNvSpPr>
          <p:nvPr/>
        </p:nvSpPr>
        <p:spPr bwMode="auto">
          <a:xfrm>
            <a:off x="3995738" y="173038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95536" y="916913"/>
            <a:ext cx="793680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Сколько существует различных четырехзначных чисел, в записи которых ровно две девятки, стоящие рядом?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0" y="2984595"/>
            <a:ext cx="25542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99</a:t>
            </a:r>
            <a:r>
              <a:rPr lang="ru-RU" sz="8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</a:t>
            </a:r>
          </a:p>
          <a:p>
            <a:r>
              <a:rPr lang="ru-RU" sz="8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99</a:t>
            </a:r>
            <a:r>
              <a:rPr lang="ru-RU" sz="8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8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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99</a:t>
            </a:r>
            <a:endParaRPr lang="ru-RU" sz="8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748100"/>
            <a:ext cx="3960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Подсказка!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8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69" y="3397520"/>
            <a:ext cx="219290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Прямоугольник 6"/>
          <p:cNvSpPr>
            <a:spLocks noChangeArrowheads="1"/>
          </p:cNvSpPr>
          <p:nvPr/>
        </p:nvSpPr>
        <p:spPr bwMode="auto">
          <a:xfrm>
            <a:off x="3965575" y="0"/>
            <a:ext cx="2519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27598" y="701675"/>
            <a:ext cx="748883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Сколько существует различных четырехзначных чисел, в записи которых не более  двух различных цифр? 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788024" y="2852936"/>
            <a:ext cx="24796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xy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</a:t>
            </a:r>
          </a:p>
          <a:p>
            <a:r>
              <a:rPr lang="en-US" sz="8000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xxy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</a:p>
          <a:p>
            <a:r>
              <a:rPr lang="en-US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xxx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80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748100"/>
            <a:ext cx="3960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Подсказка!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auto">
          <a:xfrm>
            <a:off x="454943" y="546100"/>
            <a:ext cx="890495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Сколько существует различных четырехзначных чисел, в записи которых все цифры нечетные и хотя бы одна из них равна 5? </a:t>
            </a:r>
          </a:p>
        </p:txBody>
      </p:sp>
      <p:sp>
        <p:nvSpPr>
          <p:cNvPr id="57348" name="Прямоугольник 6"/>
          <p:cNvSpPr>
            <a:spLocks noChangeArrowheads="1"/>
          </p:cNvSpPr>
          <p:nvPr/>
        </p:nvSpPr>
        <p:spPr bwMode="auto">
          <a:xfrm>
            <a:off x="3995738" y="0"/>
            <a:ext cx="25193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634037" y="2718417"/>
            <a:ext cx="230505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</a:t>
            </a:r>
          </a:p>
          <a:p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</a:t>
            </a:r>
          </a:p>
          <a:p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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</a:t>
            </a:r>
          </a:p>
          <a:p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</a:t>
            </a:r>
            <a:r>
              <a:rPr lang="ru-RU" sz="6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748100"/>
            <a:ext cx="3960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Подсказка!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69" y="3397520"/>
            <a:ext cx="219290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712200" cy="360045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оставьте двузначные числа, (цифры в числе повторяются)  из элементов исходного множества</a:t>
            </a: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А=</a:t>
            </a: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{1,2,3}</a:t>
            </a:r>
            <a:endParaRPr lang="ru-RU" sz="40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171" name="Picture 3" descr="D:\МОИ РИСУНКИ\сов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9563"/>
            <a:ext cx="1878012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01731" y="633413"/>
            <a:ext cx="8928100" cy="1139825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Посчитаем количество всех</a:t>
            </a:r>
            <a:r>
              <a:rPr lang="en-US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двузначных чисел.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2924944"/>
            <a:ext cx="4657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ПЕРВАЯ ЦИФРА=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{1,2,3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,4,5,6,7,8,9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}</a:t>
            </a:r>
            <a:endParaRPr lang="ru-RU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912369"/>
            <a:ext cx="4882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ВТОРАЯ ЦИФРА=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{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0,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1,2,3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,4,5,6,7,8,9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}</a:t>
            </a:r>
            <a:endParaRPr lang="ru-RU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pic>
        <p:nvPicPr>
          <p:cNvPr id="8197" name="Picture 3" descr="D:\МОИ РИСУНКИ\сов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00871"/>
            <a:ext cx="2382838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303" y="6079639"/>
            <a:ext cx="3960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Подсказка!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7544" y="876254"/>
            <a:ext cx="7839780" cy="1139825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40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Посчитаем количество четных двузначных чисел.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47864" y="3429000"/>
            <a:ext cx="4657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ПЕРВАЯ ЦИФРА=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{1,2,3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,4,5,6,7,8,9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}</a:t>
            </a:r>
            <a:endParaRPr lang="ru-RU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9175" y="4102158"/>
            <a:ext cx="3704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</a:pP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ВТОРАЯ ЦИФРА=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{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0,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2,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4,6,8</a:t>
            </a:r>
            <a:r>
              <a:rPr lang="en-US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}</a:t>
            </a:r>
            <a:endParaRPr lang="ru-RU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pic>
        <p:nvPicPr>
          <p:cNvPr id="9221" name="Picture 3" descr="D:\МОИ РИСУНКИ\сов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2382838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3559175" y="119063"/>
            <a:ext cx="3492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alibri" pitchFamily="34" charset="0"/>
              </a:rPr>
              <a:t>ЗАДАНИЕ: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303" y="6079639"/>
            <a:ext cx="3960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Подсказка!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648"/>
            <a:ext cx="8229600" cy="1143000"/>
          </a:xfrm>
        </p:spPr>
        <p:txBody>
          <a:bodyPr anchor="ctr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cs typeface="Times New Roman" pitchFamily="18" charset="0"/>
              </a:rPr>
              <a:t>КОМБИНАТОРИКА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492896"/>
            <a:ext cx="8229600" cy="1944216"/>
          </a:xfrm>
          <a:extLst/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None/>
              <a:defRPr/>
            </a:pPr>
            <a:r>
              <a:rPr lang="ru-RU" sz="4000" spc="-100" dirty="0">
                <a:solidFill>
                  <a:srgbClr val="002060"/>
                </a:solidFill>
              </a:rPr>
              <a:t>Слово «</a:t>
            </a:r>
            <a:r>
              <a:rPr lang="ru-RU" sz="4000" spc="-100" dirty="0">
                <a:solidFill>
                  <a:srgbClr val="FF0000"/>
                </a:solidFill>
              </a:rPr>
              <a:t>комбинаторика</a:t>
            </a:r>
            <a:r>
              <a:rPr lang="ru-RU" sz="4000" spc="-100" dirty="0">
                <a:solidFill>
                  <a:srgbClr val="002060"/>
                </a:solidFill>
              </a:rPr>
              <a:t>» происходит от латинского </a:t>
            </a:r>
            <a:r>
              <a:rPr lang="en-US" sz="4000" spc="-100" dirty="0">
                <a:solidFill>
                  <a:srgbClr val="002060"/>
                </a:solidFill>
              </a:rPr>
              <a:t>combine </a:t>
            </a:r>
            <a:r>
              <a:rPr lang="ru-RU" sz="4000" spc="-100" dirty="0">
                <a:solidFill>
                  <a:srgbClr val="002060"/>
                </a:solidFill>
              </a:rPr>
              <a:t>— соединяю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688012"/>
          </a:xfrm>
          <a:extLst/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4000" spc="-100" dirty="0">
                <a:solidFill>
                  <a:srgbClr val="002060"/>
                </a:solidFill>
              </a:rPr>
              <a:t>раздел математики, в котором изучаются простейшие «соединения»</a:t>
            </a:r>
            <a:endParaRPr lang="en-US" sz="4000" spc="-100" dirty="0">
              <a:solidFill>
                <a:srgbClr val="00206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4000" spc="-100" dirty="0">
                <a:solidFill>
                  <a:srgbClr val="002060"/>
                </a:solidFill>
              </a:rPr>
              <a:t>наука о составлении и подсчете комбинаций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-180528" y="1988840"/>
            <a:ext cx="9036050" cy="11398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ru-RU" b="1" i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cs typeface="Times New Roman" pitchFamily="18" charset="0"/>
              </a:rPr>
              <a:t>ПЕРЕЧИСЛИТЕЛЬНАЯ КОМБИНАТОРИКА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278" y="692696"/>
            <a:ext cx="8490710" cy="4968552"/>
          </a:xfrm>
        </p:spPr>
        <p:txBody>
          <a:bodyPr/>
          <a:lstStyle/>
          <a:p>
            <a:pPr marL="0" indent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3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Перечислительная комбинаторика</a:t>
            </a:r>
            <a:br>
              <a:rPr lang="ru-RU" sz="3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3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(или исчисляющая комбинаторика) рассматривает задачи о перечислении или подсчёте количества различных конфигураций образуемых элементами конечных множеств, на которые могут накладываться определённые ограничения, такие как: различимость или неразличимость элементов, возможность повторения одинаковых элементов и т. п.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1694</TotalTime>
  <Words>594</Words>
  <Application>Microsoft Office PowerPoint</Application>
  <PresentationFormat>Экран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Соседство</vt:lpstr>
      <vt:lpstr>Презентация PowerPoint</vt:lpstr>
      <vt:lpstr>Cоставьте двузначные числа, (цифры в числе не повторяются)  из элементов исходного множества А={1,2,3}</vt:lpstr>
      <vt:lpstr>Cоставьте двузначные числа, (цифры в числе повторяются)  из элементов исходного множества А={1,2,3}</vt:lpstr>
      <vt:lpstr>Посчитаем количество всех двузначных чисел.</vt:lpstr>
      <vt:lpstr>Посчитаем количество четных двузначных чисел.</vt:lpstr>
      <vt:lpstr>КОМБИНАТОРИКА</vt:lpstr>
      <vt:lpstr>Презентация PowerPoint</vt:lpstr>
      <vt:lpstr>ПЕРЕЧИСЛИТЕЛЬНАЯ КОМБИНАТОРИКА</vt:lpstr>
      <vt:lpstr>Перечислительная комбинаторика  (или исчисляющая комбинаторика) рассматривает задачи о перечислении или подсчёте количества различных конфигураций образуемых элементами конечных множеств, на которые могут накладываться определённые ограничения, такие как: различимость или неразличимость элементов, возможность повторения одинаковых элементов и т. п.</vt:lpstr>
      <vt:lpstr>Презентация PowerPoint</vt:lpstr>
      <vt:lpstr>Презентация PowerPoint</vt:lpstr>
      <vt:lpstr>Презентация PowerPoint</vt:lpstr>
      <vt:lpstr>Презентация PowerPoint</vt:lpstr>
      <vt:lpstr>КОМБИНАТОРНОЕ ПРАВИЛО СУММЫ (СЛОЖЕНИЯ)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КОМБИНАТОРНОЕ ПРАВИЛО ПРОИЗВЕДЕНИЯ (УМНОЖЕНИЯ)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комбинаторики</dc:title>
  <dc:creator>FuckYouBill</dc:creator>
  <cp:lastModifiedBy>HP</cp:lastModifiedBy>
  <cp:revision>251</cp:revision>
  <dcterms:created xsi:type="dcterms:W3CDTF">2010-06-04T12:17:54Z</dcterms:created>
  <dcterms:modified xsi:type="dcterms:W3CDTF">2015-09-30T15:20:29Z</dcterms:modified>
</cp:coreProperties>
</file>