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notesMasterIdLst>
    <p:notesMasterId r:id="rId25"/>
  </p:notesMasterIdLst>
  <p:sldIdLst>
    <p:sldId id="287" r:id="rId2"/>
    <p:sldId id="289" r:id="rId3"/>
    <p:sldId id="285" r:id="rId4"/>
    <p:sldId id="259" r:id="rId5"/>
    <p:sldId id="290" r:id="rId6"/>
    <p:sldId id="258" r:id="rId7"/>
    <p:sldId id="281" r:id="rId8"/>
    <p:sldId id="282" r:id="rId9"/>
    <p:sldId id="260" r:id="rId10"/>
    <p:sldId id="284" r:id="rId11"/>
    <p:sldId id="265" r:id="rId12"/>
    <p:sldId id="292" r:id="rId13"/>
    <p:sldId id="283" r:id="rId14"/>
    <p:sldId id="261" r:id="rId15"/>
    <p:sldId id="262" r:id="rId16"/>
    <p:sldId id="280" r:id="rId17"/>
    <p:sldId id="267" r:id="rId18"/>
    <p:sldId id="268" r:id="rId19"/>
    <p:sldId id="263" r:id="rId20"/>
    <p:sldId id="264" r:id="rId21"/>
    <p:sldId id="270" r:id="rId22"/>
    <p:sldId id="291" r:id="rId23"/>
    <p:sldId id="269" r:id="rId24"/>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1"/>
    </p:ext>
    <p:ext uri="{D31A062A-798A-4329-ABDD-BBA856620510}">
      <p14:defaultImageDpi xmlns:p14="http://schemas.microsoft.com/office/powerpoint/2010/main" val="96"/>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3" d="100"/>
          <a:sy n="73" d="100"/>
        </p:scale>
        <p:origin x="-1074"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14FE15-33ED-4695-823D-214CEC928ADF}" type="datetimeFigureOut">
              <a:rPr lang="ru-RU"/>
              <a:pPr>
                <a:defRPr/>
              </a:pPr>
              <a:t>01.10.2015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smtClean="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02F7A4F-76DA-406D-984B-11D4BCECD7CD}" type="slidenum">
              <a:rPr lang="ru-RU"/>
              <a:pPr>
                <a:defRPr/>
              </a:pPr>
              <a:t>‹#›</a:t>
            </a:fld>
            <a:endParaRPr lang="ru-RU"/>
          </a:p>
        </p:txBody>
      </p:sp>
    </p:spTree>
    <p:extLst>
      <p:ext uri="{BB962C8B-B14F-4D97-AF65-F5344CB8AC3E}">
        <p14:creationId xmlns:p14="http://schemas.microsoft.com/office/powerpoint/2010/main" val="340735271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A9B6F823-4570-4F34-B7E0-26A54F70F0CB}" type="datetimeFigureOut">
              <a:rPr lang="ru-RU"/>
              <a:pPr>
                <a:defRPr/>
              </a:pPr>
              <a:t>01.10.2015</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8AEB2ACA-042D-48AE-B429-62CCEF349B1E}" type="slidenum">
              <a:rPr lang="ru-RU"/>
              <a:pPr>
                <a:defRPr/>
              </a:pPr>
              <a:t>‹#›</a:t>
            </a:fld>
            <a:endParaRPr lang="ru-RU"/>
          </a:p>
        </p:txBody>
      </p:sp>
    </p:spTree>
    <p:extLst>
      <p:ext uri="{BB962C8B-B14F-4D97-AF65-F5344CB8AC3E}">
        <p14:creationId xmlns:p14="http://schemas.microsoft.com/office/powerpoint/2010/main" val="2662144961"/>
      </p:ext>
    </p:extLst>
  </p:cSld>
  <p:clrMapOvr>
    <a:masterClrMapping/>
  </p:clrMapOvr>
  <p:transition>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1A267D61-2116-44BF-9775-43796014DC08}" type="datetimeFigureOut">
              <a:rPr lang="ru-RU"/>
              <a:pPr>
                <a:defRPr/>
              </a:pPr>
              <a:t>01.10.2015</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811544BC-29E4-4ADD-B823-E01979858EEB}" type="slidenum">
              <a:rPr lang="ru-RU"/>
              <a:pPr>
                <a:defRPr/>
              </a:pPr>
              <a:t>‹#›</a:t>
            </a:fld>
            <a:endParaRPr lang="ru-RU"/>
          </a:p>
        </p:txBody>
      </p:sp>
    </p:spTree>
    <p:extLst>
      <p:ext uri="{BB962C8B-B14F-4D97-AF65-F5344CB8AC3E}">
        <p14:creationId xmlns:p14="http://schemas.microsoft.com/office/powerpoint/2010/main" val="1864965202"/>
      </p:ext>
    </p:extLst>
  </p:cSld>
  <p:clrMapOvr>
    <a:masterClrMapping/>
  </p:clrMapOvr>
  <p:transition>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5BEC4526-F7AC-482F-97DF-5C539DDF89E1}" type="datetimeFigureOut">
              <a:rPr lang="ru-RU"/>
              <a:pPr>
                <a:defRPr/>
              </a:pPr>
              <a:t>01.10.2015</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CF9779D2-B16A-4EFC-B037-1F11B47A7318}" type="slidenum">
              <a:rPr lang="ru-RU"/>
              <a:pPr>
                <a:defRPr/>
              </a:pPr>
              <a:t>‹#›</a:t>
            </a:fld>
            <a:endParaRPr lang="ru-RU"/>
          </a:p>
        </p:txBody>
      </p:sp>
    </p:spTree>
    <p:extLst>
      <p:ext uri="{BB962C8B-B14F-4D97-AF65-F5344CB8AC3E}">
        <p14:creationId xmlns:p14="http://schemas.microsoft.com/office/powerpoint/2010/main" val="3003235591"/>
      </p:ext>
    </p:extLst>
  </p:cSld>
  <p:clrMapOvr>
    <a:masterClrMapping/>
  </p:clrMapOvr>
  <p:transition>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B3C88203-0F0D-4946-A235-5979BABEC536}" type="datetimeFigureOut">
              <a:rPr lang="ru-RU"/>
              <a:pPr>
                <a:defRPr/>
              </a:pPr>
              <a:t>01.10.2015</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D6542FE7-8D84-4F32-9A29-E00A6A46654B}" type="slidenum">
              <a:rPr lang="ru-RU"/>
              <a:pPr>
                <a:defRPr/>
              </a:pPr>
              <a:t>‹#›</a:t>
            </a:fld>
            <a:endParaRPr lang="ru-RU"/>
          </a:p>
        </p:txBody>
      </p:sp>
    </p:spTree>
    <p:extLst>
      <p:ext uri="{BB962C8B-B14F-4D97-AF65-F5344CB8AC3E}">
        <p14:creationId xmlns:p14="http://schemas.microsoft.com/office/powerpoint/2010/main" val="846448949"/>
      </p:ext>
    </p:extLst>
  </p:cSld>
  <p:clrMapOvr>
    <a:masterClrMapping/>
  </p:clrMapOvr>
  <p:transition>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2EC9EACB-B2AA-4527-98A6-25BEA7DE6EAB}" type="datetimeFigureOut">
              <a:rPr lang="ru-RU"/>
              <a:pPr>
                <a:defRPr/>
              </a:pPr>
              <a:t>01.10.2015</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E9A2D072-8B67-476A-BA94-A8E714F0217D}" type="slidenum">
              <a:rPr lang="ru-RU"/>
              <a:pPr>
                <a:defRPr/>
              </a:pPr>
              <a:t>‹#›</a:t>
            </a:fld>
            <a:endParaRPr lang="ru-RU"/>
          </a:p>
        </p:txBody>
      </p:sp>
    </p:spTree>
    <p:extLst>
      <p:ext uri="{BB962C8B-B14F-4D97-AF65-F5344CB8AC3E}">
        <p14:creationId xmlns:p14="http://schemas.microsoft.com/office/powerpoint/2010/main" val="3799475501"/>
      </p:ext>
    </p:extLst>
  </p:cSld>
  <p:clrMapOvr>
    <a:masterClrMapping/>
  </p:clrMapOvr>
  <p:transition>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9773FDF7-E7B5-4D85-88A9-D910A25F6A34}" type="datetimeFigureOut">
              <a:rPr lang="ru-RU"/>
              <a:pPr>
                <a:defRPr/>
              </a:pPr>
              <a:t>01.10.2015</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46C428BE-7DCA-4446-8A57-F69B976B6B55}" type="slidenum">
              <a:rPr lang="ru-RU"/>
              <a:pPr>
                <a:defRPr/>
              </a:pPr>
              <a:t>‹#›</a:t>
            </a:fld>
            <a:endParaRPr lang="ru-RU"/>
          </a:p>
        </p:txBody>
      </p:sp>
    </p:spTree>
    <p:extLst>
      <p:ext uri="{BB962C8B-B14F-4D97-AF65-F5344CB8AC3E}">
        <p14:creationId xmlns:p14="http://schemas.microsoft.com/office/powerpoint/2010/main" val="3203113802"/>
      </p:ext>
    </p:extLst>
  </p:cSld>
  <p:clrMapOvr>
    <a:masterClrMapping/>
  </p:clrMapOvr>
  <p:transition>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E9AB1FE8-6079-41C3-BE6E-CE66697AB438}" type="datetimeFigureOut">
              <a:rPr lang="ru-RU"/>
              <a:pPr>
                <a:defRPr/>
              </a:pPr>
              <a:t>01.10.2015</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2A1B3A85-E128-4708-B745-FF3FE93ACE7A}" type="slidenum">
              <a:rPr lang="ru-RU"/>
              <a:pPr>
                <a:defRPr/>
              </a:pPr>
              <a:t>‹#›</a:t>
            </a:fld>
            <a:endParaRPr lang="ru-RU"/>
          </a:p>
        </p:txBody>
      </p:sp>
    </p:spTree>
    <p:extLst>
      <p:ext uri="{BB962C8B-B14F-4D97-AF65-F5344CB8AC3E}">
        <p14:creationId xmlns:p14="http://schemas.microsoft.com/office/powerpoint/2010/main" val="1734877540"/>
      </p:ext>
    </p:extLst>
  </p:cSld>
  <p:clrMapOvr>
    <a:masterClrMapping/>
  </p:clrMapOvr>
  <p:transition>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14324022-9C3A-42E7-877C-50E09C351E41}" type="datetimeFigureOut">
              <a:rPr lang="ru-RU"/>
              <a:pPr>
                <a:defRPr/>
              </a:pPr>
              <a:t>01.10.2015</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C17E19F6-27AB-4C5B-A853-77CA491B363E}" type="slidenum">
              <a:rPr lang="ru-RU"/>
              <a:pPr>
                <a:defRPr/>
              </a:pPr>
              <a:t>‹#›</a:t>
            </a:fld>
            <a:endParaRPr lang="ru-RU"/>
          </a:p>
        </p:txBody>
      </p:sp>
    </p:spTree>
    <p:extLst>
      <p:ext uri="{BB962C8B-B14F-4D97-AF65-F5344CB8AC3E}">
        <p14:creationId xmlns:p14="http://schemas.microsoft.com/office/powerpoint/2010/main" val="4091929777"/>
      </p:ext>
    </p:extLst>
  </p:cSld>
  <p:clrMapOvr>
    <a:masterClrMapping/>
  </p:clrMapOvr>
  <p:transition>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7855B4FC-3510-46C0-AC62-6CB5D372A094}" type="datetimeFigureOut">
              <a:rPr lang="ru-RU"/>
              <a:pPr>
                <a:defRPr/>
              </a:pPr>
              <a:t>01.10.2015</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D67E46CA-A96D-47B9-A05C-5BAD854BDDA3}" type="slidenum">
              <a:rPr lang="ru-RU"/>
              <a:pPr>
                <a:defRPr/>
              </a:pPr>
              <a:t>‹#›</a:t>
            </a:fld>
            <a:endParaRPr lang="ru-RU"/>
          </a:p>
        </p:txBody>
      </p:sp>
    </p:spTree>
    <p:extLst>
      <p:ext uri="{BB962C8B-B14F-4D97-AF65-F5344CB8AC3E}">
        <p14:creationId xmlns:p14="http://schemas.microsoft.com/office/powerpoint/2010/main" val="1369184776"/>
      </p:ext>
    </p:extLst>
  </p:cSld>
  <p:clrMapOvr>
    <a:masterClrMapping/>
  </p:clrMapOvr>
  <p:transition>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4ECA3BE4-33E7-4056-A8CA-FC4632930CF8}" type="datetimeFigureOut">
              <a:rPr lang="ru-RU"/>
              <a:pPr>
                <a:defRPr/>
              </a:pPr>
              <a:t>01.10.2015</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06B8BE93-B2D4-4DAD-B4CD-383303903B9D}" type="slidenum">
              <a:rPr lang="ru-RU"/>
              <a:pPr>
                <a:defRPr/>
              </a:pPr>
              <a:t>‹#›</a:t>
            </a:fld>
            <a:endParaRPr lang="ru-RU"/>
          </a:p>
        </p:txBody>
      </p:sp>
    </p:spTree>
    <p:extLst>
      <p:ext uri="{BB962C8B-B14F-4D97-AF65-F5344CB8AC3E}">
        <p14:creationId xmlns:p14="http://schemas.microsoft.com/office/powerpoint/2010/main" val="484032132"/>
      </p:ext>
    </p:extLst>
  </p:cSld>
  <p:clrMapOvr>
    <a:masterClrMapping/>
  </p:clrMapOvr>
  <p:transition>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CFBA3FB3-7FA8-444B-97B7-C595196F5061}" type="datetimeFigureOut">
              <a:rPr lang="ru-RU"/>
              <a:pPr>
                <a:defRPr/>
              </a:pPr>
              <a:t>01.10.2015</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AF8CEEA0-4C50-4832-9385-0C5D48F7B69C}" type="slidenum">
              <a:rPr lang="ru-RU"/>
              <a:pPr>
                <a:defRPr/>
              </a:pPr>
              <a:t>‹#›</a:t>
            </a:fld>
            <a:endParaRPr lang="ru-RU"/>
          </a:p>
        </p:txBody>
      </p:sp>
    </p:spTree>
    <p:extLst>
      <p:ext uri="{BB962C8B-B14F-4D97-AF65-F5344CB8AC3E}">
        <p14:creationId xmlns:p14="http://schemas.microsoft.com/office/powerpoint/2010/main" val="2127519835"/>
      </p:ext>
    </p:extLst>
  </p:cSld>
  <p:clrMapOvr>
    <a:masterClrMapping/>
  </p:clrMapOvr>
  <p:transition>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03D4A8"/>
            </a:gs>
            <a:gs pos="25000">
              <a:srgbClr val="21D6E0"/>
            </a:gs>
            <a:gs pos="75000">
              <a:srgbClr val="0087E6"/>
            </a:gs>
            <a:gs pos="100000">
              <a:srgbClr val="005CBF"/>
            </a:gs>
          </a:gsLst>
          <a:lin ang="5400000"/>
        </a:gra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4379F75E-DC99-420B-9320-5BABF84797ED}" type="datetimeFigureOut">
              <a:rPr lang="ru-RU"/>
              <a:pPr>
                <a:defRPr/>
              </a:pPr>
              <a:t>01.10.2015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32990FEF-0AF7-4D23-8B87-765995006E1E}"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ransition>
    <p:dissolve/>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xml"/><Relationship Id="rId5" Type="http://schemas.openxmlformats.org/officeDocument/2006/relationships/image" Target="../media/image14.jpeg"/><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4.xml"/><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jpe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4.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6"/>
          <p:cNvSpPr>
            <a:spLocks noGrp="1" noChangeArrowheads="1"/>
          </p:cNvSpPr>
          <p:nvPr>
            <p:ph type="ctrTitle"/>
          </p:nvPr>
        </p:nvSpPr>
        <p:spPr>
          <a:xfrm>
            <a:off x="611188" y="476250"/>
            <a:ext cx="7772400" cy="1008063"/>
          </a:xfrm>
        </p:spPr>
        <p:txBody>
          <a:bodyPr/>
          <a:lstStyle/>
          <a:p>
            <a:pPr eaLnBrk="1" hangingPunct="1"/>
            <a:r>
              <a:rPr lang="ru-RU" sz="1600" b="1" smtClean="0">
                <a:solidFill>
                  <a:srgbClr val="0000FF"/>
                </a:solidFill>
                <a:latin typeface="Times New Roman" pitchFamily="18" charset="0"/>
              </a:rPr>
              <a:t>Министерство образования и молодежной политики Российской Федерации</a:t>
            </a:r>
            <a:r>
              <a:rPr lang="ru-RU" sz="1800" b="1" smtClean="0">
                <a:solidFill>
                  <a:srgbClr val="0000FF"/>
                </a:solidFill>
                <a:latin typeface="Times New Roman" pitchFamily="18" charset="0"/>
              </a:rPr>
              <a:t/>
            </a:r>
            <a:br>
              <a:rPr lang="ru-RU" sz="1800" b="1" smtClean="0">
                <a:solidFill>
                  <a:srgbClr val="0000FF"/>
                </a:solidFill>
                <a:latin typeface="Times New Roman" pitchFamily="18" charset="0"/>
              </a:rPr>
            </a:br>
            <a:r>
              <a:rPr lang="ru-RU" sz="1600" b="1" smtClean="0">
                <a:solidFill>
                  <a:srgbClr val="0000FF"/>
                </a:solidFill>
              </a:rPr>
              <a:t> ГБОУ СОШ №79 Калининского района г. Санкт-Петербурга </a:t>
            </a:r>
            <a:r>
              <a:rPr lang="ru-RU" sz="1600" b="1" smtClean="0">
                <a:solidFill>
                  <a:srgbClr val="0000FF"/>
                </a:solidFill>
                <a:latin typeface="Times New Roman" pitchFamily="18" charset="0"/>
              </a:rPr>
              <a:t/>
            </a:r>
            <a:br>
              <a:rPr lang="ru-RU" sz="1600" b="1" smtClean="0">
                <a:solidFill>
                  <a:srgbClr val="0000FF"/>
                </a:solidFill>
                <a:latin typeface="Times New Roman" pitchFamily="18" charset="0"/>
              </a:rPr>
            </a:br>
            <a:endParaRPr lang="ru-RU" sz="1600" b="1" smtClean="0">
              <a:solidFill>
                <a:srgbClr val="0000FF"/>
              </a:solidFill>
              <a:latin typeface="Times New Roman" pitchFamily="18" charset="0"/>
            </a:endParaRPr>
          </a:p>
        </p:txBody>
      </p:sp>
      <p:sp>
        <p:nvSpPr>
          <p:cNvPr id="2055" name="Rectangle 7"/>
          <p:cNvSpPr>
            <a:spLocks noGrp="1" noChangeArrowheads="1"/>
          </p:cNvSpPr>
          <p:nvPr>
            <p:ph type="subTitle" idx="1"/>
          </p:nvPr>
        </p:nvSpPr>
        <p:spPr>
          <a:xfrm>
            <a:off x="1042988" y="4365625"/>
            <a:ext cx="7343775" cy="1728788"/>
          </a:xfrm>
        </p:spPr>
        <p:txBody>
          <a:bodyPr/>
          <a:lstStyle/>
          <a:p>
            <a:pPr eaLnBrk="1" hangingPunct="1">
              <a:lnSpc>
                <a:spcPct val="80000"/>
              </a:lnSpc>
              <a:defRPr/>
            </a:pPr>
            <a:endParaRPr lang="ru-RU" sz="3600" b="1" dirty="0" smtClean="0">
              <a:solidFill>
                <a:srgbClr val="660033"/>
              </a:solidFill>
              <a:effectLst>
                <a:outerShdw blurRad="38100" dist="38100" dir="2700000" algn="tl">
                  <a:srgbClr val="000000"/>
                </a:outerShdw>
              </a:effectLst>
            </a:endParaRPr>
          </a:p>
          <a:p>
            <a:pPr eaLnBrk="1" hangingPunct="1">
              <a:lnSpc>
                <a:spcPct val="80000"/>
              </a:lnSpc>
              <a:defRPr/>
            </a:pPr>
            <a:r>
              <a:rPr lang="ru-RU" sz="2000" b="1" dirty="0" smtClean="0">
                <a:solidFill>
                  <a:srgbClr val="0000FF"/>
                </a:solidFill>
                <a:latin typeface="Times New Roman" pitchFamily="18" charset="0"/>
                <a:cs typeface="Times New Roman" pitchFamily="18" charset="0"/>
              </a:rPr>
              <a:t>учителя  физической культуры</a:t>
            </a:r>
            <a:br>
              <a:rPr lang="ru-RU" sz="2000" b="1" dirty="0" smtClean="0">
                <a:solidFill>
                  <a:srgbClr val="0000FF"/>
                </a:solidFill>
                <a:latin typeface="Times New Roman" pitchFamily="18" charset="0"/>
                <a:cs typeface="Times New Roman" pitchFamily="18" charset="0"/>
              </a:rPr>
            </a:br>
            <a:r>
              <a:rPr lang="ru-RU" sz="2000" b="1" dirty="0" smtClean="0">
                <a:solidFill>
                  <a:srgbClr val="0000FF"/>
                </a:solidFill>
                <a:latin typeface="Times New Roman" pitchFamily="18" charset="0"/>
                <a:cs typeface="Times New Roman" pitchFamily="18" charset="0"/>
              </a:rPr>
              <a:t>Панченко Анны Николаевны</a:t>
            </a:r>
            <a:br>
              <a:rPr lang="ru-RU" sz="2000" b="1" dirty="0" smtClean="0">
                <a:solidFill>
                  <a:srgbClr val="0000FF"/>
                </a:solidFill>
                <a:latin typeface="Times New Roman" pitchFamily="18" charset="0"/>
                <a:cs typeface="Times New Roman" pitchFamily="18" charset="0"/>
              </a:rPr>
            </a:br>
            <a:endParaRPr lang="ru-RU" sz="2000" b="1" dirty="0" smtClean="0">
              <a:solidFill>
                <a:srgbClr val="0000FF"/>
              </a:solidFill>
              <a:latin typeface="Times New Roman" pitchFamily="18" charset="0"/>
              <a:cs typeface="Times New Roman" pitchFamily="18" charset="0"/>
            </a:endParaRPr>
          </a:p>
        </p:txBody>
      </p:sp>
      <p:sp>
        <p:nvSpPr>
          <p:cNvPr id="2052" name="WordArt 8"/>
          <p:cNvSpPr>
            <a:spLocks noChangeArrowheads="1" noChangeShapeType="1" noTextEdit="1"/>
          </p:cNvSpPr>
          <p:nvPr/>
        </p:nvSpPr>
        <p:spPr bwMode="auto">
          <a:xfrm>
            <a:off x="2987675" y="2276475"/>
            <a:ext cx="3028950" cy="1066800"/>
          </a:xfrm>
          <a:prstGeom prst="rect">
            <a:avLst/>
          </a:prstGeom>
        </p:spPr>
        <p:txBody>
          <a:bodyPr wrap="none" fromWordArt="1">
            <a:prstTxWarp prst="textPlain">
              <a:avLst>
                <a:gd name="adj" fmla="val 50000"/>
              </a:avLst>
            </a:prstTxWarp>
          </a:bodyPr>
          <a:lstStyle/>
          <a:p>
            <a:pPr algn="ctr"/>
            <a:r>
              <a:rPr lang="ru-RU" sz="3600" kern="10">
                <a:ln w="9525">
                  <a:solidFill>
                    <a:srgbClr val="FFFF00"/>
                  </a:solidFill>
                  <a:round/>
                  <a:headEnd/>
                  <a:tailEnd/>
                </a:ln>
                <a:solidFill>
                  <a:srgbClr val="003219"/>
                </a:solidFill>
                <a:effectLst>
                  <a:outerShdw dist="563972" dir="14049741" sx="125000" sy="125000" algn="tl" rotWithShape="0">
                    <a:srgbClr val="C7DFD3">
                      <a:alpha val="79999"/>
                    </a:srgbClr>
                  </a:outerShdw>
                </a:effectLst>
                <a:latin typeface="Times New Roman"/>
                <a:cs typeface="Times New Roman"/>
              </a:rPr>
              <a:t>ПОРТФОЛИО</a:t>
            </a:r>
          </a:p>
        </p:txBody>
      </p:sp>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777\Desktop\гр3.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627784" y="476672"/>
            <a:ext cx="4291914" cy="6027656"/>
          </a:xfrm>
          <a:prstGeom prst="rect">
            <a:avLst/>
          </a:prstGeom>
          <a:ln w="127000" cap="rnd">
            <a:solidFill>
              <a:schemeClr val="accent4">
                <a:lumMod val="75000"/>
              </a:schemeClr>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ransition>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descr="E:\ANNA\Новая папка33\aa 009.jpg"/>
          <p:cNvPicPr>
            <a:picLocks noGrp="1" noChangeAspect="1" noChangeArrowheads="1"/>
          </p:cNvPicPr>
          <p:nvPr>
            <p:ph sz="half" idx="1"/>
          </p:nvPr>
        </p:nvPicPr>
        <p:blipFill>
          <a:blip r:embed="rId2" cstate="email">
            <a:extLst>
              <a:ext uri="{28A0092B-C50C-407E-A947-70E740481C1C}">
                <a14:useLocalDpi xmlns:a14="http://schemas.microsoft.com/office/drawing/2010/main"/>
              </a:ext>
            </a:extLst>
          </a:blip>
          <a:srcRect/>
          <a:stretch>
            <a:fillRect/>
          </a:stretch>
        </p:blipFill>
        <p:spPr>
          <a:xfrm>
            <a:off x="857250" y="1428750"/>
            <a:ext cx="2952750" cy="2214563"/>
          </a:xfrm>
          <a:solidFill>
            <a:srgbClr val="FFFFFF">
              <a:shade val="85000"/>
            </a:srgbClr>
          </a:solidFill>
          <a:ln w="28575" cap="sq">
            <a:solidFill>
              <a:srgbClr val="7030A0"/>
            </a:solidFill>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44" name="Picture 4" descr="E:\ANNA\соревнования\DSC01387.JPG"/>
          <p:cNvPicPr>
            <a:picLocks noGrp="1" noChangeAspect="1" noChangeArrowheads="1"/>
          </p:cNvPicPr>
          <p:nvPr>
            <p:ph sz="half" idx="2"/>
          </p:nvPr>
        </p:nvPicPr>
        <p:blipFill>
          <a:blip r:embed="rId3" cstate="email">
            <a:extLst>
              <a:ext uri="{28A0092B-C50C-407E-A947-70E740481C1C}">
                <a14:useLocalDpi xmlns:a14="http://schemas.microsoft.com/office/drawing/2010/main"/>
              </a:ext>
            </a:extLst>
          </a:blip>
          <a:srcRect/>
          <a:stretch>
            <a:fillRect/>
          </a:stretch>
        </p:blipFill>
        <p:spPr>
          <a:xfrm>
            <a:off x="4572000" y="1340768"/>
            <a:ext cx="3168650" cy="2376488"/>
          </a:xfrm>
          <a:solidFill>
            <a:srgbClr val="FFFFFF">
              <a:shade val="85000"/>
            </a:srgbClr>
          </a:solidFill>
          <a:ln w="28575" cap="sq">
            <a:solidFill>
              <a:srgbClr val="7030A0"/>
            </a:solidFill>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45" name="Picture 4" descr="E:\ANNA\соревнования\DSC01421.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85750" y="3929063"/>
            <a:ext cx="3786188" cy="2840037"/>
          </a:xfrm>
          <a:prstGeom prst="rect">
            <a:avLst/>
          </a:prstGeom>
          <a:solidFill>
            <a:srgbClr val="FFFFFF">
              <a:shade val="85000"/>
            </a:srgbClr>
          </a:solidFill>
          <a:ln w="28575" cap="sq">
            <a:solidFill>
              <a:srgbClr val="7030A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46" name="Picture 5" descr="E:\ANNA\соревнования\DSC01417.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411663" y="3933825"/>
            <a:ext cx="3763962" cy="2822575"/>
          </a:xfrm>
          <a:prstGeom prst="rect">
            <a:avLst/>
          </a:prstGeom>
          <a:solidFill>
            <a:srgbClr val="FFFFFF">
              <a:shade val="85000"/>
            </a:srgbClr>
          </a:solidFill>
          <a:ln w="28575" cap="sq">
            <a:solidFill>
              <a:srgbClr val="7030A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Прямоугольник 9"/>
          <p:cNvSpPr/>
          <p:nvPr/>
        </p:nvSpPr>
        <p:spPr>
          <a:xfrm>
            <a:off x="2645528" y="260648"/>
            <a:ext cx="4207306" cy="707886"/>
          </a:xfrm>
          <a:prstGeom prst="rect">
            <a:avLst/>
          </a:prstGeom>
          <a:noFill/>
        </p:spPr>
        <p:txBody>
          <a:bodyPr wrap="none">
            <a:spAutoFit/>
          </a:bodyPr>
          <a:lstStyle/>
          <a:p>
            <a:pPr algn="ctr">
              <a:defRPr/>
            </a:pPr>
            <a:r>
              <a:rPr lang="ru-RU" sz="40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glow rad="63500">
                    <a:schemeClr val="accent2">
                      <a:satMod val="175000"/>
                      <a:alpha val="40000"/>
                    </a:schemeClr>
                  </a:glow>
                  <a:outerShdw blurRad="38100" dist="38100" dir="7020000" algn="tl">
                    <a:srgbClr val="000000">
                      <a:alpha val="35000"/>
                    </a:srgbClr>
                  </a:outerShdw>
                </a:effectLst>
              </a:rPr>
              <a:t>К стартам готов</a:t>
            </a:r>
          </a:p>
        </p:txBody>
      </p:sp>
    </p:spTree>
  </p:cSld>
  <p:clrMapOvr>
    <a:masterClrMapping/>
  </p:clrMapOvr>
  <p:transition>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Заголовок 8"/>
          <p:cNvSpPr>
            <a:spLocks noGrp="1"/>
          </p:cNvSpPr>
          <p:nvPr>
            <p:ph type="title" idx="4294967295"/>
          </p:nvPr>
        </p:nvSpPr>
        <p:spPr>
          <a:xfrm>
            <a:off x="0" y="274638"/>
            <a:ext cx="8229600" cy="1143000"/>
          </a:xfrm>
        </p:spPr>
        <p:txBody>
          <a:bodyPr/>
          <a:lstStyle/>
          <a:p>
            <a:r>
              <a:rPr lang="ru-RU" sz="1000" smtClean="0"/>
              <a:t> </a:t>
            </a:r>
            <a:br>
              <a:rPr lang="ru-RU" sz="1000" smtClean="0"/>
            </a:br>
            <a:r>
              <a:rPr lang="ru-RU" sz="1400" b="1" smtClean="0"/>
              <a:t>Таблица результатов соревнований</a:t>
            </a:r>
            <a:r>
              <a:rPr lang="ru-RU" sz="1400" smtClean="0"/>
              <a:t/>
            </a:r>
            <a:br>
              <a:rPr lang="ru-RU" sz="1400" smtClean="0"/>
            </a:br>
            <a:r>
              <a:rPr lang="ru-RU" sz="1400" b="1" smtClean="0"/>
              <a:t>«К стартам готов» на первенство МО №24</a:t>
            </a:r>
            <a:r>
              <a:rPr lang="ru-RU" sz="1400" smtClean="0"/>
              <a:t/>
            </a:r>
            <a:br>
              <a:rPr lang="ru-RU" sz="1400" smtClean="0"/>
            </a:br>
            <a:r>
              <a:rPr lang="ru-RU" sz="1400" b="1" smtClean="0"/>
              <a:t> </a:t>
            </a:r>
            <a:r>
              <a:rPr lang="ru-RU" sz="1400" smtClean="0"/>
              <a:t/>
            </a:r>
            <a:br>
              <a:rPr lang="ru-RU" sz="1400" smtClean="0"/>
            </a:br>
            <a:r>
              <a:rPr lang="ru-RU" sz="1400" smtClean="0"/>
              <a:t> Дата проведения: 25 февраля 2011 года</a:t>
            </a:r>
            <a:br>
              <a:rPr lang="ru-RU" sz="1400" smtClean="0"/>
            </a:br>
            <a:r>
              <a:rPr lang="ru-RU" sz="1400" smtClean="0"/>
              <a:t>Место проведения: ГОУ СОШ №79</a:t>
            </a:r>
            <a:br>
              <a:rPr lang="ru-RU" sz="1400" smtClean="0"/>
            </a:br>
            <a:endParaRPr lang="ru-RU" sz="1400" smtClean="0"/>
          </a:p>
        </p:txBody>
      </p:sp>
      <p:graphicFrame>
        <p:nvGraphicFramePr>
          <p:cNvPr id="13" name="Таблица 12"/>
          <p:cNvGraphicFramePr>
            <a:graphicFrameLocks noGrp="1"/>
          </p:cNvGraphicFramePr>
          <p:nvPr/>
        </p:nvGraphicFramePr>
        <p:xfrm>
          <a:off x="1258888" y="2492375"/>
          <a:ext cx="6095999" cy="2773364"/>
        </p:xfrm>
        <a:graphic>
          <a:graphicData uri="http://schemas.openxmlformats.org/drawingml/2006/table">
            <a:tbl>
              <a:tblPr/>
              <a:tblGrid>
                <a:gridCol w="388310"/>
                <a:gridCol w="1644406"/>
                <a:gridCol w="924979"/>
                <a:gridCol w="962390"/>
                <a:gridCol w="1035924"/>
                <a:gridCol w="1139990"/>
              </a:tblGrid>
              <a:tr h="726500">
                <a:tc>
                  <a:txBody>
                    <a:bodyPr/>
                    <a:lstStyle/>
                    <a:p>
                      <a:pPr algn="ctr">
                        <a:lnSpc>
                          <a:spcPct val="115000"/>
                        </a:lnSpc>
                        <a:spcAft>
                          <a:spcPts val="0"/>
                        </a:spcAft>
                      </a:pPr>
                      <a:r>
                        <a:rPr lang="ru-RU" sz="900">
                          <a:latin typeface="Calibri"/>
                          <a:ea typeface="Calibri"/>
                          <a:cs typeface="Times New Roman"/>
                        </a:rPr>
                        <a:t>№</a:t>
                      </a:r>
                      <a:endParaRPr lang="ru-RU" sz="700">
                        <a:latin typeface="Calibri"/>
                        <a:ea typeface="Calibri"/>
                        <a:cs typeface="Times New Roman"/>
                      </a:endParaRPr>
                    </a:p>
                    <a:p>
                      <a:pPr algn="ctr">
                        <a:lnSpc>
                          <a:spcPct val="115000"/>
                        </a:lnSpc>
                        <a:spcAft>
                          <a:spcPts val="0"/>
                        </a:spcAft>
                      </a:pPr>
                      <a:r>
                        <a:rPr lang="ru-RU" sz="900">
                          <a:latin typeface="Calibri"/>
                          <a:ea typeface="Calibri"/>
                          <a:cs typeface="Times New Roman"/>
                        </a:rPr>
                        <a:t>п/п</a:t>
                      </a:r>
                      <a:endParaRPr lang="ru-RU" sz="700">
                        <a:latin typeface="Calibri"/>
                        <a:ea typeface="Calibri"/>
                        <a:cs typeface="Times New Roman"/>
                      </a:endParaRPr>
                    </a:p>
                  </a:txBody>
                  <a:tcPr marL="46442" marR="464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latin typeface="Calibri"/>
                          <a:ea typeface="Calibri"/>
                          <a:cs typeface="Times New Roman"/>
                        </a:rPr>
                        <a:t>Школа</a:t>
                      </a:r>
                      <a:endParaRPr lang="ru-RU" sz="700">
                        <a:latin typeface="Calibri"/>
                        <a:ea typeface="Calibri"/>
                        <a:cs typeface="Times New Roman"/>
                      </a:endParaRPr>
                    </a:p>
                  </a:txBody>
                  <a:tcPr marL="46442" marR="464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latin typeface="Calibri"/>
                          <a:ea typeface="Calibri"/>
                          <a:cs typeface="Times New Roman"/>
                        </a:rPr>
                        <a:t>Девочки</a:t>
                      </a:r>
                      <a:endParaRPr lang="ru-RU" sz="700">
                        <a:latin typeface="Calibri"/>
                        <a:ea typeface="Calibri"/>
                        <a:cs typeface="Times New Roman"/>
                      </a:endParaRPr>
                    </a:p>
                    <a:p>
                      <a:pPr algn="ctr">
                        <a:lnSpc>
                          <a:spcPct val="115000"/>
                        </a:lnSpc>
                        <a:spcAft>
                          <a:spcPts val="0"/>
                        </a:spcAft>
                      </a:pPr>
                      <a:r>
                        <a:rPr lang="ru-RU" sz="900">
                          <a:latin typeface="Calibri"/>
                          <a:ea typeface="Calibri"/>
                          <a:cs typeface="Times New Roman"/>
                        </a:rPr>
                        <a:t>(кол-во очков)</a:t>
                      </a:r>
                      <a:endParaRPr lang="ru-RU" sz="700">
                        <a:latin typeface="Calibri"/>
                        <a:ea typeface="Calibri"/>
                        <a:cs typeface="Times New Roman"/>
                      </a:endParaRPr>
                    </a:p>
                  </a:txBody>
                  <a:tcPr marL="46442" marR="464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latin typeface="Calibri"/>
                          <a:ea typeface="Calibri"/>
                          <a:cs typeface="Times New Roman"/>
                        </a:rPr>
                        <a:t>Мальчики</a:t>
                      </a:r>
                      <a:endParaRPr lang="ru-RU" sz="700">
                        <a:latin typeface="Calibri"/>
                        <a:ea typeface="Calibri"/>
                        <a:cs typeface="Times New Roman"/>
                      </a:endParaRPr>
                    </a:p>
                    <a:p>
                      <a:pPr algn="ctr">
                        <a:lnSpc>
                          <a:spcPct val="115000"/>
                        </a:lnSpc>
                        <a:spcAft>
                          <a:spcPts val="0"/>
                        </a:spcAft>
                      </a:pPr>
                      <a:r>
                        <a:rPr lang="ru-RU" sz="900">
                          <a:latin typeface="Calibri"/>
                          <a:ea typeface="Calibri"/>
                          <a:cs typeface="Times New Roman"/>
                        </a:rPr>
                        <a:t>(кол-во очков)</a:t>
                      </a:r>
                      <a:endParaRPr lang="ru-RU" sz="700">
                        <a:latin typeface="Calibri"/>
                        <a:ea typeface="Calibri"/>
                        <a:cs typeface="Times New Roman"/>
                      </a:endParaRPr>
                    </a:p>
                  </a:txBody>
                  <a:tcPr marL="46442" marR="464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latin typeface="Calibri"/>
                          <a:ea typeface="Calibri"/>
                          <a:cs typeface="Times New Roman"/>
                        </a:rPr>
                        <a:t>Сумма очков</a:t>
                      </a:r>
                      <a:endParaRPr lang="ru-RU" sz="700">
                        <a:latin typeface="Calibri"/>
                        <a:ea typeface="Calibri"/>
                        <a:cs typeface="Times New Roman"/>
                      </a:endParaRPr>
                    </a:p>
                  </a:txBody>
                  <a:tcPr marL="46442" marR="464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latin typeface="Calibri"/>
                          <a:ea typeface="Calibri"/>
                          <a:cs typeface="Times New Roman"/>
                        </a:rPr>
                        <a:t>Место</a:t>
                      </a:r>
                      <a:endParaRPr lang="ru-RU" sz="700">
                        <a:latin typeface="Calibri"/>
                        <a:ea typeface="Calibri"/>
                        <a:cs typeface="Times New Roman"/>
                      </a:endParaRPr>
                    </a:p>
                  </a:txBody>
                  <a:tcPr marL="46442" marR="464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1067">
                <a:tc>
                  <a:txBody>
                    <a:bodyPr/>
                    <a:lstStyle/>
                    <a:p>
                      <a:pPr algn="ctr">
                        <a:lnSpc>
                          <a:spcPct val="115000"/>
                        </a:lnSpc>
                        <a:spcAft>
                          <a:spcPts val="0"/>
                        </a:spcAft>
                      </a:pPr>
                      <a:r>
                        <a:rPr lang="ru-RU" sz="900">
                          <a:latin typeface="Calibri"/>
                          <a:ea typeface="Calibri"/>
                          <a:cs typeface="Times New Roman"/>
                        </a:rPr>
                        <a:t>1</a:t>
                      </a:r>
                      <a:endParaRPr lang="ru-RU" sz="700">
                        <a:latin typeface="Calibri"/>
                        <a:ea typeface="Calibri"/>
                        <a:cs typeface="Times New Roman"/>
                      </a:endParaRPr>
                    </a:p>
                  </a:txBody>
                  <a:tcPr marL="46442" marR="464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latin typeface="Calibri"/>
                          <a:ea typeface="Calibri"/>
                          <a:cs typeface="Times New Roman"/>
                        </a:rPr>
                        <a:t>№ 79</a:t>
                      </a:r>
                      <a:endParaRPr lang="ru-RU" sz="700">
                        <a:latin typeface="Calibri"/>
                        <a:ea typeface="Calibri"/>
                        <a:cs typeface="Times New Roman"/>
                      </a:endParaRPr>
                    </a:p>
                  </a:txBody>
                  <a:tcPr marL="46442" marR="464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latin typeface="Calibri"/>
                          <a:ea typeface="Calibri"/>
                          <a:cs typeface="Times New Roman"/>
                        </a:rPr>
                        <a:t>336 очков</a:t>
                      </a:r>
                      <a:endParaRPr lang="ru-RU" sz="700">
                        <a:latin typeface="Calibri"/>
                        <a:ea typeface="Calibri"/>
                        <a:cs typeface="Times New Roman"/>
                      </a:endParaRPr>
                    </a:p>
                  </a:txBody>
                  <a:tcPr marL="46442" marR="464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latin typeface="Calibri"/>
                          <a:ea typeface="Calibri"/>
                          <a:cs typeface="Times New Roman"/>
                        </a:rPr>
                        <a:t>410 очка</a:t>
                      </a:r>
                      <a:endParaRPr lang="ru-RU" sz="700">
                        <a:latin typeface="Calibri"/>
                        <a:ea typeface="Calibri"/>
                        <a:cs typeface="Times New Roman"/>
                      </a:endParaRPr>
                    </a:p>
                  </a:txBody>
                  <a:tcPr marL="46442" marR="464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latin typeface="Calibri"/>
                          <a:ea typeface="Calibri"/>
                          <a:cs typeface="Times New Roman"/>
                        </a:rPr>
                        <a:t>746 очков</a:t>
                      </a:r>
                      <a:endParaRPr lang="ru-RU" sz="700">
                        <a:latin typeface="Calibri"/>
                        <a:ea typeface="Calibri"/>
                        <a:cs typeface="Times New Roman"/>
                      </a:endParaRPr>
                    </a:p>
                  </a:txBody>
                  <a:tcPr marL="46442" marR="464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900">
                          <a:latin typeface="Calibri"/>
                          <a:ea typeface="Calibri"/>
                          <a:cs typeface="Times New Roman"/>
                        </a:rPr>
                        <a:t>I</a:t>
                      </a:r>
                      <a:r>
                        <a:rPr lang="ru-RU" sz="900">
                          <a:latin typeface="Calibri"/>
                          <a:ea typeface="Calibri"/>
                          <a:cs typeface="Times New Roman"/>
                        </a:rPr>
                        <a:t> место</a:t>
                      </a:r>
                      <a:endParaRPr lang="ru-RU" sz="700">
                        <a:latin typeface="Calibri"/>
                        <a:ea typeface="Calibri"/>
                        <a:cs typeface="Times New Roman"/>
                      </a:endParaRPr>
                    </a:p>
                  </a:txBody>
                  <a:tcPr marL="46442" marR="464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3663">
                <a:tc>
                  <a:txBody>
                    <a:bodyPr/>
                    <a:lstStyle/>
                    <a:p>
                      <a:pPr algn="ctr">
                        <a:lnSpc>
                          <a:spcPct val="115000"/>
                        </a:lnSpc>
                        <a:spcAft>
                          <a:spcPts val="0"/>
                        </a:spcAft>
                      </a:pPr>
                      <a:r>
                        <a:rPr lang="ru-RU" sz="900">
                          <a:latin typeface="Calibri"/>
                          <a:ea typeface="Calibri"/>
                          <a:cs typeface="Times New Roman"/>
                        </a:rPr>
                        <a:t>2</a:t>
                      </a:r>
                      <a:endParaRPr lang="ru-RU" sz="700">
                        <a:latin typeface="Calibri"/>
                        <a:ea typeface="Calibri"/>
                        <a:cs typeface="Times New Roman"/>
                      </a:endParaRPr>
                    </a:p>
                  </a:txBody>
                  <a:tcPr marL="46442" marR="464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latin typeface="Calibri"/>
                          <a:ea typeface="Calibri"/>
                          <a:cs typeface="Times New Roman"/>
                        </a:rPr>
                        <a:t>№ 119</a:t>
                      </a:r>
                      <a:endParaRPr lang="ru-RU" sz="700">
                        <a:latin typeface="Calibri"/>
                        <a:ea typeface="Calibri"/>
                        <a:cs typeface="Times New Roman"/>
                      </a:endParaRPr>
                    </a:p>
                  </a:txBody>
                  <a:tcPr marL="46442" marR="464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latin typeface="Calibri"/>
                          <a:ea typeface="Calibri"/>
                          <a:cs typeface="Times New Roman"/>
                        </a:rPr>
                        <a:t>354 очка</a:t>
                      </a:r>
                      <a:endParaRPr lang="ru-RU" sz="700">
                        <a:latin typeface="Calibri"/>
                        <a:ea typeface="Calibri"/>
                        <a:cs typeface="Times New Roman"/>
                      </a:endParaRPr>
                    </a:p>
                  </a:txBody>
                  <a:tcPr marL="46442" marR="464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latin typeface="Calibri"/>
                          <a:ea typeface="Calibri"/>
                          <a:cs typeface="Times New Roman"/>
                        </a:rPr>
                        <a:t>388 очков</a:t>
                      </a:r>
                      <a:endParaRPr lang="ru-RU" sz="700">
                        <a:latin typeface="Calibri"/>
                        <a:ea typeface="Calibri"/>
                        <a:cs typeface="Times New Roman"/>
                      </a:endParaRPr>
                    </a:p>
                  </a:txBody>
                  <a:tcPr marL="46442" marR="464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latin typeface="Calibri"/>
                          <a:ea typeface="Calibri"/>
                          <a:cs typeface="Times New Roman"/>
                        </a:rPr>
                        <a:t>742 очка</a:t>
                      </a:r>
                      <a:endParaRPr lang="ru-RU" sz="700">
                        <a:latin typeface="Calibri"/>
                        <a:ea typeface="Calibri"/>
                        <a:cs typeface="Times New Roman"/>
                      </a:endParaRPr>
                    </a:p>
                  </a:txBody>
                  <a:tcPr marL="46442" marR="464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900">
                          <a:latin typeface="Calibri"/>
                          <a:ea typeface="Calibri"/>
                          <a:cs typeface="Times New Roman"/>
                        </a:rPr>
                        <a:t>II </a:t>
                      </a:r>
                      <a:r>
                        <a:rPr lang="ru-RU" sz="900">
                          <a:latin typeface="Calibri"/>
                          <a:ea typeface="Calibri"/>
                          <a:cs typeface="Times New Roman"/>
                        </a:rPr>
                        <a:t>место</a:t>
                      </a:r>
                      <a:endParaRPr lang="ru-RU" sz="700">
                        <a:latin typeface="Calibri"/>
                        <a:ea typeface="Calibri"/>
                        <a:cs typeface="Times New Roman"/>
                      </a:endParaRPr>
                    </a:p>
                  </a:txBody>
                  <a:tcPr marL="46442" marR="464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1067">
                <a:tc>
                  <a:txBody>
                    <a:bodyPr/>
                    <a:lstStyle/>
                    <a:p>
                      <a:pPr algn="ctr">
                        <a:lnSpc>
                          <a:spcPct val="115000"/>
                        </a:lnSpc>
                        <a:spcAft>
                          <a:spcPts val="0"/>
                        </a:spcAft>
                      </a:pPr>
                      <a:r>
                        <a:rPr lang="ru-RU" sz="900">
                          <a:latin typeface="Calibri"/>
                          <a:ea typeface="Calibri"/>
                          <a:cs typeface="Times New Roman"/>
                        </a:rPr>
                        <a:t>3</a:t>
                      </a:r>
                      <a:endParaRPr lang="ru-RU" sz="700">
                        <a:latin typeface="Calibri"/>
                        <a:ea typeface="Calibri"/>
                        <a:cs typeface="Times New Roman"/>
                      </a:endParaRPr>
                    </a:p>
                  </a:txBody>
                  <a:tcPr marL="46442" marR="464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latin typeface="Calibri"/>
                          <a:ea typeface="Calibri"/>
                          <a:cs typeface="Times New Roman"/>
                        </a:rPr>
                        <a:t>№ 128</a:t>
                      </a:r>
                      <a:endParaRPr lang="ru-RU" sz="700">
                        <a:latin typeface="Calibri"/>
                        <a:ea typeface="Calibri"/>
                        <a:cs typeface="Times New Roman"/>
                      </a:endParaRPr>
                    </a:p>
                  </a:txBody>
                  <a:tcPr marL="46442" marR="464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latin typeface="Calibri"/>
                          <a:ea typeface="Calibri"/>
                          <a:cs typeface="Times New Roman"/>
                        </a:rPr>
                        <a:t>228 очков</a:t>
                      </a:r>
                      <a:endParaRPr lang="ru-RU" sz="700">
                        <a:latin typeface="Calibri"/>
                        <a:ea typeface="Calibri"/>
                        <a:cs typeface="Times New Roman"/>
                      </a:endParaRPr>
                    </a:p>
                  </a:txBody>
                  <a:tcPr marL="46442" marR="464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latin typeface="Calibri"/>
                          <a:ea typeface="Calibri"/>
                          <a:cs typeface="Times New Roman"/>
                        </a:rPr>
                        <a:t>250 очков</a:t>
                      </a:r>
                      <a:endParaRPr lang="ru-RU" sz="700">
                        <a:latin typeface="Calibri"/>
                        <a:ea typeface="Calibri"/>
                        <a:cs typeface="Times New Roman"/>
                      </a:endParaRPr>
                    </a:p>
                  </a:txBody>
                  <a:tcPr marL="46442" marR="464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latin typeface="Calibri"/>
                          <a:ea typeface="Calibri"/>
                          <a:cs typeface="Times New Roman"/>
                        </a:rPr>
                        <a:t>478 очков</a:t>
                      </a:r>
                      <a:endParaRPr lang="ru-RU" sz="700">
                        <a:latin typeface="Calibri"/>
                        <a:ea typeface="Calibri"/>
                        <a:cs typeface="Times New Roman"/>
                      </a:endParaRPr>
                    </a:p>
                  </a:txBody>
                  <a:tcPr marL="46442" marR="464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900">
                          <a:latin typeface="Calibri"/>
                          <a:ea typeface="Calibri"/>
                          <a:cs typeface="Times New Roman"/>
                        </a:rPr>
                        <a:t>III</a:t>
                      </a:r>
                      <a:r>
                        <a:rPr lang="ru-RU" sz="900">
                          <a:latin typeface="Calibri"/>
                          <a:ea typeface="Calibri"/>
                          <a:cs typeface="Times New Roman"/>
                        </a:rPr>
                        <a:t> место</a:t>
                      </a:r>
                      <a:endParaRPr lang="ru-RU" sz="700">
                        <a:latin typeface="Calibri"/>
                        <a:ea typeface="Calibri"/>
                        <a:cs typeface="Times New Roman"/>
                      </a:endParaRPr>
                    </a:p>
                  </a:txBody>
                  <a:tcPr marL="46442" marR="464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1067">
                <a:tc>
                  <a:txBody>
                    <a:bodyPr/>
                    <a:lstStyle/>
                    <a:p>
                      <a:pPr algn="ctr">
                        <a:lnSpc>
                          <a:spcPct val="115000"/>
                        </a:lnSpc>
                        <a:spcAft>
                          <a:spcPts val="0"/>
                        </a:spcAft>
                      </a:pPr>
                      <a:r>
                        <a:rPr lang="ru-RU" sz="900">
                          <a:latin typeface="Calibri"/>
                          <a:ea typeface="Calibri"/>
                          <a:cs typeface="Times New Roman"/>
                        </a:rPr>
                        <a:t>4</a:t>
                      </a:r>
                      <a:endParaRPr lang="ru-RU" sz="700">
                        <a:latin typeface="Calibri"/>
                        <a:ea typeface="Calibri"/>
                        <a:cs typeface="Times New Roman"/>
                      </a:endParaRPr>
                    </a:p>
                  </a:txBody>
                  <a:tcPr marL="46442" marR="464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latin typeface="Calibri"/>
                          <a:ea typeface="Calibri"/>
                          <a:cs typeface="Times New Roman"/>
                        </a:rPr>
                        <a:t>№136</a:t>
                      </a:r>
                      <a:endParaRPr lang="ru-RU" sz="700">
                        <a:latin typeface="Calibri"/>
                        <a:ea typeface="Calibri"/>
                        <a:cs typeface="Times New Roman"/>
                      </a:endParaRPr>
                    </a:p>
                  </a:txBody>
                  <a:tcPr marL="46442" marR="464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latin typeface="Calibri"/>
                          <a:ea typeface="Calibri"/>
                          <a:cs typeface="Times New Roman"/>
                        </a:rPr>
                        <a:t>163 очка</a:t>
                      </a:r>
                      <a:endParaRPr lang="ru-RU" sz="700">
                        <a:latin typeface="Calibri"/>
                        <a:ea typeface="Calibri"/>
                        <a:cs typeface="Times New Roman"/>
                      </a:endParaRPr>
                    </a:p>
                  </a:txBody>
                  <a:tcPr marL="46442" marR="464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latin typeface="Calibri"/>
                          <a:ea typeface="Calibri"/>
                          <a:cs typeface="Times New Roman"/>
                        </a:rPr>
                        <a:t>247 очков</a:t>
                      </a:r>
                      <a:endParaRPr lang="ru-RU" sz="700">
                        <a:latin typeface="Calibri"/>
                        <a:ea typeface="Calibri"/>
                        <a:cs typeface="Times New Roman"/>
                      </a:endParaRPr>
                    </a:p>
                  </a:txBody>
                  <a:tcPr marL="46442" marR="464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latin typeface="Calibri"/>
                          <a:ea typeface="Calibri"/>
                          <a:cs typeface="Times New Roman"/>
                        </a:rPr>
                        <a:t>410 очков</a:t>
                      </a:r>
                      <a:endParaRPr lang="ru-RU" sz="700">
                        <a:latin typeface="Calibri"/>
                        <a:ea typeface="Calibri"/>
                        <a:cs typeface="Times New Roman"/>
                      </a:endParaRPr>
                    </a:p>
                  </a:txBody>
                  <a:tcPr marL="46442" marR="464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dirty="0">
                          <a:latin typeface="Calibri"/>
                          <a:ea typeface="Calibri"/>
                          <a:cs typeface="Times New Roman"/>
                        </a:rPr>
                        <a:t>4 место</a:t>
                      </a:r>
                      <a:endParaRPr lang="ru-RU" sz="700" dirty="0">
                        <a:latin typeface="Calibri"/>
                        <a:ea typeface="Calibri"/>
                        <a:cs typeface="Times New Roman"/>
                      </a:endParaRPr>
                    </a:p>
                  </a:txBody>
                  <a:tcPr marL="46442" marR="464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3359" name="Rectangle 3"/>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endParaRPr lang="ru-RU"/>
          </a:p>
        </p:txBody>
      </p:sp>
    </p:spTree>
  </p:cSld>
  <p:clrMapOvr>
    <a:masterClrMapping/>
  </p:clrMapOvr>
  <p:transition>
    <p:dissolv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777\Desktop\гр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555776" y="404664"/>
            <a:ext cx="3960813" cy="6048375"/>
          </a:xfrm>
          <a:prstGeom prst="roundRect">
            <a:avLst>
              <a:gd name="adj" fmla="val 8594"/>
            </a:avLst>
          </a:prstGeom>
          <a:solidFill>
            <a:srgbClr val="FFFFFF">
              <a:shade val="85000"/>
            </a:srgbClr>
          </a:solidFill>
          <a:ln w="57150">
            <a:solidFill>
              <a:schemeClr val="accent4">
                <a:lumMod val="75000"/>
              </a:schemeClr>
            </a:solidFill>
          </a:ln>
          <a:effectLst>
            <a:reflection blurRad="12700" stA="38000" endPos="28000" dist="5000" dir="5400000" sy="-100000" algn="bl" rotWithShape="0"/>
          </a:effectLst>
        </p:spPr>
      </p:pic>
    </p:spTree>
  </p:cSld>
  <p:clrMapOvr>
    <a:masterClrMapping/>
  </p:clrMapOvr>
  <p:transition>
    <p:dissolv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Содержимое 6"/>
          <p:cNvSpPr>
            <a:spLocks noGrp="1"/>
          </p:cNvSpPr>
          <p:nvPr>
            <p:ph idx="1"/>
          </p:nvPr>
        </p:nvSpPr>
        <p:spPr/>
        <p:txBody>
          <a:bodyPr/>
          <a:lstStyle/>
          <a:p>
            <a:pPr eaLnBrk="1" hangingPunct="1">
              <a:defRPr/>
            </a:pPr>
            <a:r>
              <a:rPr lang="ru-RU" sz="2000" dirty="0" smtClean="0">
                <a:solidFill>
                  <a:schemeClr val="accent5">
                    <a:lumMod val="50000"/>
                  </a:schemeClr>
                </a:solidFill>
              </a:rPr>
              <a:t>30 октября 2014 года в школе № 184 прошли финальные соревнования районного этапа Всероссийских спортивных игр школьников «Президентские спортивные игры». </a:t>
            </a:r>
          </a:p>
          <a:p>
            <a:pPr eaLnBrk="1" hangingPunct="1">
              <a:defRPr/>
            </a:pPr>
            <a:r>
              <a:rPr lang="ru-RU" sz="2000" dirty="0" smtClean="0">
                <a:solidFill>
                  <a:schemeClr val="accent5">
                    <a:lumMod val="50000"/>
                  </a:schemeClr>
                </a:solidFill>
              </a:rPr>
              <a:t>Педагог Панченко А.Н.</a:t>
            </a:r>
          </a:p>
          <a:p>
            <a:pPr eaLnBrk="1" hangingPunct="1">
              <a:buFont typeface="Arial" charset="0"/>
              <a:buNone/>
              <a:defRPr/>
            </a:pPr>
            <a:r>
              <a:rPr lang="ru-RU" sz="2000" dirty="0" smtClean="0">
                <a:solidFill>
                  <a:schemeClr val="accent5">
                    <a:lumMod val="50000"/>
                  </a:schemeClr>
                </a:solidFill>
              </a:rPr>
              <a:t>Члены команды:</a:t>
            </a:r>
          </a:p>
          <a:p>
            <a:pPr eaLnBrk="1" hangingPunct="1">
              <a:defRPr/>
            </a:pPr>
            <a:r>
              <a:rPr lang="ru-RU" sz="2000" dirty="0" smtClean="0">
                <a:solidFill>
                  <a:schemeClr val="accent5">
                    <a:lumMod val="50000"/>
                  </a:schemeClr>
                </a:solidFill>
              </a:rPr>
              <a:t>Юшенкова Андрея 6а</a:t>
            </a:r>
          </a:p>
          <a:p>
            <a:pPr eaLnBrk="1" hangingPunct="1">
              <a:defRPr/>
            </a:pPr>
            <a:r>
              <a:rPr lang="ru-RU" sz="2000" dirty="0" smtClean="0">
                <a:solidFill>
                  <a:schemeClr val="accent5">
                    <a:lumMod val="50000"/>
                  </a:schemeClr>
                </a:solidFill>
              </a:rPr>
              <a:t>Борисова Игоря 6в</a:t>
            </a:r>
          </a:p>
          <a:p>
            <a:pPr eaLnBrk="1" hangingPunct="1">
              <a:defRPr/>
            </a:pPr>
            <a:r>
              <a:rPr lang="ru-RU" sz="2000" dirty="0" err="1" smtClean="0">
                <a:solidFill>
                  <a:schemeClr val="accent5">
                    <a:lumMod val="50000"/>
                  </a:schemeClr>
                </a:solidFill>
              </a:rPr>
              <a:t>Наталенко</a:t>
            </a:r>
            <a:r>
              <a:rPr lang="ru-RU" sz="2000" dirty="0" smtClean="0">
                <a:solidFill>
                  <a:schemeClr val="accent5">
                    <a:lumMod val="50000"/>
                  </a:schemeClr>
                </a:solidFill>
              </a:rPr>
              <a:t> Георгия 6а</a:t>
            </a:r>
          </a:p>
          <a:p>
            <a:pPr eaLnBrk="1" hangingPunct="1">
              <a:defRPr/>
            </a:pPr>
            <a:r>
              <a:rPr lang="ru-RU" sz="2000" dirty="0" err="1" smtClean="0">
                <a:solidFill>
                  <a:schemeClr val="accent5">
                    <a:lumMod val="50000"/>
                  </a:schemeClr>
                </a:solidFill>
              </a:rPr>
              <a:t>Сержанова</a:t>
            </a:r>
            <a:r>
              <a:rPr lang="ru-RU" sz="2000" dirty="0" smtClean="0">
                <a:solidFill>
                  <a:schemeClr val="accent5">
                    <a:lumMod val="50000"/>
                  </a:schemeClr>
                </a:solidFill>
              </a:rPr>
              <a:t> Михаила 6а,</a:t>
            </a:r>
          </a:p>
          <a:p>
            <a:pPr eaLnBrk="1" hangingPunct="1">
              <a:defRPr/>
            </a:pPr>
            <a:endParaRPr lang="ru-RU" sz="2000" dirty="0" smtClean="0"/>
          </a:p>
        </p:txBody>
      </p:sp>
      <p:sp>
        <p:nvSpPr>
          <p:cNvPr id="4" name="Прямоугольник 3"/>
          <p:cNvSpPr/>
          <p:nvPr/>
        </p:nvSpPr>
        <p:spPr>
          <a:xfrm>
            <a:off x="1115616" y="620688"/>
            <a:ext cx="7468134" cy="707886"/>
          </a:xfrm>
          <a:prstGeom prst="rect">
            <a:avLst/>
          </a:prstGeom>
          <a:noFill/>
        </p:spPr>
        <p:txBody>
          <a:bodyPr wrap="none">
            <a:spAutoFit/>
          </a:bodyPr>
          <a:lstStyle/>
          <a:p>
            <a:pPr algn="ctr">
              <a:defRPr/>
            </a:pPr>
            <a:r>
              <a:rPr lang="ru-RU" sz="40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glow rad="63500">
                    <a:schemeClr val="accent2">
                      <a:satMod val="175000"/>
                      <a:alpha val="40000"/>
                    </a:schemeClr>
                  </a:glow>
                  <a:outerShdw blurRad="38100" dist="38100" dir="7020000" algn="tl">
                    <a:srgbClr val="000000">
                      <a:alpha val="35000"/>
                    </a:srgbClr>
                  </a:outerShdw>
                </a:effectLst>
              </a:rPr>
              <a:t>Соревнования по </a:t>
            </a:r>
            <a:r>
              <a:rPr lang="ru-RU" sz="4000" b="1" dirty="0" err="1">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glow rad="63500">
                    <a:schemeClr val="accent2">
                      <a:satMod val="175000"/>
                      <a:alpha val="40000"/>
                    </a:schemeClr>
                  </a:glow>
                  <a:outerShdw blurRad="38100" dist="38100" dir="7020000" algn="tl">
                    <a:srgbClr val="000000">
                      <a:alpha val="35000"/>
                    </a:srgbClr>
                  </a:outerShdw>
                </a:effectLst>
              </a:rPr>
              <a:t>стритболу</a:t>
            </a:r>
            <a:endParaRPr lang="ru-RU" sz="40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glow rad="63500">
                  <a:schemeClr val="accent2">
                    <a:satMod val="175000"/>
                    <a:alpha val="40000"/>
                  </a:schemeClr>
                </a:glow>
                <a:outerShdw blurRad="38100" dist="38100" dir="7020000" algn="tl">
                  <a:srgbClr val="000000">
                    <a:alpha val="35000"/>
                  </a:srgbClr>
                </a:outerShdw>
              </a:effectLst>
            </a:endParaRPr>
          </a:p>
        </p:txBody>
      </p:sp>
      <p:sp>
        <p:nvSpPr>
          <p:cNvPr id="6" name="Прямоугольник 5"/>
          <p:cNvSpPr/>
          <p:nvPr/>
        </p:nvSpPr>
        <p:spPr>
          <a:xfrm>
            <a:off x="4187788" y="3068960"/>
            <a:ext cx="3673826" cy="923330"/>
          </a:xfrm>
          <a:prstGeom prst="rect">
            <a:avLst/>
          </a:prstGeom>
          <a:noFill/>
        </p:spPr>
        <p:txBody>
          <a:bodyPr wrap="none">
            <a:spAutoFit/>
          </a:bodyPr>
          <a:lstStyle/>
          <a:p>
            <a:pPr algn="ctr">
              <a:defRPr/>
            </a:pPr>
            <a:r>
              <a:rPr lang="ru-RU"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1</a:t>
            </a:r>
            <a:r>
              <a:rPr lang="en-US"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 </a:t>
            </a:r>
            <a:r>
              <a:rPr lang="ru-RU"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место !!!</a:t>
            </a:r>
          </a:p>
        </p:txBody>
      </p:sp>
    </p:spTree>
  </p:cSld>
  <p:clrMapOvr>
    <a:masterClrMapping/>
  </p:clrMapOvr>
  <p:transition>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4" descr="E:\ANNA\Новая папка2\Изображение 085.jpg"/>
          <p:cNvPicPr>
            <a:picLocks noGrp="1" noChangeAspect="1" noChangeArrowheads="1"/>
          </p:cNvPicPr>
          <p:nvPr>
            <p:ph sz="half" idx="1"/>
          </p:nvPr>
        </p:nvPicPr>
        <p:blipFill>
          <a:blip r:embed="rId2"/>
          <a:srcRect/>
          <a:stretch>
            <a:fillRect/>
          </a:stretch>
        </p:blipFill>
        <p:spPr>
          <a:xfrm>
            <a:off x="468313" y="1484313"/>
            <a:ext cx="3571875" cy="2679700"/>
          </a:xfrm>
          <a:ln w="28575">
            <a:solidFill>
              <a:schemeClr val="accent5">
                <a:lumMod val="20000"/>
                <a:lumOff val="80000"/>
              </a:schemeClr>
            </a:solidFill>
          </a:ln>
        </p:spPr>
      </p:pic>
      <p:pic>
        <p:nvPicPr>
          <p:cNvPr id="13316" name="Picture 5" descr="E:\ANNA\Новая папка2\Изображение 090.jpg"/>
          <p:cNvPicPr>
            <a:picLocks noGrp="1" noChangeAspect="1" noChangeArrowheads="1"/>
          </p:cNvPicPr>
          <p:nvPr>
            <p:ph sz="half" idx="2"/>
          </p:nvPr>
        </p:nvPicPr>
        <p:blipFill>
          <a:blip r:embed="rId3"/>
          <a:srcRect/>
          <a:stretch>
            <a:fillRect/>
          </a:stretch>
        </p:blipFill>
        <p:spPr>
          <a:xfrm>
            <a:off x="5003800" y="1484313"/>
            <a:ext cx="3552825" cy="2665412"/>
          </a:xfrm>
          <a:ln w="28575">
            <a:solidFill>
              <a:schemeClr val="accent5">
                <a:lumMod val="20000"/>
                <a:lumOff val="80000"/>
              </a:schemeClr>
            </a:solidFill>
          </a:ln>
        </p:spPr>
      </p:pic>
      <p:pic>
        <p:nvPicPr>
          <p:cNvPr id="16388" name="Picture 4" descr="E:\ANNA\Новая папка2\Изображение 086.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7675" y="4286250"/>
            <a:ext cx="3727450" cy="2357438"/>
          </a:xfrm>
          <a:prstGeom prst="rect">
            <a:avLst/>
          </a:prstGeom>
          <a:noFill/>
          <a:ln w="2857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612576" y="188640"/>
            <a:ext cx="10490187" cy="1077218"/>
          </a:xfrm>
          <a:prstGeom prst="rect">
            <a:avLst/>
          </a:prstGeom>
          <a:noFill/>
        </p:spPr>
        <p:txBody>
          <a:bodyPr>
            <a:spAutoFit/>
          </a:bodyPr>
          <a:lstStyle/>
          <a:p>
            <a:pPr algn="ctr">
              <a:defRPr/>
            </a:pPr>
            <a:r>
              <a:rPr lang="ru-RU" sz="32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glow rad="63500">
                    <a:schemeClr val="accent2">
                      <a:satMod val="175000"/>
                      <a:alpha val="40000"/>
                    </a:schemeClr>
                  </a:glow>
                  <a:outerShdw blurRad="38100" dist="38100" dir="7020000" algn="tl">
                    <a:srgbClr val="000000">
                      <a:alpha val="35000"/>
                    </a:srgbClr>
                  </a:outerShdw>
                </a:effectLst>
              </a:rPr>
              <a:t>ЛЕЧЕБНАЯ ФИЗИЧЕСКАЯ КУЛЬТУРА  (ЛФК )  </a:t>
            </a:r>
            <a:br>
              <a:rPr lang="ru-RU" sz="32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glow rad="63500">
                    <a:schemeClr val="accent2">
                      <a:satMod val="175000"/>
                      <a:alpha val="40000"/>
                    </a:schemeClr>
                  </a:glow>
                  <a:outerShdw blurRad="38100" dist="38100" dir="7020000" algn="tl">
                    <a:srgbClr val="000000">
                      <a:alpha val="35000"/>
                    </a:srgbClr>
                  </a:outerShdw>
                </a:effectLst>
              </a:rPr>
            </a:br>
            <a:r>
              <a:rPr lang="ru-RU" sz="32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glow rad="63500">
                    <a:schemeClr val="accent2">
                      <a:satMod val="175000"/>
                      <a:alpha val="40000"/>
                    </a:schemeClr>
                  </a:glow>
                  <a:outerShdw blurRad="38100" dist="38100" dir="7020000" algn="tl">
                    <a:srgbClr val="000000">
                      <a:alpha val="35000"/>
                    </a:srgbClr>
                  </a:outerShdw>
                </a:effectLst>
              </a:rPr>
              <a:t>работа (2010- 2011 )</a:t>
            </a:r>
          </a:p>
        </p:txBody>
      </p:sp>
    </p:spTree>
  </p:cSld>
  <p:clrMapOvr>
    <a:masterClrMapping/>
  </p:clrMapOvr>
  <p:transition>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Содержимое 5"/>
          <p:cNvSpPr>
            <a:spLocks noGrp="1"/>
          </p:cNvSpPr>
          <p:nvPr>
            <p:ph sz="half" idx="1"/>
          </p:nvPr>
        </p:nvSpPr>
        <p:spPr/>
        <p:txBody>
          <a:bodyPr/>
          <a:lstStyle/>
          <a:p>
            <a:pPr>
              <a:buFont typeface="Arial" charset="0"/>
              <a:buNone/>
              <a:defRPr/>
            </a:pPr>
            <a:r>
              <a:rPr lang="ru-RU" sz="1400" b="1" dirty="0" smtClean="0">
                <a:solidFill>
                  <a:schemeClr val="accent2">
                    <a:lumMod val="50000"/>
                  </a:schemeClr>
                </a:solidFill>
              </a:rPr>
              <a:t>               1группа</a:t>
            </a:r>
          </a:p>
          <a:p>
            <a:pPr>
              <a:defRPr/>
            </a:pPr>
            <a:r>
              <a:rPr lang="ru-RU" sz="1400" b="1" dirty="0" err="1" smtClean="0">
                <a:solidFill>
                  <a:schemeClr val="accent2">
                    <a:lumMod val="50000"/>
                  </a:schemeClr>
                </a:solidFill>
              </a:rPr>
              <a:t>Козинов</a:t>
            </a:r>
            <a:r>
              <a:rPr lang="ru-RU" sz="1400" b="1" dirty="0" smtClean="0">
                <a:solidFill>
                  <a:schemeClr val="accent2">
                    <a:lumMod val="50000"/>
                  </a:schemeClr>
                </a:solidFill>
              </a:rPr>
              <a:t> Максим- 3В</a:t>
            </a:r>
          </a:p>
          <a:p>
            <a:pPr>
              <a:defRPr/>
            </a:pPr>
            <a:r>
              <a:rPr lang="ru-RU" sz="1400" b="1" dirty="0" smtClean="0">
                <a:solidFill>
                  <a:schemeClr val="accent2">
                    <a:lumMod val="50000"/>
                  </a:schemeClr>
                </a:solidFill>
              </a:rPr>
              <a:t>Попова Екатерина- 3В</a:t>
            </a:r>
          </a:p>
          <a:p>
            <a:pPr>
              <a:defRPr/>
            </a:pPr>
            <a:r>
              <a:rPr lang="ru-RU" sz="1400" b="1" dirty="0" smtClean="0">
                <a:solidFill>
                  <a:schemeClr val="accent2">
                    <a:lumMod val="50000"/>
                  </a:schemeClr>
                </a:solidFill>
              </a:rPr>
              <a:t>Семенов Кирилл- 3В</a:t>
            </a:r>
          </a:p>
          <a:p>
            <a:pPr>
              <a:defRPr/>
            </a:pPr>
            <a:r>
              <a:rPr lang="ru-RU" sz="1400" b="1" dirty="0" smtClean="0">
                <a:solidFill>
                  <a:schemeClr val="accent2">
                    <a:lumMod val="50000"/>
                  </a:schemeClr>
                </a:solidFill>
              </a:rPr>
              <a:t>Федорова Анна- 3В</a:t>
            </a:r>
          </a:p>
          <a:p>
            <a:pPr>
              <a:defRPr/>
            </a:pPr>
            <a:r>
              <a:rPr lang="ru-RU" sz="1400" b="1" dirty="0" smtClean="0">
                <a:solidFill>
                  <a:schemeClr val="accent2">
                    <a:lumMod val="50000"/>
                  </a:schemeClr>
                </a:solidFill>
              </a:rPr>
              <a:t>Казакевич Петр-4А</a:t>
            </a:r>
          </a:p>
          <a:p>
            <a:pPr>
              <a:defRPr/>
            </a:pPr>
            <a:r>
              <a:rPr lang="ru-RU" sz="1400" b="1" dirty="0" smtClean="0">
                <a:solidFill>
                  <a:schemeClr val="accent2">
                    <a:lumMod val="50000"/>
                  </a:schemeClr>
                </a:solidFill>
              </a:rPr>
              <a:t>Федулов Николай-4А </a:t>
            </a:r>
          </a:p>
          <a:p>
            <a:pPr>
              <a:defRPr/>
            </a:pPr>
            <a:r>
              <a:rPr lang="ru-RU" sz="1400" b="1" dirty="0" err="1" smtClean="0">
                <a:solidFill>
                  <a:schemeClr val="accent2">
                    <a:lumMod val="50000"/>
                  </a:schemeClr>
                </a:solidFill>
              </a:rPr>
              <a:t>Тадевасян</a:t>
            </a:r>
            <a:r>
              <a:rPr lang="ru-RU" sz="1400" b="1" dirty="0" smtClean="0">
                <a:solidFill>
                  <a:schemeClr val="accent2">
                    <a:lumMod val="50000"/>
                  </a:schemeClr>
                </a:solidFill>
              </a:rPr>
              <a:t> Вардан-4А </a:t>
            </a:r>
          </a:p>
          <a:p>
            <a:pPr>
              <a:defRPr/>
            </a:pPr>
            <a:r>
              <a:rPr lang="ru-RU" sz="1400" b="1" dirty="0" err="1" smtClean="0">
                <a:solidFill>
                  <a:schemeClr val="accent2">
                    <a:lumMod val="50000"/>
                  </a:schemeClr>
                </a:solidFill>
              </a:rPr>
              <a:t>Трофимук</a:t>
            </a:r>
            <a:r>
              <a:rPr lang="ru-RU" sz="1400" b="1" dirty="0" smtClean="0">
                <a:solidFill>
                  <a:schemeClr val="accent2">
                    <a:lumMod val="50000"/>
                  </a:schemeClr>
                </a:solidFill>
              </a:rPr>
              <a:t> Ксения-3В </a:t>
            </a:r>
          </a:p>
          <a:p>
            <a:pPr>
              <a:defRPr/>
            </a:pPr>
            <a:r>
              <a:rPr lang="ru-RU" sz="1400" b="1" dirty="0" smtClean="0">
                <a:solidFill>
                  <a:schemeClr val="accent2">
                    <a:lumMod val="50000"/>
                  </a:schemeClr>
                </a:solidFill>
              </a:rPr>
              <a:t>Хохлов Евгений- 3А </a:t>
            </a:r>
          </a:p>
          <a:p>
            <a:pPr>
              <a:defRPr/>
            </a:pPr>
            <a:r>
              <a:rPr lang="ru-RU" sz="1400" b="1" dirty="0" smtClean="0">
                <a:solidFill>
                  <a:schemeClr val="accent2">
                    <a:lumMod val="50000"/>
                  </a:schemeClr>
                </a:solidFill>
              </a:rPr>
              <a:t>Лаврова Любовь- 3Б</a:t>
            </a:r>
          </a:p>
          <a:p>
            <a:pPr>
              <a:defRPr/>
            </a:pPr>
            <a:r>
              <a:rPr lang="ru-RU" sz="1400" b="1" dirty="0" smtClean="0">
                <a:solidFill>
                  <a:schemeClr val="accent2">
                    <a:lumMod val="50000"/>
                  </a:schemeClr>
                </a:solidFill>
              </a:rPr>
              <a:t> Иванова Тамара- 3Б </a:t>
            </a:r>
          </a:p>
          <a:p>
            <a:pPr>
              <a:defRPr/>
            </a:pPr>
            <a:r>
              <a:rPr lang="ru-RU" sz="1400" b="1" dirty="0" smtClean="0">
                <a:solidFill>
                  <a:schemeClr val="accent2">
                    <a:lumMod val="50000"/>
                  </a:schemeClr>
                </a:solidFill>
              </a:rPr>
              <a:t>Булгаков Егор-3В</a:t>
            </a:r>
          </a:p>
          <a:p>
            <a:pPr>
              <a:defRPr/>
            </a:pPr>
            <a:r>
              <a:rPr lang="ru-RU" sz="1400" b="1" dirty="0" smtClean="0">
                <a:solidFill>
                  <a:schemeClr val="accent2">
                    <a:lumMod val="50000"/>
                  </a:schemeClr>
                </a:solidFill>
              </a:rPr>
              <a:t>Иванников Игорь-3А</a:t>
            </a:r>
          </a:p>
          <a:p>
            <a:pPr>
              <a:buFont typeface="Arial" charset="0"/>
              <a:buNone/>
              <a:defRPr/>
            </a:pPr>
            <a:r>
              <a:rPr lang="ru-RU" sz="1400" b="1" dirty="0" smtClean="0">
                <a:solidFill>
                  <a:schemeClr val="accent2">
                    <a:lumMod val="50000"/>
                  </a:schemeClr>
                </a:solidFill>
              </a:rPr>
              <a:t>  </a:t>
            </a:r>
          </a:p>
          <a:p>
            <a:pPr>
              <a:defRPr/>
            </a:pPr>
            <a:endParaRPr lang="ru-RU" sz="1400" b="1" dirty="0" smtClean="0">
              <a:solidFill>
                <a:schemeClr val="accent2">
                  <a:lumMod val="50000"/>
                </a:schemeClr>
              </a:solidFill>
            </a:endParaRPr>
          </a:p>
        </p:txBody>
      </p:sp>
      <p:sp>
        <p:nvSpPr>
          <p:cNvPr id="17411" name="Содержимое 3"/>
          <p:cNvSpPr>
            <a:spLocks noGrp="1"/>
          </p:cNvSpPr>
          <p:nvPr>
            <p:ph sz="half" idx="2"/>
          </p:nvPr>
        </p:nvSpPr>
        <p:spPr>
          <a:xfrm>
            <a:off x="2627313" y="1412875"/>
            <a:ext cx="6059487" cy="5184775"/>
          </a:xfrm>
        </p:spPr>
        <p:txBody>
          <a:bodyPr/>
          <a:lstStyle/>
          <a:p>
            <a:r>
              <a:rPr lang="ru-RU" sz="800" b="1" smtClean="0"/>
              <a:t>Лфк при нарушении осанки. Правильные тренировки</a:t>
            </a:r>
          </a:p>
          <a:p>
            <a:r>
              <a:rPr lang="ru-RU" sz="800" b="1" smtClean="0"/>
              <a:t>Сейчас очень много внимания уделяется формирования осанки у детей. Это правильно, ведь в детском возрасте позвоночник еще окончательно не сформировался поэтому, с одной стороны, он легко подвержен искривлениям, с другой стороны эти нарушения довольно легко исправить. Чаще всего искривление осанки начинается в детском возрасте, как самостоятельный процесс у взрослых патология осанки может быть связана с:</a:t>
            </a:r>
          </a:p>
          <a:p>
            <a:r>
              <a:rPr lang="ru-RU" sz="800" b="1" smtClean="0"/>
              <a:t>Травмы позвоночника,</a:t>
            </a:r>
          </a:p>
          <a:p>
            <a:r>
              <a:rPr lang="ru-RU" sz="800" b="1" smtClean="0"/>
              <a:t>Опухоли.</a:t>
            </a:r>
          </a:p>
          <a:p>
            <a:r>
              <a:rPr lang="ru-RU" sz="800" b="1" smtClean="0"/>
              <a:t>Воспаление.</a:t>
            </a:r>
          </a:p>
          <a:p>
            <a:r>
              <a:rPr lang="ru-RU" sz="800" b="1" smtClean="0"/>
              <a:t>После операций на позвоночнике.</a:t>
            </a:r>
          </a:p>
          <a:p>
            <a:r>
              <a:rPr lang="ru-RU" sz="800" b="1" smtClean="0"/>
              <a:t>При системных заболеваниях, затрагивающих мышечный каркас: миастения, миатония, мышечная дистрофия.</a:t>
            </a:r>
          </a:p>
          <a:p>
            <a:r>
              <a:rPr lang="ru-RU" sz="800" b="1" smtClean="0"/>
              <a:t>Спондилиты.</a:t>
            </a:r>
          </a:p>
          <a:p>
            <a:r>
              <a:rPr lang="ru-RU" sz="800" b="1" smtClean="0"/>
              <a:t>Спондилоартриты.</a:t>
            </a:r>
          </a:p>
          <a:p>
            <a:r>
              <a:rPr lang="ru-RU" sz="800" b="1" smtClean="0"/>
              <a:t>Пресенильные и сенильные искривления, связанные с эндокринными изменениями.</a:t>
            </a:r>
          </a:p>
          <a:p>
            <a:r>
              <a:rPr lang="ru-RU" sz="800" b="1" smtClean="0"/>
              <a:t>Как поддерживать осанку?</a:t>
            </a:r>
          </a:p>
          <a:p>
            <a:r>
              <a:rPr lang="ru-RU" sz="800" b="1" smtClean="0"/>
              <a:t>1.Необходимо выбрать правильный, умеренно жесткий матрас для сна.</a:t>
            </a:r>
          </a:p>
          <a:p>
            <a:r>
              <a:rPr lang="ru-RU" sz="800" b="1" smtClean="0"/>
              <a:t>2.Научить ребенка правильно сидеть: не класть ногу на ногу, не перемещать тело в какую-то одну сторону, расстояние до стола должно быть не больше одно кулака, ноги должны стоят на полу, колени быть полусогнутыми.</a:t>
            </a:r>
          </a:p>
          <a:p>
            <a:r>
              <a:rPr lang="ru-RU" sz="800" b="1" smtClean="0"/>
              <a:t>3.Не носить сумки и ранцы только на одной стороне.</a:t>
            </a:r>
          </a:p>
          <a:p>
            <a:r>
              <a:rPr lang="ru-RU" sz="800" b="1" smtClean="0"/>
              <a:t>4.Бороться с гиподинамией,</a:t>
            </a:r>
          </a:p>
          <a:p>
            <a:r>
              <a:rPr lang="ru-RU" sz="800" b="1" smtClean="0"/>
              <a:t>5.Бороться с лишним весом,</a:t>
            </a:r>
          </a:p>
          <a:p>
            <a:r>
              <a:rPr lang="ru-RU" sz="800" b="1" smtClean="0"/>
              <a:t>6.Равномерно укреплять все группы мышц.</a:t>
            </a:r>
          </a:p>
          <a:p>
            <a:r>
              <a:rPr lang="ru-RU" sz="800" b="1" smtClean="0"/>
              <a:t>Как выровнять осанку?</a:t>
            </a:r>
          </a:p>
          <a:p>
            <a:r>
              <a:rPr lang="ru-RU" sz="800" b="1" smtClean="0"/>
              <a:t>Назначают:</a:t>
            </a:r>
          </a:p>
          <a:p>
            <a:r>
              <a:rPr lang="ru-RU" sz="800" b="1" smtClean="0"/>
              <a:t>Массаж,</a:t>
            </a:r>
          </a:p>
          <a:p>
            <a:r>
              <a:rPr lang="ru-RU" sz="800" b="1" smtClean="0"/>
              <a:t>Лфк для осанки,</a:t>
            </a:r>
          </a:p>
          <a:p>
            <a:r>
              <a:rPr lang="ru-RU" sz="800" b="1" smtClean="0"/>
              <a:t>Плавание,</a:t>
            </a:r>
          </a:p>
          <a:p>
            <a:r>
              <a:rPr lang="ru-RU" sz="800" b="1" smtClean="0"/>
              <a:t>Йога для осанки,</a:t>
            </a:r>
          </a:p>
          <a:p>
            <a:r>
              <a:rPr lang="ru-RU" sz="800" b="1" smtClean="0"/>
              <a:t>Корректоры,</a:t>
            </a:r>
          </a:p>
          <a:p>
            <a:r>
              <a:rPr lang="ru-RU" sz="800" b="1" smtClean="0"/>
              <a:t>В крайних случаях прибегают к оперативному вмешательству.</a:t>
            </a:r>
          </a:p>
          <a:p>
            <a:r>
              <a:rPr lang="ru-RU" sz="800" b="1" smtClean="0"/>
              <a:t>Лфк при нарушении осанки</a:t>
            </a:r>
          </a:p>
          <a:p>
            <a:r>
              <a:rPr lang="ru-RU" sz="800" b="1" smtClean="0"/>
              <a:t>Комплекс лфк при нарушении осанки должен быть направлен на укрепление мышечного корсета спины, мышц живота и брюшного пресса. Все упражнения должны быть в основном статическими. Статические упражнения не накачивают силу в мышцы, а тренируют их выносливость.</a:t>
            </a:r>
          </a:p>
          <a:p>
            <a:endParaRPr lang="ru-RU" sz="800" smtClean="0"/>
          </a:p>
        </p:txBody>
      </p:sp>
      <p:sp>
        <p:nvSpPr>
          <p:cNvPr id="5" name="Прямоугольник 4"/>
          <p:cNvSpPr/>
          <p:nvPr/>
        </p:nvSpPr>
        <p:spPr>
          <a:xfrm>
            <a:off x="1775633" y="0"/>
            <a:ext cx="5845511" cy="1077218"/>
          </a:xfrm>
          <a:prstGeom prst="rect">
            <a:avLst/>
          </a:prstGeom>
          <a:noFill/>
        </p:spPr>
        <p:txBody>
          <a:bodyPr wrap="none">
            <a:spAutoFit/>
          </a:bodyPr>
          <a:lstStyle/>
          <a:p>
            <a:pPr algn="ctr">
              <a:defRPr/>
            </a:pPr>
            <a:r>
              <a:rPr lang="ru-RU" sz="32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glow rad="63500">
                    <a:schemeClr val="accent2">
                      <a:satMod val="175000"/>
                      <a:alpha val="40000"/>
                    </a:schemeClr>
                  </a:glow>
                  <a:outerShdw blurRad="38100" dist="38100" dir="7020000" algn="tl">
                    <a:srgbClr val="000000">
                      <a:alpha val="35000"/>
                    </a:srgbClr>
                  </a:outerShdw>
                </a:effectLst>
              </a:rPr>
              <a:t>ЛФК при нарушении осанки</a:t>
            </a:r>
            <a:br>
              <a:rPr lang="ru-RU" sz="32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glow rad="63500">
                    <a:schemeClr val="accent2">
                      <a:satMod val="175000"/>
                      <a:alpha val="40000"/>
                    </a:schemeClr>
                  </a:glow>
                  <a:outerShdw blurRad="38100" dist="38100" dir="7020000" algn="tl">
                    <a:srgbClr val="000000">
                      <a:alpha val="35000"/>
                    </a:srgbClr>
                  </a:outerShdw>
                </a:effectLst>
              </a:rPr>
            </a:br>
            <a:r>
              <a:rPr lang="ru-RU" sz="1600" b="1" dirty="0">
                <a:ln w="24500" cmpd="dbl">
                  <a:solidFill>
                    <a:schemeClr val="accent2">
                      <a:shade val="85000"/>
                      <a:satMod val="155000"/>
                    </a:schemeClr>
                  </a:solidFill>
                  <a:prstDash val="solid"/>
                  <a:miter lim="800000"/>
                </a:ln>
                <a:solidFill>
                  <a:schemeClr val="bg1"/>
                </a:solidFill>
                <a:effectLst>
                  <a:glow rad="63500">
                    <a:schemeClr val="accent2">
                      <a:satMod val="175000"/>
                      <a:alpha val="40000"/>
                    </a:schemeClr>
                  </a:glow>
                  <a:outerShdw blurRad="38100" dist="38100" dir="7020000" algn="tl">
                    <a:srgbClr val="000000">
                      <a:alpha val="35000"/>
                    </a:srgbClr>
                  </a:outerShdw>
                </a:effectLst>
              </a:rPr>
              <a:t>Понедельник </a:t>
            </a:r>
            <a:r>
              <a:rPr lang="en-US" sz="1600" b="1" dirty="0">
                <a:ln w="24500" cmpd="dbl">
                  <a:solidFill>
                    <a:schemeClr val="accent2">
                      <a:shade val="85000"/>
                      <a:satMod val="155000"/>
                    </a:schemeClr>
                  </a:solidFill>
                  <a:prstDash val="solid"/>
                  <a:miter lim="800000"/>
                </a:ln>
                <a:solidFill>
                  <a:schemeClr val="bg1"/>
                </a:solidFill>
                <a:effectLst>
                  <a:glow rad="63500">
                    <a:schemeClr val="accent2">
                      <a:satMod val="175000"/>
                      <a:alpha val="40000"/>
                    </a:schemeClr>
                  </a:glow>
                  <a:outerShdw blurRad="38100" dist="38100" dir="7020000" algn="tl">
                    <a:srgbClr val="000000">
                      <a:alpha val="35000"/>
                    </a:srgbClr>
                  </a:outerShdw>
                </a:effectLst>
              </a:rPr>
              <a:t>   </a:t>
            </a:r>
            <a:r>
              <a:rPr lang="ru-RU" sz="1600" b="1" dirty="0">
                <a:ln w="24500" cmpd="dbl">
                  <a:solidFill>
                    <a:schemeClr val="accent2">
                      <a:shade val="85000"/>
                      <a:satMod val="155000"/>
                    </a:schemeClr>
                  </a:solidFill>
                  <a:prstDash val="solid"/>
                  <a:miter lim="800000"/>
                </a:ln>
                <a:solidFill>
                  <a:schemeClr val="bg1"/>
                </a:solidFill>
                <a:effectLst>
                  <a:glow rad="63500">
                    <a:schemeClr val="accent2">
                      <a:satMod val="175000"/>
                      <a:alpha val="40000"/>
                    </a:schemeClr>
                  </a:glow>
                  <a:outerShdw blurRad="38100" dist="38100" dir="7020000" algn="tl">
                    <a:srgbClr val="000000">
                      <a:alpha val="35000"/>
                    </a:srgbClr>
                  </a:outerShdw>
                </a:effectLst>
              </a:rPr>
              <a:t>14:50 – 15:35 </a:t>
            </a:r>
            <a:br>
              <a:rPr lang="ru-RU" sz="1600" b="1" dirty="0">
                <a:ln w="24500" cmpd="dbl">
                  <a:solidFill>
                    <a:schemeClr val="accent2">
                      <a:shade val="85000"/>
                      <a:satMod val="155000"/>
                    </a:schemeClr>
                  </a:solidFill>
                  <a:prstDash val="solid"/>
                  <a:miter lim="800000"/>
                </a:ln>
                <a:solidFill>
                  <a:schemeClr val="bg1"/>
                </a:solidFill>
                <a:effectLst>
                  <a:glow rad="63500">
                    <a:schemeClr val="accent2">
                      <a:satMod val="175000"/>
                      <a:alpha val="40000"/>
                    </a:schemeClr>
                  </a:glow>
                  <a:outerShdw blurRad="38100" dist="38100" dir="7020000" algn="tl">
                    <a:srgbClr val="000000">
                      <a:alpha val="35000"/>
                    </a:srgbClr>
                  </a:outerShdw>
                </a:effectLst>
              </a:rPr>
            </a:br>
            <a:r>
              <a:rPr lang="ru-RU" sz="1600" b="1" dirty="0">
                <a:ln w="24500" cmpd="dbl">
                  <a:solidFill>
                    <a:schemeClr val="accent2">
                      <a:shade val="85000"/>
                      <a:satMod val="155000"/>
                    </a:schemeClr>
                  </a:solidFill>
                  <a:prstDash val="solid"/>
                  <a:miter lim="800000"/>
                </a:ln>
                <a:solidFill>
                  <a:schemeClr val="bg1"/>
                </a:solidFill>
                <a:effectLst>
                  <a:glow rad="63500">
                    <a:schemeClr val="accent2">
                      <a:satMod val="175000"/>
                      <a:alpha val="40000"/>
                    </a:schemeClr>
                  </a:glow>
                  <a:outerShdw blurRad="38100" dist="38100" dir="7020000" algn="tl">
                    <a:srgbClr val="000000">
                      <a:alpha val="35000"/>
                    </a:srgbClr>
                  </a:outerShdw>
                </a:effectLst>
              </a:rPr>
              <a:t>Среда</a:t>
            </a:r>
            <a:r>
              <a:rPr lang="en-US" sz="1600" b="1" dirty="0">
                <a:ln w="24500" cmpd="dbl">
                  <a:solidFill>
                    <a:schemeClr val="accent2">
                      <a:shade val="85000"/>
                      <a:satMod val="155000"/>
                    </a:schemeClr>
                  </a:solidFill>
                  <a:prstDash val="solid"/>
                  <a:miter lim="800000"/>
                </a:ln>
                <a:solidFill>
                  <a:schemeClr val="bg1"/>
                </a:solidFill>
                <a:effectLst>
                  <a:glow rad="63500">
                    <a:schemeClr val="accent2">
                      <a:satMod val="175000"/>
                      <a:alpha val="40000"/>
                    </a:schemeClr>
                  </a:glow>
                  <a:outerShdw blurRad="38100" dist="38100" dir="7020000" algn="tl">
                    <a:srgbClr val="000000">
                      <a:alpha val="35000"/>
                    </a:srgbClr>
                  </a:outerShdw>
                </a:effectLst>
              </a:rPr>
              <a:t>                </a:t>
            </a:r>
            <a:r>
              <a:rPr lang="ru-RU" sz="1600" b="1" dirty="0">
                <a:ln w="24500" cmpd="dbl">
                  <a:solidFill>
                    <a:schemeClr val="accent2">
                      <a:shade val="85000"/>
                      <a:satMod val="155000"/>
                    </a:schemeClr>
                  </a:solidFill>
                  <a:prstDash val="solid"/>
                  <a:miter lim="800000"/>
                </a:ln>
                <a:solidFill>
                  <a:schemeClr val="bg1"/>
                </a:solidFill>
                <a:effectLst>
                  <a:glow rad="63500">
                    <a:schemeClr val="accent2">
                      <a:satMod val="175000"/>
                      <a:alpha val="40000"/>
                    </a:schemeClr>
                  </a:glow>
                  <a:outerShdw blurRad="38100" dist="38100" dir="7020000" algn="tl">
                    <a:srgbClr val="000000">
                      <a:alpha val="35000"/>
                    </a:srgbClr>
                  </a:outerShdw>
                </a:effectLst>
              </a:rPr>
              <a:t> 14:50 – 15:35</a:t>
            </a:r>
          </a:p>
        </p:txBody>
      </p:sp>
    </p:spTree>
  </p:cSld>
  <p:clrMapOvr>
    <a:masterClrMapping/>
  </p:clrMapOvr>
  <p:transition>
    <p:dissolv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Содержимое 2"/>
          <p:cNvSpPr>
            <a:spLocks noGrp="1"/>
          </p:cNvSpPr>
          <p:nvPr>
            <p:ph idx="1"/>
          </p:nvPr>
        </p:nvSpPr>
        <p:spPr/>
        <p:txBody>
          <a:bodyPr/>
          <a:lstStyle/>
          <a:p>
            <a:pPr>
              <a:buFont typeface="Arial" charset="0"/>
              <a:buNone/>
              <a:defRPr/>
            </a:pPr>
            <a:r>
              <a:rPr lang="ru-RU" sz="1400" b="1" dirty="0" smtClean="0">
                <a:solidFill>
                  <a:schemeClr val="accent2">
                    <a:lumMod val="50000"/>
                  </a:schemeClr>
                </a:solidFill>
              </a:rPr>
              <a:t>                  2 группа </a:t>
            </a:r>
          </a:p>
          <a:p>
            <a:pPr>
              <a:buFont typeface="Arial" charset="0"/>
              <a:buNone/>
              <a:defRPr/>
            </a:pPr>
            <a:r>
              <a:rPr lang="ru-RU" sz="1400" b="1" dirty="0" smtClean="0">
                <a:solidFill>
                  <a:schemeClr val="accent2">
                    <a:lumMod val="50000"/>
                  </a:schemeClr>
                </a:solidFill>
              </a:rPr>
              <a:t>1. Григорьев Антон- 2А</a:t>
            </a:r>
          </a:p>
          <a:p>
            <a:pPr>
              <a:buFont typeface="Arial" charset="0"/>
              <a:buNone/>
              <a:defRPr/>
            </a:pPr>
            <a:r>
              <a:rPr lang="ru-RU" sz="1400" b="1" dirty="0" smtClean="0">
                <a:solidFill>
                  <a:schemeClr val="accent2">
                    <a:lumMod val="50000"/>
                  </a:schemeClr>
                </a:solidFill>
              </a:rPr>
              <a:t>2. </a:t>
            </a:r>
            <a:r>
              <a:rPr lang="ru-RU" sz="1400" b="1" dirty="0" err="1" smtClean="0">
                <a:solidFill>
                  <a:schemeClr val="accent2">
                    <a:lumMod val="50000"/>
                  </a:schemeClr>
                </a:solidFill>
              </a:rPr>
              <a:t>Гуринович</a:t>
            </a:r>
            <a:r>
              <a:rPr lang="ru-RU" sz="1400" b="1" dirty="0" smtClean="0">
                <a:solidFill>
                  <a:schemeClr val="accent2">
                    <a:lumMod val="50000"/>
                  </a:schemeClr>
                </a:solidFill>
              </a:rPr>
              <a:t> Полина-  2А</a:t>
            </a:r>
          </a:p>
          <a:p>
            <a:pPr>
              <a:buFont typeface="Arial" charset="0"/>
              <a:buNone/>
              <a:defRPr/>
            </a:pPr>
            <a:r>
              <a:rPr lang="ru-RU" sz="1400" b="1" dirty="0" smtClean="0">
                <a:solidFill>
                  <a:schemeClr val="accent2">
                    <a:lumMod val="50000"/>
                  </a:schemeClr>
                </a:solidFill>
              </a:rPr>
              <a:t>3. Лебедева Виктория - 2Б</a:t>
            </a:r>
          </a:p>
          <a:p>
            <a:pPr>
              <a:buFont typeface="Arial" charset="0"/>
              <a:buNone/>
              <a:defRPr/>
            </a:pPr>
            <a:r>
              <a:rPr lang="ru-RU" sz="1400" b="1" dirty="0" smtClean="0">
                <a:solidFill>
                  <a:schemeClr val="accent2">
                    <a:lumMod val="50000"/>
                  </a:schemeClr>
                </a:solidFill>
              </a:rPr>
              <a:t>4. </a:t>
            </a:r>
            <a:r>
              <a:rPr lang="ru-RU" sz="1400" b="1" dirty="0" err="1" smtClean="0">
                <a:solidFill>
                  <a:schemeClr val="accent2">
                    <a:lumMod val="50000"/>
                  </a:schemeClr>
                </a:solidFill>
              </a:rPr>
              <a:t>Маврицкая</a:t>
            </a:r>
            <a:r>
              <a:rPr lang="ru-RU" sz="1400" b="1" dirty="0" smtClean="0">
                <a:solidFill>
                  <a:schemeClr val="accent2">
                    <a:lumMod val="50000"/>
                  </a:schemeClr>
                </a:solidFill>
              </a:rPr>
              <a:t>  Александра- 2Б</a:t>
            </a:r>
          </a:p>
          <a:p>
            <a:pPr>
              <a:buFont typeface="Arial" charset="0"/>
              <a:buNone/>
              <a:defRPr/>
            </a:pPr>
            <a:r>
              <a:rPr lang="ru-RU" sz="1400" b="1" dirty="0" smtClean="0">
                <a:solidFill>
                  <a:schemeClr val="accent2">
                    <a:lumMod val="50000"/>
                  </a:schemeClr>
                </a:solidFill>
              </a:rPr>
              <a:t>5. Николаева Полина-  2Б</a:t>
            </a:r>
          </a:p>
          <a:p>
            <a:pPr>
              <a:buFont typeface="Arial" charset="0"/>
              <a:buNone/>
              <a:defRPr/>
            </a:pPr>
            <a:r>
              <a:rPr lang="ru-RU" sz="1400" b="1" dirty="0" smtClean="0">
                <a:solidFill>
                  <a:schemeClr val="accent2">
                    <a:lumMod val="50000"/>
                  </a:schemeClr>
                </a:solidFill>
              </a:rPr>
              <a:t>6. </a:t>
            </a:r>
            <a:r>
              <a:rPr lang="ru-RU" sz="1400" b="1" dirty="0" err="1" smtClean="0">
                <a:solidFill>
                  <a:schemeClr val="accent2">
                    <a:lumMod val="50000"/>
                  </a:schemeClr>
                </a:solidFill>
              </a:rPr>
              <a:t>Паранецев</a:t>
            </a:r>
            <a:r>
              <a:rPr lang="ru-RU" sz="1400" b="1" dirty="0" smtClean="0">
                <a:solidFill>
                  <a:schemeClr val="accent2">
                    <a:lumMod val="50000"/>
                  </a:schemeClr>
                </a:solidFill>
              </a:rPr>
              <a:t> Даниил - 2Б</a:t>
            </a:r>
          </a:p>
          <a:p>
            <a:pPr>
              <a:buFont typeface="Arial" charset="0"/>
              <a:buNone/>
              <a:defRPr/>
            </a:pPr>
            <a:r>
              <a:rPr lang="ru-RU" sz="1400" b="1" dirty="0" smtClean="0">
                <a:solidFill>
                  <a:schemeClr val="accent2">
                    <a:lumMod val="50000"/>
                  </a:schemeClr>
                </a:solidFill>
              </a:rPr>
              <a:t>7. </a:t>
            </a:r>
            <a:r>
              <a:rPr lang="ru-RU" sz="1400" b="1" dirty="0" err="1" smtClean="0">
                <a:solidFill>
                  <a:schemeClr val="accent2">
                    <a:lumMod val="50000"/>
                  </a:schemeClr>
                </a:solidFill>
              </a:rPr>
              <a:t>Ромаш</a:t>
            </a:r>
            <a:r>
              <a:rPr lang="ru-RU" sz="1400" b="1" dirty="0" smtClean="0">
                <a:solidFill>
                  <a:schemeClr val="accent2">
                    <a:lumMod val="50000"/>
                  </a:schemeClr>
                </a:solidFill>
              </a:rPr>
              <a:t> Алексей - 2Б</a:t>
            </a:r>
          </a:p>
          <a:p>
            <a:pPr>
              <a:buFont typeface="Arial" charset="0"/>
              <a:buNone/>
              <a:defRPr/>
            </a:pPr>
            <a:r>
              <a:rPr lang="ru-RU" sz="1400" b="1" dirty="0" smtClean="0">
                <a:solidFill>
                  <a:schemeClr val="accent2">
                    <a:lumMod val="50000"/>
                  </a:schemeClr>
                </a:solidFill>
              </a:rPr>
              <a:t>8. Сорокина Алена - 2Б</a:t>
            </a:r>
          </a:p>
          <a:p>
            <a:pPr>
              <a:buFont typeface="Arial" charset="0"/>
              <a:buNone/>
              <a:defRPr/>
            </a:pPr>
            <a:r>
              <a:rPr lang="ru-RU" sz="1400" b="1" dirty="0" smtClean="0">
                <a:solidFill>
                  <a:schemeClr val="accent2">
                    <a:lumMod val="50000"/>
                  </a:schemeClr>
                </a:solidFill>
              </a:rPr>
              <a:t>9. Смирнова Екатерина - 2Б</a:t>
            </a:r>
          </a:p>
          <a:p>
            <a:pPr>
              <a:buFont typeface="Arial" charset="0"/>
              <a:buNone/>
              <a:defRPr/>
            </a:pPr>
            <a:r>
              <a:rPr lang="ru-RU" sz="1400" b="1" dirty="0" smtClean="0">
                <a:solidFill>
                  <a:schemeClr val="accent2">
                    <a:lumMod val="50000"/>
                  </a:schemeClr>
                </a:solidFill>
              </a:rPr>
              <a:t>10. </a:t>
            </a:r>
            <a:r>
              <a:rPr lang="ru-RU" sz="1400" b="1" dirty="0" err="1" smtClean="0">
                <a:solidFill>
                  <a:schemeClr val="accent2">
                    <a:lumMod val="50000"/>
                  </a:schemeClr>
                </a:solidFill>
              </a:rPr>
              <a:t>Чепкасов</a:t>
            </a:r>
            <a:r>
              <a:rPr lang="ru-RU" sz="1400" b="1" dirty="0" smtClean="0">
                <a:solidFill>
                  <a:schemeClr val="accent2">
                    <a:lumMod val="50000"/>
                  </a:schemeClr>
                </a:solidFill>
              </a:rPr>
              <a:t> Дмитрий - 2А</a:t>
            </a:r>
          </a:p>
          <a:p>
            <a:pPr>
              <a:buFont typeface="Arial" charset="0"/>
              <a:buNone/>
              <a:defRPr/>
            </a:pPr>
            <a:r>
              <a:rPr lang="ru-RU" sz="1400" b="1" dirty="0" smtClean="0">
                <a:solidFill>
                  <a:schemeClr val="accent2">
                    <a:lumMod val="50000"/>
                  </a:schemeClr>
                </a:solidFill>
              </a:rPr>
              <a:t>11. Алексеев Максим - 2Б</a:t>
            </a:r>
          </a:p>
          <a:p>
            <a:pPr>
              <a:buFont typeface="Arial" charset="0"/>
              <a:buNone/>
              <a:defRPr/>
            </a:pPr>
            <a:r>
              <a:rPr lang="ru-RU" sz="1400" b="1" dirty="0" smtClean="0">
                <a:solidFill>
                  <a:schemeClr val="accent2">
                    <a:lumMod val="50000"/>
                  </a:schemeClr>
                </a:solidFill>
              </a:rPr>
              <a:t>12. Иванова Полина  -2А</a:t>
            </a:r>
          </a:p>
          <a:p>
            <a:pPr>
              <a:buFont typeface="Arial" charset="0"/>
              <a:buNone/>
              <a:defRPr/>
            </a:pPr>
            <a:r>
              <a:rPr lang="ru-RU" sz="1400" b="1" dirty="0" smtClean="0">
                <a:solidFill>
                  <a:schemeClr val="accent2">
                    <a:lumMod val="50000"/>
                  </a:schemeClr>
                </a:solidFill>
              </a:rPr>
              <a:t>13. Корнеева Мария  - 2А</a:t>
            </a:r>
          </a:p>
          <a:p>
            <a:pPr eaLnBrk="1" hangingPunct="1">
              <a:buFont typeface="Arial" charset="0"/>
              <a:buNone/>
              <a:defRPr/>
            </a:pPr>
            <a:endParaRPr lang="ru-RU" sz="1400" b="1" dirty="0" smtClean="0">
              <a:solidFill>
                <a:schemeClr val="accent2">
                  <a:lumMod val="50000"/>
                </a:schemeClr>
              </a:solidFill>
            </a:endParaRPr>
          </a:p>
        </p:txBody>
      </p:sp>
      <p:sp>
        <p:nvSpPr>
          <p:cNvPr id="18435" name="Содержимое 3"/>
          <p:cNvSpPr>
            <a:spLocks noGrp="1"/>
          </p:cNvSpPr>
          <p:nvPr>
            <p:ph sz="half" idx="4294967295"/>
          </p:nvPr>
        </p:nvSpPr>
        <p:spPr>
          <a:xfrm>
            <a:off x="3635375" y="1268413"/>
            <a:ext cx="5122863" cy="4713287"/>
          </a:xfrm>
        </p:spPr>
        <p:txBody>
          <a:bodyPr/>
          <a:lstStyle/>
          <a:p>
            <a:r>
              <a:rPr lang="ru-RU" sz="900" smtClean="0"/>
              <a:t/>
            </a:r>
            <a:br>
              <a:rPr lang="ru-RU" sz="900" smtClean="0"/>
            </a:br>
            <a:r>
              <a:rPr lang="ru-RU" sz="1100" b="1" smtClean="0"/>
              <a:t>Лечебная физкультура при бронхиальной астме у детей включает использование общеукрепляющих физических методов воздействия (гимнастика, ходьба, бег, игры, плавание, лыжи), специально подобранных упражнений, направленных на восстановление нарушенных в ходе заболевания функций дыхательного аппарата и других органов. Важное значение имеют дыхательные упражнения, направленные на устранение патологических изменений со стороны бронхолегочного аппарата. </a:t>
            </a:r>
            <a:br>
              <a:rPr lang="ru-RU" sz="1100" b="1" smtClean="0"/>
            </a:br>
            <a:r>
              <a:rPr lang="ru-RU" sz="1100" b="1" smtClean="0"/>
              <a:t/>
            </a:r>
            <a:br>
              <a:rPr lang="ru-RU" sz="1100" b="1" smtClean="0"/>
            </a:br>
            <a:r>
              <a:rPr lang="ru-RU" sz="1100" b="1" smtClean="0"/>
              <a:t>Регулярные занятия дыхательными упражнениями способствуют развитию дыхательных мышц, улучшают подвижность грудной клетки, расслабляют гладкую мускулатуру бронхов, улучшают работу мукоцилиарного транспорта. К факторам физического воздействия, используемым для реабилитации больных бронхиальной астмой, относится массаж. </a:t>
            </a:r>
            <a:br>
              <a:rPr lang="ru-RU" sz="1100" b="1" smtClean="0"/>
            </a:br>
            <a:r>
              <a:rPr lang="ru-RU" sz="1100" b="1" smtClean="0"/>
              <a:t/>
            </a:r>
            <a:br>
              <a:rPr lang="ru-RU" sz="1100" b="1" smtClean="0"/>
            </a:br>
            <a:r>
              <a:rPr lang="ru-RU" sz="1100" b="1" smtClean="0"/>
              <a:t>Раздражение механорецепторов кожи, стимулируя адаптационно-трофическую функцию симпатической нервной системы, повышая интенсивность обменных процессов в тканях, способствует мобилизации защитно-приспособительных процессов со стороны органов дыхания и сердечно-сосудистой системы. </a:t>
            </a:r>
            <a:br>
              <a:rPr lang="ru-RU" sz="1100" b="1" smtClean="0"/>
            </a:br>
            <a:r>
              <a:rPr lang="ru-RU" sz="1100" b="1" smtClean="0"/>
              <a:t/>
            </a:r>
            <a:br>
              <a:rPr lang="ru-RU" sz="1100" b="1" smtClean="0"/>
            </a:br>
            <a:r>
              <a:rPr lang="ru-RU" sz="1100" b="1" smtClean="0"/>
              <a:t>Проведение массажа ведет к повышению тонуса дыхательной мускулатуры, оказывает нормализующее влияние на тонус гладкомышечных волокон бронхов, улучшает отхождение мокроты из них. </a:t>
            </a:r>
            <a:br>
              <a:rPr lang="ru-RU" sz="1100" b="1" smtClean="0"/>
            </a:br>
            <a:r>
              <a:rPr lang="ru-RU" sz="1100" b="1" smtClean="0"/>
              <a:t/>
            </a:r>
            <a:br>
              <a:rPr lang="ru-RU" sz="1100" b="1" smtClean="0"/>
            </a:br>
            <a:r>
              <a:rPr lang="ru-RU" sz="1100" b="1" smtClean="0"/>
              <a:t>Положительно влияя на кровоснабжение тканей, массаж ускоряет обратное развитие сопутствующих воспалительных изменений со стороны бронхолегочного аппарата. Действие массажа проявляется также углублением дыхания и улучшением вентиляционной функции легких.</a:t>
            </a:r>
          </a:p>
        </p:txBody>
      </p:sp>
      <p:sp>
        <p:nvSpPr>
          <p:cNvPr id="5" name="Прямоугольник 4"/>
          <p:cNvSpPr/>
          <p:nvPr/>
        </p:nvSpPr>
        <p:spPr>
          <a:xfrm>
            <a:off x="1763688" y="260648"/>
            <a:ext cx="5565947" cy="1015663"/>
          </a:xfrm>
          <a:prstGeom prst="rect">
            <a:avLst/>
          </a:prstGeom>
          <a:noFill/>
        </p:spPr>
        <p:txBody>
          <a:bodyPr wrap="none">
            <a:spAutoFit/>
          </a:bodyPr>
          <a:lstStyle/>
          <a:p>
            <a:pPr algn="ctr">
              <a:defRPr/>
            </a:pPr>
            <a:r>
              <a:rPr lang="ru-RU" sz="28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glow rad="63500">
                    <a:schemeClr val="accent2">
                      <a:satMod val="175000"/>
                      <a:alpha val="40000"/>
                    </a:schemeClr>
                  </a:glow>
                  <a:outerShdw blurRad="38100" dist="38100" dir="7020000" algn="tl">
                    <a:srgbClr val="000000">
                      <a:alpha val="35000"/>
                    </a:srgbClr>
                  </a:outerShdw>
                </a:effectLst>
              </a:rPr>
              <a:t>ЛФК при бронхиальной астме</a:t>
            </a:r>
            <a:br>
              <a:rPr lang="ru-RU" sz="28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glow rad="63500">
                    <a:schemeClr val="accent2">
                      <a:satMod val="175000"/>
                      <a:alpha val="40000"/>
                    </a:schemeClr>
                  </a:glow>
                  <a:outerShdw blurRad="38100" dist="38100" dir="7020000" algn="tl">
                    <a:srgbClr val="000000">
                      <a:alpha val="35000"/>
                    </a:srgbClr>
                  </a:outerShdw>
                </a:effectLst>
              </a:rPr>
            </a:br>
            <a:r>
              <a:rPr lang="ru-RU" sz="1600" b="1" dirty="0">
                <a:ln w="24500" cmpd="dbl">
                  <a:solidFill>
                    <a:schemeClr val="accent2">
                      <a:shade val="85000"/>
                      <a:satMod val="155000"/>
                    </a:schemeClr>
                  </a:solidFill>
                  <a:prstDash val="solid"/>
                  <a:miter lim="800000"/>
                </a:ln>
                <a:solidFill>
                  <a:schemeClr val="bg1"/>
                </a:solidFill>
                <a:effectLst>
                  <a:glow rad="63500">
                    <a:schemeClr val="accent2">
                      <a:satMod val="175000"/>
                      <a:alpha val="40000"/>
                    </a:schemeClr>
                  </a:glow>
                  <a:outerShdw blurRad="38100" dist="38100" dir="7020000" algn="tl">
                    <a:srgbClr val="000000">
                      <a:alpha val="35000"/>
                    </a:srgbClr>
                  </a:outerShdw>
                </a:effectLst>
              </a:rPr>
              <a:t>Вторник      14:50-15:35, </a:t>
            </a:r>
            <a:br>
              <a:rPr lang="ru-RU" sz="1600" b="1" dirty="0">
                <a:ln w="24500" cmpd="dbl">
                  <a:solidFill>
                    <a:schemeClr val="accent2">
                      <a:shade val="85000"/>
                      <a:satMod val="155000"/>
                    </a:schemeClr>
                  </a:solidFill>
                  <a:prstDash val="solid"/>
                  <a:miter lim="800000"/>
                </a:ln>
                <a:solidFill>
                  <a:schemeClr val="bg1"/>
                </a:solidFill>
                <a:effectLst>
                  <a:glow rad="63500">
                    <a:schemeClr val="accent2">
                      <a:satMod val="175000"/>
                      <a:alpha val="40000"/>
                    </a:schemeClr>
                  </a:glow>
                  <a:outerShdw blurRad="38100" dist="38100" dir="7020000" algn="tl">
                    <a:srgbClr val="000000">
                      <a:alpha val="35000"/>
                    </a:srgbClr>
                  </a:outerShdw>
                </a:effectLst>
              </a:rPr>
            </a:br>
            <a:r>
              <a:rPr lang="ru-RU" sz="1600" b="1" dirty="0">
                <a:ln w="24500" cmpd="dbl">
                  <a:solidFill>
                    <a:schemeClr val="accent2">
                      <a:shade val="85000"/>
                      <a:satMod val="155000"/>
                    </a:schemeClr>
                  </a:solidFill>
                  <a:prstDash val="solid"/>
                  <a:miter lim="800000"/>
                </a:ln>
                <a:solidFill>
                  <a:schemeClr val="bg1"/>
                </a:solidFill>
                <a:effectLst>
                  <a:glow rad="63500">
                    <a:schemeClr val="accent2">
                      <a:satMod val="175000"/>
                      <a:alpha val="40000"/>
                    </a:schemeClr>
                  </a:glow>
                  <a:outerShdw blurRad="38100" dist="38100" dir="7020000" algn="tl">
                    <a:srgbClr val="000000">
                      <a:alpha val="35000"/>
                    </a:srgbClr>
                  </a:outerShdw>
                </a:effectLst>
              </a:rPr>
              <a:t>Пятница     14:50-15:35</a:t>
            </a:r>
          </a:p>
        </p:txBody>
      </p:sp>
    </p:spTree>
  </p:cSld>
  <p:clrMapOvr>
    <a:masterClrMapping/>
  </p:clrMapOvr>
  <p:transition>
    <p:dissolv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Содержимое 2"/>
          <p:cNvSpPr>
            <a:spLocks noGrp="1"/>
          </p:cNvSpPr>
          <p:nvPr>
            <p:ph sz="half" idx="1"/>
          </p:nvPr>
        </p:nvSpPr>
        <p:spPr/>
        <p:txBody>
          <a:bodyPr/>
          <a:lstStyle/>
          <a:p>
            <a:pPr>
              <a:buFont typeface="Arial" charset="0"/>
              <a:buNone/>
              <a:defRPr/>
            </a:pPr>
            <a:r>
              <a:rPr lang="ru-RU" dirty="0" smtClean="0"/>
              <a:t> </a:t>
            </a:r>
          </a:p>
          <a:p>
            <a:pPr>
              <a:buFont typeface="Arial" charset="0"/>
              <a:buNone/>
              <a:defRPr/>
            </a:pPr>
            <a:r>
              <a:rPr lang="ru-RU" sz="1400" b="1" dirty="0" smtClean="0">
                <a:solidFill>
                  <a:schemeClr val="accent2">
                    <a:lumMod val="50000"/>
                  </a:schemeClr>
                </a:solidFill>
              </a:rPr>
              <a:t>              3  группа</a:t>
            </a:r>
          </a:p>
          <a:p>
            <a:pPr>
              <a:defRPr/>
            </a:pPr>
            <a:r>
              <a:rPr lang="ru-RU" sz="1400" b="1" dirty="0" smtClean="0">
                <a:solidFill>
                  <a:schemeClr val="accent2">
                    <a:lumMod val="50000"/>
                  </a:schemeClr>
                </a:solidFill>
              </a:rPr>
              <a:t> </a:t>
            </a:r>
            <a:r>
              <a:rPr lang="ru-RU" sz="1400" b="1" dirty="0" err="1" smtClean="0">
                <a:solidFill>
                  <a:schemeClr val="accent2">
                    <a:lumMod val="50000"/>
                  </a:schemeClr>
                </a:solidFill>
              </a:rPr>
              <a:t>Бойкова</a:t>
            </a:r>
            <a:r>
              <a:rPr lang="ru-RU" sz="1400" b="1" dirty="0" smtClean="0">
                <a:solidFill>
                  <a:schemeClr val="accent2">
                    <a:lumMod val="50000"/>
                  </a:schemeClr>
                </a:solidFill>
              </a:rPr>
              <a:t> Дарья - 2В</a:t>
            </a:r>
          </a:p>
          <a:p>
            <a:pPr>
              <a:defRPr/>
            </a:pPr>
            <a:r>
              <a:rPr lang="ru-RU" sz="1400" b="1" dirty="0" err="1" smtClean="0">
                <a:solidFill>
                  <a:schemeClr val="accent2">
                    <a:lumMod val="50000"/>
                  </a:schemeClr>
                </a:solidFill>
              </a:rPr>
              <a:t>Васкеева</a:t>
            </a:r>
            <a:r>
              <a:rPr lang="ru-RU" sz="1400" b="1" dirty="0" smtClean="0">
                <a:solidFill>
                  <a:schemeClr val="accent2">
                    <a:lumMod val="50000"/>
                  </a:schemeClr>
                </a:solidFill>
              </a:rPr>
              <a:t> Алена - 2В</a:t>
            </a:r>
          </a:p>
          <a:p>
            <a:pPr>
              <a:defRPr/>
            </a:pPr>
            <a:r>
              <a:rPr lang="ru-RU" sz="1400" b="1" dirty="0" smtClean="0">
                <a:solidFill>
                  <a:schemeClr val="accent2">
                    <a:lumMod val="50000"/>
                  </a:schemeClr>
                </a:solidFill>
              </a:rPr>
              <a:t> Игнатова Софья - 2В</a:t>
            </a:r>
          </a:p>
          <a:p>
            <a:pPr>
              <a:defRPr/>
            </a:pPr>
            <a:r>
              <a:rPr lang="ru-RU" sz="1400" b="1" dirty="0" err="1" smtClean="0">
                <a:solidFill>
                  <a:schemeClr val="accent2">
                    <a:lumMod val="50000"/>
                  </a:schemeClr>
                </a:solidFill>
              </a:rPr>
              <a:t>Койпаш</a:t>
            </a:r>
            <a:r>
              <a:rPr lang="ru-RU" sz="1400" b="1" dirty="0" smtClean="0">
                <a:solidFill>
                  <a:schemeClr val="accent2">
                    <a:lumMod val="50000"/>
                  </a:schemeClr>
                </a:solidFill>
              </a:rPr>
              <a:t> Анастасия - 2В</a:t>
            </a:r>
          </a:p>
          <a:p>
            <a:pPr>
              <a:defRPr/>
            </a:pPr>
            <a:r>
              <a:rPr lang="ru-RU" sz="1400" b="1" dirty="0" smtClean="0">
                <a:solidFill>
                  <a:schemeClr val="accent2">
                    <a:lumMod val="50000"/>
                  </a:schemeClr>
                </a:solidFill>
              </a:rPr>
              <a:t>Кузьмин Николай - 2В</a:t>
            </a:r>
          </a:p>
          <a:p>
            <a:pPr>
              <a:defRPr/>
            </a:pPr>
            <a:r>
              <a:rPr lang="ru-RU" sz="1400" b="1" dirty="0" smtClean="0">
                <a:solidFill>
                  <a:schemeClr val="accent2">
                    <a:lumMod val="50000"/>
                  </a:schemeClr>
                </a:solidFill>
              </a:rPr>
              <a:t>Пантелеева Алена- 2В</a:t>
            </a:r>
          </a:p>
          <a:p>
            <a:pPr>
              <a:defRPr/>
            </a:pPr>
            <a:r>
              <a:rPr lang="ru-RU" sz="1400" b="1" dirty="0" smtClean="0">
                <a:solidFill>
                  <a:schemeClr val="accent2">
                    <a:lumMod val="50000"/>
                  </a:schemeClr>
                </a:solidFill>
              </a:rPr>
              <a:t>Шитова Полина -2В</a:t>
            </a:r>
          </a:p>
          <a:p>
            <a:pPr>
              <a:defRPr/>
            </a:pPr>
            <a:r>
              <a:rPr lang="ru-RU" sz="1400" b="1" dirty="0" err="1" smtClean="0">
                <a:solidFill>
                  <a:schemeClr val="accent2">
                    <a:lumMod val="50000"/>
                  </a:schemeClr>
                </a:solidFill>
              </a:rPr>
              <a:t>Вараница</a:t>
            </a:r>
            <a:r>
              <a:rPr lang="ru-RU" sz="1400" b="1" dirty="0" smtClean="0">
                <a:solidFill>
                  <a:schemeClr val="accent2">
                    <a:lumMod val="50000"/>
                  </a:schemeClr>
                </a:solidFill>
              </a:rPr>
              <a:t> Алена-  2Г</a:t>
            </a:r>
          </a:p>
          <a:p>
            <a:pPr>
              <a:defRPr/>
            </a:pPr>
            <a:r>
              <a:rPr lang="ru-RU" sz="1400" b="1" dirty="0" smtClean="0">
                <a:solidFill>
                  <a:schemeClr val="accent2">
                    <a:lumMod val="50000"/>
                  </a:schemeClr>
                </a:solidFill>
              </a:rPr>
              <a:t>Гордеев Семен- 2Г </a:t>
            </a:r>
          </a:p>
          <a:p>
            <a:pPr>
              <a:defRPr/>
            </a:pPr>
            <a:r>
              <a:rPr lang="ru-RU" sz="1400" b="1" dirty="0" smtClean="0">
                <a:solidFill>
                  <a:schemeClr val="accent2">
                    <a:lumMod val="50000"/>
                  </a:schemeClr>
                </a:solidFill>
              </a:rPr>
              <a:t>Дружинина Ольга- 2Г</a:t>
            </a:r>
          </a:p>
          <a:p>
            <a:pPr>
              <a:defRPr/>
            </a:pPr>
            <a:r>
              <a:rPr lang="ru-RU" sz="1400" b="1" dirty="0" err="1" smtClean="0">
                <a:solidFill>
                  <a:schemeClr val="accent2">
                    <a:lumMod val="50000"/>
                  </a:schemeClr>
                </a:solidFill>
              </a:rPr>
              <a:t>Ракитская</a:t>
            </a:r>
            <a:r>
              <a:rPr lang="ru-RU" sz="1400" b="1" dirty="0" smtClean="0">
                <a:solidFill>
                  <a:schemeClr val="accent2">
                    <a:lumMod val="50000"/>
                  </a:schemeClr>
                </a:solidFill>
              </a:rPr>
              <a:t> Дарья- 2Г </a:t>
            </a:r>
          </a:p>
          <a:p>
            <a:pPr>
              <a:defRPr/>
            </a:pPr>
            <a:r>
              <a:rPr lang="ru-RU" sz="1400" b="1" dirty="0" smtClean="0">
                <a:solidFill>
                  <a:schemeClr val="accent2">
                    <a:lumMod val="50000"/>
                  </a:schemeClr>
                </a:solidFill>
              </a:rPr>
              <a:t>Шитова Галина- 2Г </a:t>
            </a:r>
          </a:p>
          <a:p>
            <a:pPr>
              <a:defRPr/>
            </a:pPr>
            <a:r>
              <a:rPr lang="ru-RU" sz="1400" b="1" dirty="0" err="1" smtClean="0">
                <a:solidFill>
                  <a:schemeClr val="accent2">
                    <a:lumMod val="50000"/>
                  </a:schemeClr>
                </a:solidFill>
              </a:rPr>
              <a:t>Зайончек</a:t>
            </a:r>
            <a:r>
              <a:rPr lang="ru-RU" sz="1400" b="1" dirty="0" smtClean="0">
                <a:solidFill>
                  <a:schemeClr val="accent2">
                    <a:lumMod val="50000"/>
                  </a:schemeClr>
                </a:solidFill>
              </a:rPr>
              <a:t> Анна -2г  </a:t>
            </a:r>
          </a:p>
          <a:p>
            <a:pPr eaLnBrk="1" hangingPunct="1">
              <a:defRPr/>
            </a:pPr>
            <a:endParaRPr lang="ru-RU" sz="1400" dirty="0" smtClean="0"/>
          </a:p>
        </p:txBody>
      </p:sp>
      <p:sp>
        <p:nvSpPr>
          <p:cNvPr id="16388" name="Содержимое 3"/>
          <p:cNvSpPr>
            <a:spLocks noGrp="1"/>
          </p:cNvSpPr>
          <p:nvPr>
            <p:ph sz="half" idx="2"/>
          </p:nvPr>
        </p:nvSpPr>
        <p:spPr>
          <a:xfrm>
            <a:off x="2916238" y="1484313"/>
            <a:ext cx="5770562" cy="4608512"/>
          </a:xfrm>
        </p:spPr>
        <p:txBody>
          <a:bodyPr/>
          <a:lstStyle/>
          <a:p>
            <a:pPr>
              <a:defRPr/>
            </a:pPr>
            <a:r>
              <a:rPr lang="ru-RU" sz="1050" b="1" i="1" dirty="0" smtClean="0"/>
              <a:t>Как лечить плоские стопы у детей</a:t>
            </a:r>
          </a:p>
          <a:p>
            <a:pPr>
              <a:defRPr/>
            </a:pPr>
            <a:r>
              <a:rPr lang="ru-RU" sz="1050" b="1" i="1" dirty="0" smtClean="0"/>
              <a:t>В российских городах есть специализированные ортопедические детские сады.</a:t>
            </a:r>
          </a:p>
          <a:p>
            <a:pPr>
              <a:defRPr/>
            </a:pPr>
            <a:r>
              <a:rPr lang="ru-RU" sz="1050" b="1" dirty="0" smtClean="0"/>
              <a:t>Многие ортопеды уверенно заявляют о том, что лечение этой проблемы у детей должно начинаться с исключения факторов, вызвавших деформацию стопы. То есть, другими словами, перед тем, как исправить плоскостопие у ребенка консервативными способами, необходимо устранить все причины, вызвавшие заболевание.</a:t>
            </a:r>
          </a:p>
          <a:p>
            <a:pPr>
              <a:defRPr/>
            </a:pPr>
            <a:r>
              <a:rPr lang="ru-RU" sz="1050" b="1" dirty="0" smtClean="0"/>
              <a:t>Если у ребенка есть лишний вес и несбалансированный рацион питания, нужно обязательно посетить диетолога и скорректировать питание.</a:t>
            </a:r>
          </a:p>
          <a:p>
            <a:pPr>
              <a:defRPr/>
            </a:pPr>
            <a:r>
              <a:rPr lang="ru-RU" sz="1050" b="1" dirty="0" smtClean="0"/>
              <a:t>Покажите ортопеду обувь, в которой ходит ваш сын или дочь, возможно, для нее надо будет заказать стельки. Почему возможно, спросите вы? Да потому, что некоторую обувь придется вообще выбросить, так как никакие стельки не могут сделать обувь малыша более широкой.</a:t>
            </a:r>
          </a:p>
          <a:p>
            <a:pPr>
              <a:defRPr/>
            </a:pPr>
            <a:r>
              <a:rPr lang="ru-RU" sz="1050" b="1" dirty="0" smtClean="0"/>
              <a:t>Такие причины плоскостопия у детей, как травмы стопы и повышенные нагрузки, можно предупредить, освободив школьника от занятий физкультурой, пока вы будете проводить лечение.</a:t>
            </a:r>
          </a:p>
          <a:p>
            <a:pPr>
              <a:defRPr/>
            </a:pPr>
            <a:r>
              <a:rPr lang="ru-RU" sz="1050" b="1" dirty="0" smtClean="0"/>
              <a:t>Многие родители интересуются — как лечить плоскостопие у детей? Достаточно ли консервативных методов терапии, и в каких случаях прибегают к оперативным техникам? Если диагноз поставили вовремя, то, как правило, консервативных мер бывает достаточно. Оптимальным возрастом для быстрой коррекции деформации у детей является возраст до 6-7 лет, когда можно полностью устранить проблему.</a:t>
            </a:r>
          </a:p>
          <a:p>
            <a:pPr>
              <a:defRPr/>
            </a:pPr>
            <a:r>
              <a:rPr lang="ru-RU" sz="1050" b="1" dirty="0" smtClean="0"/>
              <a:t>Чем старше становится ребенок, тем труднее будет проводить консервативные мероприятия. У подростков старше 13 лет вопрос о выборе лечения решается индивидуально. Таким детям могут прописать пожизненное использование стелек-супинаторов или оперативное вмешательство.</a:t>
            </a:r>
          </a:p>
          <a:p>
            <a:pPr>
              <a:defRPr/>
            </a:pPr>
            <a:r>
              <a:rPr lang="ru-RU" sz="1050" b="1" dirty="0" smtClean="0"/>
              <a:t>Из консервативных методов лечения этого недуга применяют следующие:</a:t>
            </a:r>
          </a:p>
          <a:p>
            <a:pPr>
              <a:defRPr/>
            </a:pPr>
            <a:r>
              <a:rPr lang="ru-RU" sz="1050" b="1" dirty="0" smtClean="0"/>
              <a:t>подбор специальной обуви с крепким задником и стелькой;</a:t>
            </a:r>
          </a:p>
          <a:p>
            <a:pPr>
              <a:defRPr/>
            </a:pPr>
            <a:r>
              <a:rPr lang="ru-RU" sz="1050" b="1" dirty="0" smtClean="0"/>
              <a:t>физиотерапевтическое лечение и контрастные ванны;</a:t>
            </a:r>
          </a:p>
          <a:p>
            <a:pPr>
              <a:defRPr/>
            </a:pPr>
            <a:r>
              <a:rPr lang="ru-RU" sz="1050" b="1" dirty="0" smtClean="0"/>
              <a:t>лечебная физкультура;</a:t>
            </a:r>
          </a:p>
          <a:p>
            <a:pPr>
              <a:defRPr/>
            </a:pPr>
            <a:r>
              <a:rPr lang="ru-RU" sz="1050" b="1" dirty="0" smtClean="0"/>
              <a:t>методы мануальной терапии;</a:t>
            </a:r>
          </a:p>
          <a:p>
            <a:pPr>
              <a:defRPr/>
            </a:pPr>
            <a:r>
              <a:rPr lang="ru-RU" sz="1050" b="1" dirty="0" smtClean="0"/>
              <a:t>лечебный массаж.</a:t>
            </a:r>
          </a:p>
          <a:p>
            <a:pPr>
              <a:defRPr/>
            </a:pPr>
            <a:endParaRPr lang="ru-RU" sz="1050" dirty="0" smtClean="0"/>
          </a:p>
        </p:txBody>
      </p:sp>
      <p:sp>
        <p:nvSpPr>
          <p:cNvPr id="5" name="Прямоугольник 4"/>
          <p:cNvSpPr/>
          <p:nvPr/>
        </p:nvSpPr>
        <p:spPr>
          <a:xfrm>
            <a:off x="1547664" y="188640"/>
            <a:ext cx="5688632" cy="1077218"/>
          </a:xfrm>
          <a:prstGeom prst="rect">
            <a:avLst/>
          </a:prstGeom>
          <a:noFill/>
        </p:spPr>
        <p:txBody>
          <a:bodyPr>
            <a:spAutoFit/>
          </a:bodyPr>
          <a:lstStyle/>
          <a:p>
            <a:pPr algn="ctr">
              <a:defRPr/>
            </a:pPr>
            <a:r>
              <a:rPr lang="ru-RU" sz="28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glow rad="63500">
                    <a:schemeClr val="accent2">
                      <a:satMod val="175000"/>
                      <a:alpha val="40000"/>
                    </a:schemeClr>
                  </a:glow>
                  <a:outerShdw blurRad="38100" dist="38100" dir="7020000" algn="tl">
                    <a:srgbClr val="000000">
                      <a:alpha val="35000"/>
                    </a:srgbClr>
                  </a:outerShdw>
                </a:effectLst>
              </a:rPr>
              <a:t>ЛФК при  плоскостопии </a:t>
            </a:r>
            <a:r>
              <a:rPr lang="ru-RU"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glow rad="63500">
                    <a:schemeClr val="accent2">
                      <a:satMod val="175000"/>
                      <a:alpha val="40000"/>
                    </a:schemeClr>
                  </a:glow>
                  <a:outerShdw blurRad="38100" dist="38100" dir="7020000" algn="tl">
                    <a:srgbClr val="000000">
                      <a:alpha val="35000"/>
                    </a:srgbClr>
                  </a:outerShdw>
                </a:effectLst>
              </a:rPr>
              <a:t/>
            </a:r>
            <a:br>
              <a:rPr lang="ru-RU"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glow rad="63500">
                    <a:schemeClr val="accent2">
                      <a:satMod val="175000"/>
                      <a:alpha val="40000"/>
                    </a:schemeClr>
                  </a:glow>
                  <a:outerShdw blurRad="38100" dist="38100" dir="7020000" algn="tl">
                    <a:srgbClr val="000000">
                      <a:alpha val="35000"/>
                    </a:srgbClr>
                  </a:outerShdw>
                </a:effectLst>
              </a:rPr>
            </a:br>
            <a:r>
              <a:rPr lang="ru-RU" b="1" dirty="0">
                <a:ln w="24500" cmpd="dbl">
                  <a:solidFill>
                    <a:schemeClr val="accent2">
                      <a:shade val="85000"/>
                      <a:satMod val="155000"/>
                    </a:schemeClr>
                  </a:solidFill>
                  <a:prstDash val="solid"/>
                  <a:miter lim="800000"/>
                </a:ln>
                <a:solidFill>
                  <a:schemeClr val="bg1"/>
                </a:solidFill>
                <a:effectLst>
                  <a:glow rad="63500">
                    <a:schemeClr val="accent2">
                      <a:satMod val="175000"/>
                      <a:alpha val="40000"/>
                    </a:schemeClr>
                  </a:glow>
                  <a:outerShdw blurRad="38100" dist="38100" dir="7020000" algn="tl">
                    <a:srgbClr val="000000">
                      <a:alpha val="35000"/>
                    </a:srgbClr>
                  </a:outerShdw>
                </a:effectLst>
              </a:rPr>
              <a:t>Четверг 15:50 -15:35 </a:t>
            </a:r>
            <a:br>
              <a:rPr lang="ru-RU" b="1" dirty="0">
                <a:ln w="24500" cmpd="dbl">
                  <a:solidFill>
                    <a:schemeClr val="accent2">
                      <a:shade val="85000"/>
                      <a:satMod val="155000"/>
                    </a:schemeClr>
                  </a:solidFill>
                  <a:prstDash val="solid"/>
                  <a:miter lim="800000"/>
                </a:ln>
                <a:solidFill>
                  <a:schemeClr val="bg1"/>
                </a:solidFill>
                <a:effectLst>
                  <a:glow rad="63500">
                    <a:schemeClr val="accent2">
                      <a:satMod val="175000"/>
                      <a:alpha val="40000"/>
                    </a:schemeClr>
                  </a:glow>
                  <a:outerShdw blurRad="38100" dist="38100" dir="7020000" algn="tl">
                    <a:srgbClr val="000000">
                      <a:alpha val="35000"/>
                    </a:srgbClr>
                  </a:outerShdw>
                </a:effectLst>
              </a:rPr>
            </a:br>
            <a:r>
              <a:rPr lang="ru-RU" b="1" dirty="0">
                <a:ln w="24500" cmpd="dbl">
                  <a:solidFill>
                    <a:schemeClr val="accent2">
                      <a:shade val="85000"/>
                      <a:satMod val="155000"/>
                    </a:schemeClr>
                  </a:solidFill>
                  <a:prstDash val="solid"/>
                  <a:miter lim="800000"/>
                </a:ln>
                <a:solidFill>
                  <a:schemeClr val="bg1"/>
                </a:solidFill>
                <a:effectLst>
                  <a:glow rad="63500">
                    <a:schemeClr val="accent2">
                      <a:satMod val="175000"/>
                      <a:alpha val="40000"/>
                    </a:schemeClr>
                  </a:glow>
                  <a:outerShdw blurRad="38100" dist="38100" dir="7020000" algn="tl">
                    <a:srgbClr val="000000">
                      <a:alpha val="35000"/>
                    </a:srgbClr>
                  </a:outerShdw>
                </a:effectLst>
              </a:rPr>
              <a:t> Пятница  15:50 -15:35</a:t>
            </a:r>
          </a:p>
        </p:txBody>
      </p:sp>
    </p:spTree>
  </p:cSld>
  <p:clrMapOvr>
    <a:masterClrMapping/>
  </p:clrMapOvr>
  <p:transition>
    <p:dissolv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Заголовок 1"/>
          <p:cNvSpPr>
            <a:spLocks noGrp="1"/>
          </p:cNvSpPr>
          <p:nvPr>
            <p:ph type="title"/>
          </p:nvPr>
        </p:nvSpPr>
        <p:spPr>
          <a:xfrm>
            <a:off x="457200" y="620713"/>
            <a:ext cx="8229600" cy="796925"/>
          </a:xfrm>
        </p:spPr>
        <p:txBody>
          <a:bodyPr/>
          <a:lstStyle/>
          <a:p>
            <a:pPr eaLnBrk="1" hangingPunct="1">
              <a:defRPr/>
            </a:pPr>
            <a:r>
              <a:rPr lang="ru-RU" sz="2400" dirty="0" smtClean="0"/>
              <a:t/>
            </a:r>
            <a:br>
              <a:rPr lang="ru-RU" sz="2400" dirty="0" smtClean="0"/>
            </a:br>
            <a:r>
              <a:rPr lang="ru-RU" sz="2400" dirty="0" smtClean="0">
                <a:solidFill>
                  <a:schemeClr val="accent2">
                    <a:lumMod val="50000"/>
                  </a:schemeClr>
                </a:solidFill>
              </a:rPr>
              <a:t>21 сентября 2014 года на Дворцовой площади проводился Всероссийский день бега «Кросс наций»</a:t>
            </a:r>
            <a:endParaRPr lang="ru-RU" dirty="0" smtClean="0">
              <a:solidFill>
                <a:schemeClr val="accent2">
                  <a:lumMod val="50000"/>
                </a:schemeClr>
              </a:solidFill>
            </a:endParaRPr>
          </a:p>
        </p:txBody>
      </p:sp>
      <p:sp>
        <p:nvSpPr>
          <p:cNvPr id="17411" name="Содержимое 4"/>
          <p:cNvSpPr>
            <a:spLocks noGrp="1"/>
          </p:cNvSpPr>
          <p:nvPr>
            <p:ph sz="half" idx="1"/>
          </p:nvPr>
        </p:nvSpPr>
        <p:spPr>
          <a:xfrm>
            <a:off x="323850" y="1484313"/>
            <a:ext cx="4038600" cy="4525962"/>
          </a:xfrm>
        </p:spPr>
        <p:txBody>
          <a:bodyPr/>
          <a:lstStyle/>
          <a:p>
            <a:pPr eaLnBrk="1" hangingPunct="1">
              <a:defRPr/>
            </a:pPr>
            <a:r>
              <a:rPr lang="ru-RU" sz="1400" b="1" dirty="0" smtClean="0">
                <a:solidFill>
                  <a:schemeClr val="accent2">
                    <a:lumMod val="50000"/>
                  </a:schemeClr>
                </a:solidFill>
              </a:rPr>
              <a:t>Кросс наций 2014 21 сентября 2014 года на Дворцовой площади проводился Всероссийский день бега «Кросс наций – 2014».</a:t>
            </a:r>
          </a:p>
          <a:p>
            <a:pPr eaLnBrk="1" hangingPunct="1">
              <a:defRPr/>
            </a:pPr>
            <a:r>
              <a:rPr lang="ru-RU" sz="1400" b="1" dirty="0" smtClean="0">
                <a:solidFill>
                  <a:schemeClr val="accent2">
                    <a:lumMod val="50000"/>
                  </a:schemeClr>
                </a:solidFill>
              </a:rPr>
              <a:t>Педагог  : Панченко А. Н. </a:t>
            </a:r>
          </a:p>
          <a:p>
            <a:pPr eaLnBrk="1" hangingPunct="1">
              <a:defRPr/>
            </a:pPr>
            <a:r>
              <a:rPr lang="ru-RU" sz="1400" b="1" dirty="0" smtClean="0">
                <a:solidFill>
                  <a:schemeClr val="accent2">
                    <a:lumMod val="50000"/>
                  </a:schemeClr>
                </a:solidFill>
              </a:rPr>
              <a:t>Учащиеся нашей школы:</a:t>
            </a:r>
          </a:p>
          <a:p>
            <a:pPr eaLnBrk="1" hangingPunct="1">
              <a:defRPr/>
            </a:pPr>
            <a:r>
              <a:rPr lang="ru-RU" sz="1400" b="1" dirty="0" smtClean="0">
                <a:solidFill>
                  <a:schemeClr val="accent2">
                    <a:lumMod val="50000"/>
                  </a:schemeClr>
                </a:solidFill>
              </a:rPr>
              <a:t>Козловская Дарья   9в</a:t>
            </a:r>
          </a:p>
          <a:p>
            <a:pPr eaLnBrk="1" hangingPunct="1">
              <a:defRPr/>
            </a:pPr>
            <a:r>
              <a:rPr lang="ru-RU" sz="1400" b="1" dirty="0" err="1" smtClean="0">
                <a:solidFill>
                  <a:schemeClr val="accent2">
                    <a:lumMod val="50000"/>
                  </a:schemeClr>
                </a:solidFill>
              </a:rPr>
              <a:t>Ловыгина</a:t>
            </a:r>
            <a:r>
              <a:rPr lang="ru-RU" sz="1400" b="1" dirty="0" smtClean="0">
                <a:solidFill>
                  <a:schemeClr val="accent2">
                    <a:lumMod val="50000"/>
                  </a:schemeClr>
                </a:solidFill>
              </a:rPr>
              <a:t> Дарья   9в</a:t>
            </a:r>
          </a:p>
          <a:p>
            <a:pPr eaLnBrk="1" hangingPunct="1">
              <a:defRPr/>
            </a:pPr>
            <a:r>
              <a:rPr lang="ru-RU" sz="1400" b="1" dirty="0" smtClean="0">
                <a:solidFill>
                  <a:schemeClr val="accent2">
                    <a:lumMod val="50000"/>
                  </a:schemeClr>
                </a:solidFill>
              </a:rPr>
              <a:t>Солдатова Елизавета   10б</a:t>
            </a:r>
          </a:p>
          <a:p>
            <a:pPr eaLnBrk="1" hangingPunct="1">
              <a:defRPr/>
            </a:pPr>
            <a:r>
              <a:rPr lang="ru-RU" sz="1400" b="1" dirty="0" smtClean="0">
                <a:solidFill>
                  <a:schemeClr val="accent2">
                    <a:lumMod val="50000"/>
                  </a:schemeClr>
                </a:solidFill>
              </a:rPr>
              <a:t>Николаева Алёна   10б</a:t>
            </a:r>
          </a:p>
          <a:p>
            <a:pPr eaLnBrk="1" hangingPunct="1">
              <a:defRPr/>
            </a:pPr>
            <a:r>
              <a:rPr lang="ru-RU" sz="1400" b="1" dirty="0" err="1" smtClean="0">
                <a:solidFill>
                  <a:schemeClr val="accent2">
                    <a:lumMod val="50000"/>
                  </a:schemeClr>
                </a:solidFill>
              </a:rPr>
              <a:t>Духопельникова</a:t>
            </a:r>
            <a:r>
              <a:rPr lang="ru-RU" sz="1400" b="1" dirty="0" smtClean="0">
                <a:solidFill>
                  <a:schemeClr val="accent2">
                    <a:lumMod val="50000"/>
                  </a:schemeClr>
                </a:solidFill>
              </a:rPr>
              <a:t> Наталья   10б</a:t>
            </a:r>
          </a:p>
          <a:p>
            <a:pPr eaLnBrk="1" hangingPunct="1">
              <a:defRPr/>
            </a:pPr>
            <a:r>
              <a:rPr lang="ru-RU" sz="1400" b="1" dirty="0" smtClean="0">
                <a:solidFill>
                  <a:schemeClr val="accent2">
                    <a:lumMod val="50000"/>
                  </a:schemeClr>
                </a:solidFill>
              </a:rPr>
              <a:t>Шашкина Елена    10б</a:t>
            </a:r>
          </a:p>
          <a:p>
            <a:pPr eaLnBrk="1" hangingPunct="1">
              <a:defRPr/>
            </a:pPr>
            <a:r>
              <a:rPr lang="ru-RU" sz="1400" b="1" dirty="0" smtClean="0">
                <a:solidFill>
                  <a:schemeClr val="accent2">
                    <a:lumMod val="50000"/>
                  </a:schemeClr>
                </a:solidFill>
              </a:rPr>
              <a:t>Смирнова Анна   10б</a:t>
            </a:r>
          </a:p>
          <a:p>
            <a:pPr eaLnBrk="1" hangingPunct="1">
              <a:defRPr/>
            </a:pPr>
            <a:r>
              <a:rPr lang="ru-RU" sz="1400" b="1" dirty="0" err="1" smtClean="0">
                <a:solidFill>
                  <a:schemeClr val="accent2">
                    <a:lumMod val="50000"/>
                  </a:schemeClr>
                </a:solidFill>
              </a:rPr>
              <a:t>Сколис</a:t>
            </a:r>
            <a:r>
              <a:rPr lang="ru-RU" sz="1400" b="1" dirty="0" smtClean="0">
                <a:solidFill>
                  <a:schemeClr val="accent2">
                    <a:lumMod val="50000"/>
                  </a:schemeClr>
                </a:solidFill>
              </a:rPr>
              <a:t> Ксения   10б</a:t>
            </a:r>
          </a:p>
          <a:p>
            <a:pPr eaLnBrk="1" hangingPunct="1">
              <a:defRPr/>
            </a:pPr>
            <a:r>
              <a:rPr lang="ru-RU" sz="1400" b="1" dirty="0" smtClean="0">
                <a:solidFill>
                  <a:schemeClr val="accent2">
                    <a:lumMod val="50000"/>
                  </a:schemeClr>
                </a:solidFill>
              </a:rPr>
              <a:t>Владимирова Полина   10б</a:t>
            </a:r>
          </a:p>
          <a:p>
            <a:pPr eaLnBrk="1" hangingPunct="1">
              <a:defRPr/>
            </a:pPr>
            <a:r>
              <a:rPr lang="ru-RU" sz="1400" b="1" dirty="0" err="1" smtClean="0">
                <a:solidFill>
                  <a:schemeClr val="accent2">
                    <a:lumMod val="50000"/>
                  </a:schemeClr>
                </a:solidFill>
              </a:rPr>
              <a:t>Царяпкин</a:t>
            </a:r>
            <a:r>
              <a:rPr lang="ru-RU" sz="1400" b="1" dirty="0" smtClean="0">
                <a:solidFill>
                  <a:schemeClr val="accent2">
                    <a:lumMod val="50000"/>
                  </a:schemeClr>
                </a:solidFill>
              </a:rPr>
              <a:t> Александр   10б</a:t>
            </a:r>
          </a:p>
          <a:p>
            <a:pPr eaLnBrk="1" hangingPunct="1">
              <a:defRPr/>
            </a:pPr>
            <a:r>
              <a:rPr lang="ru-RU" sz="1400" b="1" dirty="0" smtClean="0">
                <a:solidFill>
                  <a:schemeClr val="accent2">
                    <a:lumMod val="50000"/>
                  </a:schemeClr>
                </a:solidFill>
              </a:rPr>
              <a:t>Шилов Дмитрий   10б</a:t>
            </a:r>
          </a:p>
          <a:p>
            <a:pPr eaLnBrk="1" hangingPunct="1">
              <a:defRPr/>
            </a:pPr>
            <a:r>
              <a:rPr lang="ru-RU" sz="1400" b="1" dirty="0" smtClean="0">
                <a:solidFill>
                  <a:schemeClr val="accent2">
                    <a:lumMod val="50000"/>
                  </a:schemeClr>
                </a:solidFill>
              </a:rPr>
              <a:t>Бондарь Илья   10б,</a:t>
            </a:r>
          </a:p>
          <a:p>
            <a:pPr eaLnBrk="1" hangingPunct="1">
              <a:buFont typeface="Arial" charset="0"/>
              <a:buNone/>
              <a:defRPr/>
            </a:pPr>
            <a:endParaRPr lang="ru-RU" sz="1800" b="1" dirty="0" smtClean="0">
              <a:solidFill>
                <a:schemeClr val="bg1"/>
              </a:solidFill>
            </a:endParaRPr>
          </a:p>
          <a:p>
            <a:pPr eaLnBrk="1" hangingPunct="1">
              <a:defRPr/>
            </a:pPr>
            <a:endParaRPr lang="ru-RU" dirty="0" smtClean="0"/>
          </a:p>
        </p:txBody>
      </p:sp>
      <p:sp>
        <p:nvSpPr>
          <p:cNvPr id="20484" name="Содержимое 5"/>
          <p:cNvSpPr>
            <a:spLocks noGrp="1"/>
          </p:cNvSpPr>
          <p:nvPr>
            <p:ph sz="half" idx="2"/>
          </p:nvPr>
        </p:nvSpPr>
        <p:spPr/>
        <p:txBody>
          <a:bodyPr/>
          <a:lstStyle/>
          <a:p>
            <a:pPr eaLnBrk="1" hangingPunct="1"/>
            <a:endParaRPr lang="ru-RU" smtClean="0"/>
          </a:p>
          <a:p>
            <a:pPr eaLnBrk="1" hangingPunct="1"/>
            <a:endParaRPr lang="ru-RU" smtClean="0"/>
          </a:p>
          <a:p>
            <a:pPr eaLnBrk="1" hangingPunct="1"/>
            <a:r>
              <a:rPr lang="ru-RU" smtClean="0"/>
              <a:t> </a:t>
            </a:r>
            <a:br>
              <a:rPr lang="ru-RU" smtClean="0"/>
            </a:br>
            <a:endParaRPr lang="ru-RU" smtClean="0"/>
          </a:p>
        </p:txBody>
      </p:sp>
      <p:pic>
        <p:nvPicPr>
          <p:cNvPr id="20485" name="Picture 4"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1938" y="2192338"/>
            <a:ext cx="4500562" cy="3379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Прямоугольник 5"/>
          <p:cNvSpPr/>
          <p:nvPr/>
        </p:nvSpPr>
        <p:spPr>
          <a:xfrm>
            <a:off x="2039316" y="188640"/>
            <a:ext cx="5254645" cy="707886"/>
          </a:xfrm>
          <a:prstGeom prst="rect">
            <a:avLst/>
          </a:prstGeom>
          <a:noFill/>
        </p:spPr>
        <p:txBody>
          <a:bodyPr wrap="none">
            <a:spAutoFit/>
          </a:bodyPr>
          <a:lstStyle/>
          <a:p>
            <a:pPr algn="ctr">
              <a:defRPr/>
            </a:pPr>
            <a:r>
              <a:rPr lang="ru-RU" sz="40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glow rad="63500">
                    <a:schemeClr val="accent2">
                      <a:satMod val="175000"/>
                      <a:alpha val="40000"/>
                    </a:schemeClr>
                  </a:glow>
                  <a:outerShdw blurRad="38100" dist="38100" dir="7020000" algn="tl">
                    <a:srgbClr val="000000">
                      <a:alpha val="35000"/>
                    </a:srgbClr>
                  </a:outerShdw>
                </a:effectLst>
              </a:rPr>
              <a:t>Кросс наций -  2014 </a:t>
            </a:r>
          </a:p>
        </p:txBody>
      </p:sp>
      <p:sp>
        <p:nvSpPr>
          <p:cNvPr id="20487" name="TextBox 6"/>
          <p:cNvSpPr txBox="1">
            <a:spLocks noChangeArrowheads="1"/>
          </p:cNvSpPr>
          <p:nvPr/>
        </p:nvSpPr>
        <p:spPr bwMode="auto">
          <a:xfrm>
            <a:off x="539750" y="6092825"/>
            <a:ext cx="8077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ru-RU" b="1">
                <a:solidFill>
                  <a:schemeClr val="bg1"/>
                </a:solidFill>
              </a:rPr>
              <a:t>Приняли участие в лёгкоатлетическом пробеге на дистанцию 5000м.</a:t>
            </a:r>
            <a:endParaRPr lang="ru-RU"/>
          </a:p>
        </p:txBody>
      </p:sp>
    </p:spTree>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p:txBody>
          <a:bodyPr/>
          <a:lstStyle/>
          <a:p>
            <a:pPr eaLnBrk="1" hangingPunct="1"/>
            <a:r>
              <a:rPr lang="ru-RU" sz="2800" smtClean="0">
                <a:solidFill>
                  <a:srgbClr val="0000CC"/>
                </a:solidFill>
              </a:rPr>
              <a:t>Раздел 1. «Общие сведения».</a:t>
            </a:r>
          </a:p>
          <a:p>
            <a:pPr eaLnBrk="1" hangingPunct="1"/>
            <a:r>
              <a:rPr lang="ru-RU" sz="2800" smtClean="0">
                <a:solidFill>
                  <a:srgbClr val="0000CC"/>
                </a:solidFill>
              </a:rPr>
              <a:t>Раздел 2. «Результаты педагогической деятельности».</a:t>
            </a:r>
          </a:p>
          <a:p>
            <a:pPr eaLnBrk="1" hangingPunct="1"/>
            <a:r>
              <a:rPr lang="ru-RU" sz="2800" smtClean="0">
                <a:solidFill>
                  <a:srgbClr val="0000CC"/>
                </a:solidFill>
              </a:rPr>
              <a:t>Раздел 3. «Внеурочная деятельность по предмету»</a:t>
            </a:r>
          </a:p>
          <a:p>
            <a:pPr eaLnBrk="1" hangingPunct="1"/>
            <a:r>
              <a:rPr lang="ru-RU" sz="2800" smtClean="0">
                <a:solidFill>
                  <a:srgbClr val="0000CC"/>
                </a:solidFill>
              </a:rPr>
              <a:t>Раздел 4. Комплексно-методическое обеспечение</a:t>
            </a:r>
            <a:r>
              <a:rPr lang="ru-RU" sz="2800" smtClean="0"/>
              <a:t> .</a:t>
            </a:r>
          </a:p>
          <a:p>
            <a:pPr eaLnBrk="1" hangingPunct="1">
              <a:buFont typeface="Arial" charset="0"/>
              <a:buNone/>
            </a:pPr>
            <a:endParaRPr lang="ru-RU" sz="2800" smtClean="0"/>
          </a:p>
        </p:txBody>
      </p:sp>
      <p:sp>
        <p:nvSpPr>
          <p:cNvPr id="11" name="Прямоугольник 10"/>
          <p:cNvSpPr/>
          <p:nvPr/>
        </p:nvSpPr>
        <p:spPr>
          <a:xfrm>
            <a:off x="3419872" y="548680"/>
            <a:ext cx="2439642" cy="707886"/>
          </a:xfrm>
          <a:prstGeom prst="rect">
            <a:avLst/>
          </a:prstGeom>
          <a:noFill/>
          <a:effectLst>
            <a:outerShdw blurRad="76200" dir="13500000" sy="23000" kx="1200000" algn="br" rotWithShape="0">
              <a:prstClr val="black">
                <a:alpha val="20000"/>
              </a:prstClr>
            </a:outerShdw>
          </a:effectLst>
          <a:scene3d>
            <a:camera prst="orthographicFront"/>
            <a:lightRig rig="threePt" dir="t"/>
          </a:scene3d>
          <a:sp3d>
            <a:bevelT/>
          </a:sp3d>
        </p:spPr>
        <p:txBody>
          <a:bodyPr wrap="none">
            <a:spAutoFit/>
          </a:bodyPr>
          <a:lstStyle/>
          <a:p>
            <a:pPr algn="ctr">
              <a:defRPr/>
            </a:pPr>
            <a:r>
              <a:rPr lang="ru-RU" sz="40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glow rad="63500">
                    <a:schemeClr val="accent2">
                      <a:satMod val="175000"/>
                      <a:alpha val="40000"/>
                    </a:schemeClr>
                  </a:glow>
                  <a:outerShdw blurRad="38100" dist="38100" dir="7020000" algn="tl">
                    <a:srgbClr val="000000">
                      <a:alpha val="35000"/>
                    </a:srgbClr>
                  </a:outerShdw>
                </a:effectLst>
              </a:rPr>
              <a:t>Разделы</a:t>
            </a:r>
          </a:p>
        </p:txBody>
      </p:sp>
    </p:spTree>
  </p:cSld>
  <p:clrMapOvr>
    <a:masterClrMapping/>
  </p:clrMapOvr>
  <p:transition>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5"/>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r>
              <a:rPr lang="ru-RU" sz="1000">
                <a:solidFill>
                  <a:srgbClr val="000000"/>
                </a:solidFill>
              </a:rPr>
              <a:t> </a:t>
            </a:r>
            <a:r>
              <a:rPr lang="ru-RU" sz="900"/>
              <a:t> </a:t>
            </a:r>
            <a:endParaRPr lang="ru-RU"/>
          </a:p>
        </p:txBody>
      </p:sp>
      <p:pic>
        <p:nvPicPr>
          <p:cNvPr id="18437" name="Picture 7" descr="1301141.jpg"/>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1115616" y="1916832"/>
            <a:ext cx="6264771" cy="4143367"/>
          </a:xfrm>
          <a:prstGeom prst="roundRect">
            <a:avLst>
              <a:gd name="adj" fmla="val 16667"/>
            </a:avLst>
          </a:prstGeom>
          <a:ln w="38100">
            <a:solidFill>
              <a:schemeClr val="bg2">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1508" name="Заголовок 8"/>
          <p:cNvSpPr>
            <a:spLocks noGrp="1"/>
          </p:cNvSpPr>
          <p:nvPr>
            <p:ph type="title" idx="4294967295"/>
          </p:nvPr>
        </p:nvSpPr>
        <p:spPr>
          <a:xfrm>
            <a:off x="0" y="274638"/>
            <a:ext cx="8229600" cy="1143000"/>
          </a:xfrm>
        </p:spPr>
        <p:txBody>
          <a:bodyPr/>
          <a:lstStyle/>
          <a:p>
            <a:r>
              <a:rPr lang="ru-RU" sz="1800" smtClean="0"/>
              <a:t>В первенстве района по маунтинбайку в рамках «Президентских спортивных игр школьников»  заняли 8 место </a:t>
            </a:r>
          </a:p>
        </p:txBody>
      </p:sp>
    </p:spTree>
  </p:cSld>
  <p:clrMapOvr>
    <a:masterClrMapping/>
  </p:clrMapOvr>
  <p:transition>
    <p:dissolv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Содержимое 3"/>
          <p:cNvPicPr>
            <a:picLocks/>
          </p:cNvPicPr>
          <p:nvPr/>
        </p:nvPicPr>
        <p:blipFill>
          <a:blip r:embed="rId2" cstate="print">
            <a:extLst>
              <a:ext uri="{28A0092B-C50C-407E-A947-70E740481C1C}">
                <a14:useLocalDpi xmlns:a14="http://schemas.microsoft.com/office/drawing/2010/main"/>
              </a:ext>
            </a:extLst>
          </a:blip>
          <a:srcRect/>
          <a:stretch>
            <a:fillRect/>
          </a:stretch>
        </p:blipFill>
        <p:spPr bwMode="auto">
          <a:xfrm>
            <a:off x="5580112" y="1052736"/>
            <a:ext cx="2520280" cy="1800002"/>
          </a:xfrm>
          <a:prstGeom prst="rect">
            <a:avLst/>
          </a:prstGeom>
          <a:noFill/>
          <a:ln w="190500" cap="sq">
            <a:solidFill>
              <a:srgbClr val="C8C6BD"/>
            </a:solidFill>
            <a:prstDash val="solid"/>
            <a:miter lim="800000"/>
            <a:headEnd/>
            <a:tailEnd/>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8" name="Содержимое 3"/>
          <p:cNvPicPr>
            <a:picLocks/>
          </p:cNvPicPr>
          <p:nvPr/>
        </p:nvPicPr>
        <p:blipFill>
          <a:blip r:embed="rId3" cstate="print">
            <a:extLst>
              <a:ext uri="{28A0092B-C50C-407E-A947-70E740481C1C}">
                <a14:useLocalDpi xmlns:a14="http://schemas.microsoft.com/office/drawing/2010/main"/>
              </a:ext>
            </a:extLst>
          </a:blip>
          <a:srcRect/>
          <a:stretch>
            <a:fillRect/>
          </a:stretch>
        </p:blipFill>
        <p:spPr bwMode="auto">
          <a:xfrm>
            <a:off x="5220072" y="1988840"/>
            <a:ext cx="3528392" cy="1800572"/>
          </a:xfrm>
          <a:prstGeom prst="rect">
            <a:avLst/>
          </a:prstGeom>
          <a:noFill/>
          <a:ln w="190500" cap="sq">
            <a:solidFill>
              <a:srgbClr val="C8C6BD"/>
            </a:solidFill>
            <a:prstDash val="solid"/>
            <a:miter lim="800000"/>
            <a:headEnd/>
            <a:tailEnd/>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20483" name="Содержимое 3"/>
          <p:cNvPicPr>
            <a:picLocks noGrp="1"/>
          </p:cNvPicPr>
          <p:nvPr>
            <p:ph idx="1"/>
          </p:nvPr>
        </p:nvPicPr>
        <p:blipFill>
          <a:blip r:embed="rId4" cstate="email">
            <a:extLst>
              <a:ext uri="{28A0092B-C50C-407E-A947-70E740481C1C}">
                <a14:useLocalDpi xmlns:a14="http://schemas.microsoft.com/office/drawing/2010/main"/>
              </a:ext>
            </a:extLst>
          </a:blip>
          <a:srcRect/>
          <a:stretch>
            <a:fillRect/>
          </a:stretch>
        </p:blipFill>
        <p:spPr>
          <a:xfrm>
            <a:off x="0" y="1268760"/>
            <a:ext cx="3168352" cy="1700287"/>
          </a:xfrm>
          <a:ln w="190500" cap="sq">
            <a:solidFill>
              <a:srgbClr val="C8C6BD"/>
            </a:solidFill>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4" name="Содержимое 5" descr="http://images.myshared.ru/865232/slide_5.jpg"/>
          <p:cNvPicPr>
            <a:picLocks/>
          </p:cNvPicPr>
          <p:nvPr/>
        </p:nvPicPr>
        <p:blipFill>
          <a:blip r:embed="rId5" cstate="email">
            <a:extLst>
              <a:ext uri="{28A0092B-C50C-407E-A947-70E740481C1C}">
                <a14:useLocalDpi xmlns:a14="http://schemas.microsoft.com/office/drawing/2010/main"/>
              </a:ext>
            </a:extLst>
          </a:blip>
          <a:srcRect/>
          <a:stretch>
            <a:fillRect/>
          </a:stretch>
        </p:blipFill>
        <p:spPr bwMode="auto">
          <a:xfrm>
            <a:off x="323528" y="3140968"/>
            <a:ext cx="3024336" cy="2088232"/>
          </a:xfrm>
          <a:prstGeom prst="rect">
            <a:avLst/>
          </a:prstGeom>
          <a:noFill/>
          <a:ln w="190500" cap="sq">
            <a:solidFill>
              <a:srgbClr val="C8C6BD"/>
            </a:solidFill>
            <a:prstDash val="solid"/>
            <a:miter lim="800000"/>
            <a:headEnd/>
            <a:tailEnd/>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Содержимое 3"/>
          <p:cNvPicPr>
            <a:picLocks/>
          </p:cNvPicPr>
          <p:nvPr/>
        </p:nvPicPr>
        <p:blipFill>
          <a:blip r:embed="rId6" cstate="print">
            <a:extLst>
              <a:ext uri="{28A0092B-C50C-407E-A947-70E740481C1C}">
                <a14:useLocalDpi xmlns:a14="http://schemas.microsoft.com/office/drawing/2010/main"/>
              </a:ext>
            </a:extLst>
          </a:blip>
          <a:srcRect/>
          <a:stretch>
            <a:fillRect/>
          </a:stretch>
        </p:blipFill>
        <p:spPr bwMode="auto">
          <a:xfrm>
            <a:off x="1403648" y="4553619"/>
            <a:ext cx="3168352" cy="2304381"/>
          </a:xfrm>
          <a:prstGeom prst="rect">
            <a:avLst/>
          </a:prstGeom>
          <a:noFill/>
          <a:ln w="190500" cap="sq">
            <a:solidFill>
              <a:srgbClr val="C8C6BD"/>
            </a:solidFill>
            <a:prstDash val="solid"/>
            <a:miter lim="800000"/>
            <a:headEnd/>
            <a:tailEnd/>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6" name="Содержимое 3"/>
          <p:cNvPicPr>
            <a:picLocks/>
          </p:cNvPicPr>
          <p:nvPr/>
        </p:nvPicPr>
        <p:blipFill>
          <a:blip r:embed="rId7" cstate="print">
            <a:extLst>
              <a:ext uri="{28A0092B-C50C-407E-A947-70E740481C1C}">
                <a14:useLocalDpi xmlns:a14="http://schemas.microsoft.com/office/drawing/2010/main"/>
              </a:ext>
            </a:extLst>
          </a:blip>
          <a:srcRect/>
          <a:stretch>
            <a:fillRect/>
          </a:stretch>
        </p:blipFill>
        <p:spPr bwMode="auto">
          <a:xfrm>
            <a:off x="3131840" y="2996952"/>
            <a:ext cx="2952328" cy="1656681"/>
          </a:xfrm>
          <a:prstGeom prst="rect">
            <a:avLst/>
          </a:prstGeom>
          <a:noFill/>
          <a:ln w="190500" cap="sq">
            <a:solidFill>
              <a:srgbClr val="C8C6BD"/>
            </a:solidFill>
            <a:prstDash val="solid"/>
            <a:miter lim="800000"/>
            <a:headEnd/>
            <a:tailEnd/>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7" name="Содержимое 3"/>
          <p:cNvPicPr>
            <a:picLocks/>
          </p:cNvPicPr>
          <p:nvPr/>
        </p:nvPicPr>
        <p:blipFill>
          <a:blip r:embed="rId8" cstate="email">
            <a:extLst>
              <a:ext uri="{28A0092B-C50C-407E-A947-70E740481C1C}">
                <a14:useLocalDpi xmlns:a14="http://schemas.microsoft.com/office/drawing/2010/main"/>
              </a:ext>
            </a:extLst>
          </a:blip>
          <a:srcRect/>
          <a:stretch>
            <a:fillRect/>
          </a:stretch>
        </p:blipFill>
        <p:spPr bwMode="auto">
          <a:xfrm>
            <a:off x="3851920" y="5085705"/>
            <a:ext cx="3031232" cy="1772295"/>
          </a:xfrm>
          <a:prstGeom prst="rect">
            <a:avLst/>
          </a:prstGeom>
          <a:noFill/>
          <a:ln w="190500" cap="sq">
            <a:solidFill>
              <a:srgbClr val="C8C6BD"/>
            </a:solidFill>
            <a:prstDash val="solid"/>
            <a:miter lim="800000"/>
            <a:headEnd/>
            <a:tailEnd/>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9" name="Содержимое 3"/>
          <p:cNvPicPr>
            <a:picLocks/>
          </p:cNvPicPr>
          <p:nvPr/>
        </p:nvPicPr>
        <p:blipFill>
          <a:blip r:embed="rId9" cstate="email">
            <a:extLst>
              <a:ext uri="{28A0092B-C50C-407E-A947-70E740481C1C}">
                <a14:useLocalDpi xmlns:a14="http://schemas.microsoft.com/office/drawing/2010/main"/>
              </a:ext>
            </a:extLst>
          </a:blip>
          <a:srcRect/>
          <a:stretch>
            <a:fillRect/>
          </a:stretch>
        </p:blipFill>
        <p:spPr bwMode="auto">
          <a:xfrm>
            <a:off x="5868144" y="3429000"/>
            <a:ext cx="2448371" cy="1800622"/>
          </a:xfrm>
          <a:prstGeom prst="rect">
            <a:avLst/>
          </a:prstGeom>
          <a:noFill/>
          <a:ln w="190500" cap="sq">
            <a:solidFill>
              <a:srgbClr val="C8C6BD"/>
            </a:solidFill>
            <a:prstDash val="solid"/>
            <a:miter lim="800000"/>
            <a:headEnd/>
            <a:tailEnd/>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0" name="Содержимое 3"/>
          <p:cNvPicPr>
            <a:picLocks/>
          </p:cNvPicPr>
          <p:nvPr/>
        </p:nvPicPr>
        <p:blipFill>
          <a:blip r:embed="rId10" cstate="email">
            <a:extLst>
              <a:ext uri="{28A0092B-C50C-407E-A947-70E740481C1C}">
                <a14:useLocalDpi xmlns:a14="http://schemas.microsoft.com/office/drawing/2010/main"/>
              </a:ext>
            </a:extLst>
          </a:blip>
          <a:srcRect/>
          <a:stretch>
            <a:fillRect/>
          </a:stretch>
        </p:blipFill>
        <p:spPr bwMode="auto">
          <a:xfrm>
            <a:off x="2699792" y="1124744"/>
            <a:ext cx="3163242" cy="1502066"/>
          </a:xfrm>
          <a:prstGeom prst="rect">
            <a:avLst/>
          </a:prstGeom>
          <a:noFill/>
          <a:ln w="190500" cap="sq">
            <a:solidFill>
              <a:srgbClr val="C8C6BD"/>
            </a:solidFill>
            <a:prstDash val="solid"/>
            <a:miter lim="800000"/>
            <a:headEnd/>
            <a:tailEnd/>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11" name="Прямоугольник 10"/>
          <p:cNvSpPr/>
          <p:nvPr/>
        </p:nvSpPr>
        <p:spPr>
          <a:xfrm>
            <a:off x="1547664" y="188640"/>
            <a:ext cx="5666615" cy="707886"/>
          </a:xfrm>
          <a:prstGeom prst="rect">
            <a:avLst/>
          </a:prstGeom>
          <a:noFill/>
          <a:effectLst>
            <a:glow rad="101600">
              <a:schemeClr val="accent4">
                <a:satMod val="175000"/>
                <a:alpha val="40000"/>
              </a:schemeClr>
            </a:glow>
          </a:effectLst>
        </p:spPr>
        <p:txBody>
          <a:bodyPr wrap="none">
            <a:spAutoFit/>
          </a:bodyPr>
          <a:lstStyle/>
          <a:p>
            <a:pPr algn="ctr">
              <a:defRPr/>
            </a:pPr>
            <a:r>
              <a:rPr lang="ru-RU" sz="40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glow rad="63500">
                    <a:schemeClr val="accent2">
                      <a:satMod val="175000"/>
                      <a:alpha val="40000"/>
                    </a:schemeClr>
                  </a:glow>
                  <a:outerShdw blurRad="38100" dist="38100" dir="7020000" algn="tl">
                    <a:srgbClr val="000000">
                      <a:alpha val="35000"/>
                    </a:srgbClr>
                  </a:outerShdw>
                </a:effectLst>
              </a:rPr>
              <a:t>Презентация учителя</a:t>
            </a:r>
          </a:p>
        </p:txBody>
      </p:sp>
      <p:pic>
        <p:nvPicPr>
          <p:cNvPr id="13" name="Содержимое 5"/>
          <p:cNvPicPr>
            <a:picLocks/>
          </p:cNvPicPr>
          <p:nvPr/>
        </p:nvPicPr>
        <p:blipFill>
          <a:blip r:embed="rId11" cstate="email">
            <a:extLst>
              <a:ext uri="{28A0092B-C50C-407E-A947-70E740481C1C}">
                <a14:useLocalDpi xmlns:a14="http://schemas.microsoft.com/office/drawing/2010/main"/>
              </a:ext>
            </a:extLst>
          </a:blip>
          <a:srcRect/>
          <a:stretch>
            <a:fillRect/>
          </a:stretch>
        </p:blipFill>
        <p:spPr bwMode="auto">
          <a:xfrm>
            <a:off x="6588224" y="5013176"/>
            <a:ext cx="2167136" cy="1628279"/>
          </a:xfrm>
          <a:prstGeom prst="rect">
            <a:avLst/>
          </a:prstGeom>
          <a:noFill/>
          <a:ln w="190500" cap="sq">
            <a:solidFill>
              <a:srgbClr val="C8C6BD"/>
            </a:solidFill>
            <a:prstDash val="solid"/>
            <a:miter lim="800000"/>
            <a:headEnd/>
            <a:tailEnd/>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4" name="Содержимое 3"/>
          <p:cNvPicPr>
            <a:picLocks/>
          </p:cNvPicPr>
          <p:nvPr/>
        </p:nvPicPr>
        <p:blipFill>
          <a:blip r:embed="rId12" cstate="email">
            <a:extLst>
              <a:ext uri="{28A0092B-C50C-407E-A947-70E740481C1C}">
                <a14:useLocalDpi xmlns:a14="http://schemas.microsoft.com/office/drawing/2010/main"/>
              </a:ext>
            </a:extLst>
          </a:blip>
          <a:srcRect/>
          <a:stretch>
            <a:fillRect/>
          </a:stretch>
        </p:blipFill>
        <p:spPr bwMode="auto">
          <a:xfrm>
            <a:off x="395536" y="5273824"/>
            <a:ext cx="2592288" cy="1584176"/>
          </a:xfrm>
          <a:prstGeom prst="rect">
            <a:avLst/>
          </a:prstGeom>
          <a:noFill/>
          <a:ln w="190500" cap="sq">
            <a:solidFill>
              <a:srgbClr val="C8C6BD"/>
            </a:solidFill>
            <a:prstDash val="solid"/>
            <a:miter lim="800000"/>
            <a:headEnd/>
            <a:tailEnd/>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p:dissolv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pPr>
              <a:defRPr/>
            </a:pPr>
            <a:r>
              <a:rPr lang="ru-RU" dirty="0" smtClean="0">
                <a:solidFill>
                  <a:schemeClr val="accent2">
                    <a:lumMod val="50000"/>
                  </a:schemeClr>
                </a:solidFill>
              </a:rPr>
              <a:t>Стандарты</a:t>
            </a:r>
            <a:r>
              <a:rPr lang="en-US" dirty="0" smtClean="0">
                <a:solidFill>
                  <a:schemeClr val="accent2">
                    <a:lumMod val="50000"/>
                  </a:schemeClr>
                </a:solidFill>
              </a:rPr>
              <a:t> </a:t>
            </a:r>
            <a:r>
              <a:rPr lang="ru-RU" dirty="0" smtClean="0">
                <a:solidFill>
                  <a:schemeClr val="accent2">
                    <a:lumMod val="50000"/>
                  </a:schemeClr>
                </a:solidFill>
              </a:rPr>
              <a:t>образования</a:t>
            </a:r>
          </a:p>
          <a:p>
            <a:pPr>
              <a:defRPr/>
            </a:pPr>
            <a:r>
              <a:rPr lang="ru-RU" dirty="0" smtClean="0">
                <a:solidFill>
                  <a:schemeClr val="accent2">
                    <a:lumMod val="50000"/>
                  </a:schemeClr>
                </a:solidFill>
              </a:rPr>
              <a:t>Рабочие программы</a:t>
            </a:r>
          </a:p>
          <a:p>
            <a:pPr>
              <a:defRPr/>
            </a:pPr>
            <a:r>
              <a:rPr lang="ru-RU" dirty="0" smtClean="0">
                <a:solidFill>
                  <a:schemeClr val="accent2">
                    <a:lumMod val="50000"/>
                  </a:schemeClr>
                </a:solidFill>
              </a:rPr>
              <a:t>Учебники по физической культуре</a:t>
            </a:r>
          </a:p>
          <a:p>
            <a:pPr>
              <a:defRPr/>
            </a:pPr>
            <a:r>
              <a:rPr lang="ru-RU" dirty="0" smtClean="0">
                <a:solidFill>
                  <a:schemeClr val="accent2">
                    <a:lumMod val="50000"/>
                  </a:schemeClr>
                </a:solidFill>
              </a:rPr>
              <a:t>Методические пособия для учителя</a:t>
            </a:r>
          </a:p>
          <a:p>
            <a:pPr>
              <a:defRPr/>
            </a:pPr>
            <a:r>
              <a:rPr lang="ru-RU" dirty="0" smtClean="0">
                <a:solidFill>
                  <a:schemeClr val="accent2">
                    <a:lumMod val="50000"/>
                  </a:schemeClr>
                </a:solidFill>
              </a:rPr>
              <a:t>Электронные учебники</a:t>
            </a:r>
          </a:p>
          <a:p>
            <a:pPr>
              <a:defRPr/>
            </a:pPr>
            <a:r>
              <a:rPr lang="ru-RU" dirty="0" smtClean="0">
                <a:solidFill>
                  <a:schemeClr val="accent2">
                    <a:lumMod val="50000"/>
                  </a:schemeClr>
                </a:solidFill>
              </a:rPr>
              <a:t>Образовательные ресурсы сети Интернет</a:t>
            </a:r>
          </a:p>
          <a:p>
            <a:pPr>
              <a:defRPr/>
            </a:pPr>
            <a:endParaRPr lang="ru-RU" dirty="0" smtClean="0">
              <a:solidFill>
                <a:schemeClr val="accent2">
                  <a:lumMod val="50000"/>
                </a:schemeClr>
              </a:solidFill>
            </a:endParaRPr>
          </a:p>
          <a:p>
            <a:pPr>
              <a:buFont typeface="Arial" charset="0"/>
              <a:buNone/>
              <a:defRPr/>
            </a:pPr>
            <a:endParaRPr lang="ru-RU" dirty="0" smtClean="0">
              <a:solidFill>
                <a:schemeClr val="accent2">
                  <a:lumMod val="50000"/>
                </a:schemeClr>
              </a:solidFill>
            </a:endParaRPr>
          </a:p>
        </p:txBody>
      </p:sp>
      <p:sp>
        <p:nvSpPr>
          <p:cNvPr id="4" name="Прямоугольник 3"/>
          <p:cNvSpPr/>
          <p:nvPr/>
        </p:nvSpPr>
        <p:spPr>
          <a:xfrm>
            <a:off x="251520" y="188640"/>
            <a:ext cx="8188219" cy="1323439"/>
          </a:xfrm>
          <a:prstGeom prst="rect">
            <a:avLst/>
          </a:prstGeom>
          <a:noFill/>
        </p:spPr>
        <p:txBody>
          <a:bodyPr>
            <a:spAutoFit/>
          </a:bodyPr>
          <a:lstStyle/>
          <a:p>
            <a:pPr algn="ctr">
              <a:defRPr/>
            </a:pPr>
            <a:r>
              <a:rPr lang="ru-RU" sz="40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glow rad="63500">
                    <a:schemeClr val="accent2">
                      <a:satMod val="175000"/>
                      <a:alpha val="40000"/>
                    </a:schemeClr>
                  </a:glow>
                  <a:outerShdw blurRad="38100" dist="38100" dir="7020000" algn="tl">
                    <a:srgbClr val="000000">
                      <a:alpha val="35000"/>
                    </a:srgbClr>
                  </a:outerShdw>
                </a:effectLst>
              </a:rPr>
              <a:t>Комплексно-методическое обеспечение </a:t>
            </a:r>
            <a:endParaRPr lang="ru-RU"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glow rad="63500">
                  <a:schemeClr val="accent2">
                    <a:satMod val="175000"/>
                    <a:alpha val="40000"/>
                  </a:schemeClr>
                </a:glow>
                <a:outerShdw blurRad="38100" dist="38100" dir="7020000" algn="tl">
                  <a:srgbClr val="000000">
                    <a:alpha val="35000"/>
                  </a:srgbClr>
                </a:outerShdw>
              </a:effectLst>
            </a:endParaRPr>
          </a:p>
        </p:txBody>
      </p:sp>
    </p:spTree>
  </p:cSld>
  <p:clrMapOvr>
    <a:masterClrMapping/>
  </p:clrMapOvr>
  <p:transition>
    <p:dissolv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611560" y="2060848"/>
            <a:ext cx="7644465" cy="923330"/>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spAutoFit/>
          </a:bodyPr>
          <a:lstStyle/>
          <a:p>
            <a:pPr algn="ctr">
              <a:defRPr/>
            </a:pPr>
            <a:r>
              <a:rPr lang="ru-RU"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Спасибо за внимание</a:t>
            </a:r>
          </a:p>
        </p:txBody>
      </p:sp>
    </p:spTree>
  </p:cSld>
  <p:clrMapOvr>
    <a:masterClrMapping/>
  </p:clrMapOvr>
  <p:transition>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одержимое 5"/>
          <p:cNvSpPr>
            <a:spLocks noGrp="1"/>
          </p:cNvSpPr>
          <p:nvPr>
            <p:ph sz="half" idx="2"/>
          </p:nvPr>
        </p:nvSpPr>
        <p:spPr>
          <a:xfrm>
            <a:off x="4067175" y="692150"/>
            <a:ext cx="4691063" cy="5073650"/>
          </a:xfrm>
        </p:spPr>
        <p:txBody>
          <a:bodyPr/>
          <a:lstStyle/>
          <a:p>
            <a:pPr marL="365760" indent="-256032" eaLnBrk="1" fontAlgn="auto" hangingPunct="1">
              <a:spcAft>
                <a:spcPts val="0"/>
              </a:spcAft>
              <a:buClr>
                <a:schemeClr val="accent3"/>
              </a:buClr>
              <a:buFont typeface="Georgia"/>
              <a:buChar char="•"/>
              <a:defRPr/>
            </a:pPr>
            <a:r>
              <a:rPr lang="ru-RU" sz="1800" b="1" dirty="0" smtClean="0">
                <a:solidFill>
                  <a:schemeClr val="accent2">
                    <a:lumMod val="50000"/>
                  </a:schemeClr>
                </a:solidFill>
              </a:rPr>
              <a:t>Панченко Анна Николаевна </a:t>
            </a:r>
          </a:p>
          <a:p>
            <a:pPr marL="365760" indent="-256032" eaLnBrk="1" fontAlgn="auto" hangingPunct="1">
              <a:spcAft>
                <a:spcPts val="0"/>
              </a:spcAft>
              <a:buClr>
                <a:schemeClr val="accent3"/>
              </a:buClr>
              <a:buFont typeface="Georgia"/>
              <a:buChar char="•"/>
              <a:defRPr/>
            </a:pPr>
            <a:r>
              <a:rPr lang="ru-RU" sz="1800" b="1" dirty="0" smtClean="0">
                <a:solidFill>
                  <a:schemeClr val="accent2">
                    <a:lumMod val="50000"/>
                  </a:schemeClr>
                </a:solidFill>
              </a:rPr>
              <a:t>1986 года рождения, образование высшее, в 2010 году  окончила  факультет физической культуры  ЧГПУ им. И. Я. Яковлева по специальности  "Физическая  культура  и спорт "Квалификация: учитель физической культуры  средней  школы. Назначена на должность учителя физической культуры ГБОУ СОШ №79 Калининского района  01.09.2010г. Общий трудовой стаж -4 года. Педагогический стаж-4 года.</a:t>
            </a:r>
          </a:p>
          <a:p>
            <a:pPr marL="365760" indent="-256032" eaLnBrk="1" fontAlgn="auto" hangingPunct="1">
              <a:spcAft>
                <a:spcPts val="0"/>
              </a:spcAft>
              <a:buClr>
                <a:schemeClr val="accent3"/>
              </a:buClr>
              <a:buFont typeface="Georgia"/>
              <a:buChar char="•"/>
              <a:defRPr/>
            </a:pPr>
            <a:r>
              <a:rPr lang="ru-RU" sz="1800" b="1" dirty="0" smtClean="0">
                <a:solidFill>
                  <a:schemeClr val="accent2">
                    <a:lumMod val="50000"/>
                  </a:schemeClr>
                </a:solidFill>
              </a:rPr>
              <a:t> Обладаю всеми необходимыми учителю качествами : требовательностью к себе  и ученикам, умением общаться с детьми, стремлением  к самосовершенствованию. </a:t>
            </a:r>
          </a:p>
          <a:p>
            <a:pPr marL="365760" indent="-256032" eaLnBrk="1" fontAlgn="auto" hangingPunct="1">
              <a:spcAft>
                <a:spcPts val="0"/>
              </a:spcAft>
              <a:buClr>
                <a:schemeClr val="accent3"/>
              </a:buClr>
              <a:buFont typeface="Georgia"/>
              <a:buChar char="•"/>
              <a:defRPr/>
            </a:pPr>
            <a:r>
              <a:rPr lang="en-US" sz="1800" b="1" dirty="0" smtClean="0">
                <a:solidFill>
                  <a:schemeClr val="accent2">
                    <a:lumMod val="50000"/>
                  </a:schemeClr>
                </a:solidFill>
              </a:rPr>
              <a:t>Email:  hannasergeeva@mail.ru</a:t>
            </a:r>
            <a:r>
              <a:rPr lang="ru-RU" sz="1800" b="1" dirty="0" smtClean="0">
                <a:solidFill>
                  <a:schemeClr val="accent2">
                    <a:lumMod val="50000"/>
                  </a:schemeClr>
                </a:solidFill>
              </a:rPr>
              <a:t>(личная </a:t>
            </a:r>
            <a:r>
              <a:rPr lang="ru-RU" sz="1800" b="1" dirty="0" err="1" smtClean="0">
                <a:solidFill>
                  <a:schemeClr val="accent2">
                    <a:lumMod val="50000"/>
                  </a:schemeClr>
                </a:solidFill>
              </a:rPr>
              <a:t>эл.почта</a:t>
            </a:r>
            <a:r>
              <a:rPr lang="ru-RU" sz="1800" b="1" dirty="0" smtClean="0">
                <a:solidFill>
                  <a:schemeClr val="accent2">
                    <a:lumMod val="50000"/>
                  </a:schemeClr>
                </a:solidFill>
              </a:rPr>
              <a:t>)</a:t>
            </a:r>
          </a:p>
          <a:p>
            <a:pPr marL="365760" indent="-256032" eaLnBrk="1" fontAlgn="auto" hangingPunct="1">
              <a:spcAft>
                <a:spcPts val="0"/>
              </a:spcAft>
              <a:buClr>
                <a:schemeClr val="accent3"/>
              </a:buClr>
              <a:buFont typeface="Georgia"/>
              <a:buChar char="•"/>
              <a:defRPr/>
            </a:pPr>
            <a:r>
              <a:rPr lang="ru-RU" sz="1800" b="1" dirty="0" smtClean="0">
                <a:solidFill>
                  <a:schemeClr val="accent2">
                    <a:lumMod val="50000"/>
                  </a:schemeClr>
                </a:solidFill>
              </a:rPr>
              <a:t>Телефон  89213823571</a:t>
            </a:r>
          </a:p>
          <a:p>
            <a:pPr>
              <a:defRPr/>
            </a:pPr>
            <a:endParaRPr lang="ru-RU" sz="1800" dirty="0"/>
          </a:p>
        </p:txBody>
      </p:sp>
      <p:pic>
        <p:nvPicPr>
          <p:cNvPr id="4099" name="Рисунок 3"/>
          <p:cNvPicPr>
            <a:picLocks noGrp="1" noChangeAspect="1" noChangeArrowheads="1"/>
          </p:cNvPicPr>
          <p:nvPr>
            <p:ph sz="half" idx="1"/>
          </p:nvPr>
        </p:nvPicPr>
        <p:blipFill>
          <a:blip r:embed="rId2">
            <a:extLst>
              <a:ext uri="{28A0092B-C50C-407E-A947-70E740481C1C}">
                <a14:useLocalDpi xmlns:a14="http://schemas.microsoft.com/office/drawing/2010/main"/>
              </a:ext>
            </a:extLst>
          </a:blip>
          <a:srcRect/>
          <a:stretch>
            <a:fillRect/>
          </a:stretch>
        </p:blipFill>
        <p:spPr>
          <a:xfrm>
            <a:off x="468313" y="1557338"/>
            <a:ext cx="3273425" cy="4525962"/>
          </a:xfrm>
          <a:noFill/>
        </p:spPr>
      </p:pic>
      <p:sp>
        <p:nvSpPr>
          <p:cNvPr id="8" name="Прямоугольник 7"/>
          <p:cNvSpPr/>
          <p:nvPr/>
        </p:nvSpPr>
        <p:spPr>
          <a:xfrm>
            <a:off x="755576" y="0"/>
            <a:ext cx="4493218" cy="707886"/>
          </a:xfrm>
          <a:prstGeom prst="rect">
            <a:avLst/>
          </a:prstGeom>
          <a:noFill/>
        </p:spPr>
        <p:txBody>
          <a:bodyPr wrap="none">
            <a:spAutoFit/>
          </a:bodyPr>
          <a:lstStyle/>
          <a:p>
            <a:pPr algn="ctr">
              <a:defRPr/>
            </a:pPr>
            <a:r>
              <a:rPr lang="ru-RU" sz="40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glow rad="63500">
                    <a:schemeClr val="accent2">
                      <a:satMod val="175000"/>
                      <a:alpha val="40000"/>
                    </a:schemeClr>
                  </a:glow>
                  <a:outerShdw blurRad="38100" dist="38100" dir="7020000" algn="tl">
                    <a:srgbClr val="000000">
                      <a:alpha val="35000"/>
                    </a:srgbClr>
                  </a:outerShdw>
                </a:effectLst>
              </a:rPr>
              <a:t>Общие сведения</a:t>
            </a:r>
          </a:p>
        </p:txBody>
      </p:sp>
    </p:spTree>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Содержимое 2"/>
          <p:cNvSpPr>
            <a:spLocks noGrp="1"/>
          </p:cNvSpPr>
          <p:nvPr>
            <p:ph idx="1"/>
          </p:nvPr>
        </p:nvSpPr>
        <p:spPr>
          <a:blipFill>
            <a:blip r:embed="rId2" cstate="print">
              <a:extLst>
                <a:ext uri="{28A0092B-C50C-407E-A947-70E740481C1C}">
                  <a14:useLocalDpi xmlns:a14="http://schemas.microsoft.com/office/drawing/2010/main"/>
                </a:ext>
              </a:extLst>
            </a:blip>
            <a:tile tx="0" ty="0" sx="100000" sy="100000" flip="none" algn="tl"/>
          </a:blipFill>
        </p:spPr>
        <p:txBody>
          <a:bodyPr/>
          <a:lstStyle/>
          <a:p>
            <a:pPr marL="365760" indent="-256032" eaLnBrk="1" fontAlgn="auto" hangingPunct="1">
              <a:spcAft>
                <a:spcPts val="0"/>
              </a:spcAft>
              <a:buClr>
                <a:schemeClr val="accent3"/>
              </a:buClr>
              <a:buFont typeface="Arial" charset="0"/>
              <a:buNone/>
              <a:defRPr/>
            </a:pPr>
            <a:r>
              <a:rPr lang="en-US" b="1" dirty="0" smtClean="0"/>
              <a:t>    </a:t>
            </a:r>
            <a:r>
              <a:rPr lang="ru-RU" b="1" dirty="0" smtClean="0">
                <a:solidFill>
                  <a:schemeClr val="accent2">
                    <a:lumMod val="50000"/>
                  </a:schemeClr>
                </a:solidFill>
              </a:rPr>
              <a:t>"Имей сердце, имей душу, и будешь Человеком во всякое время. Умей чувствовать рядом с собой человека, умей читать его душу, увидеть в его глазах его духовный мир - его радость, беду, несчастье, горе".</a:t>
            </a:r>
          </a:p>
          <a:p>
            <a:pPr marL="365760" indent="-256032" algn="r" eaLnBrk="1" fontAlgn="auto" hangingPunct="1">
              <a:spcAft>
                <a:spcPts val="0"/>
              </a:spcAft>
              <a:buClr>
                <a:schemeClr val="accent3"/>
              </a:buClr>
              <a:buFont typeface="Arial" charset="0"/>
              <a:buNone/>
              <a:defRPr/>
            </a:pPr>
            <a:r>
              <a:rPr lang="ru-RU" b="1" dirty="0" smtClean="0">
                <a:solidFill>
                  <a:schemeClr val="accent2">
                    <a:lumMod val="50000"/>
                  </a:schemeClr>
                </a:solidFill>
              </a:rPr>
              <a:t>                                                                                 В.А.Сухомлинский</a:t>
            </a:r>
          </a:p>
          <a:p>
            <a:pPr eaLnBrk="1" hangingPunct="1">
              <a:defRPr/>
            </a:pPr>
            <a:endParaRPr lang="ru-RU" dirty="0" smtClean="0"/>
          </a:p>
        </p:txBody>
      </p:sp>
      <p:sp>
        <p:nvSpPr>
          <p:cNvPr id="6" name="Прямоугольник 5"/>
          <p:cNvSpPr/>
          <p:nvPr/>
        </p:nvSpPr>
        <p:spPr>
          <a:xfrm>
            <a:off x="3201532" y="332656"/>
            <a:ext cx="3052438" cy="707886"/>
          </a:xfrm>
          <a:prstGeom prst="rect">
            <a:avLst/>
          </a:prstGeom>
          <a:noFill/>
        </p:spPr>
        <p:txBody>
          <a:bodyPr wrap="none">
            <a:spAutoFit/>
          </a:bodyPr>
          <a:lstStyle/>
          <a:p>
            <a:pPr algn="ctr">
              <a:defRPr/>
            </a:pPr>
            <a:r>
              <a:rPr lang="ru-RU" sz="40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glow rad="63500">
                    <a:schemeClr val="accent2">
                      <a:satMod val="175000"/>
                      <a:alpha val="40000"/>
                    </a:schemeClr>
                  </a:glow>
                  <a:outerShdw blurRad="38100" dist="38100" dir="7020000" algn="tl">
                    <a:srgbClr val="000000">
                      <a:alpha val="35000"/>
                    </a:srgbClr>
                  </a:outerShdw>
                </a:effectLst>
              </a:rPr>
              <a:t>Мой девиз:</a:t>
            </a:r>
          </a:p>
        </p:txBody>
      </p:sp>
    </p:spTree>
  </p:cSld>
  <p:clrMapOvr>
    <a:masterClrMapping/>
  </p:clrMapOvr>
  <p:transition>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836712"/>
            <a:ext cx="8229600" cy="1143000"/>
          </a:xfrm>
          <a:ln>
            <a:miter lim="800000"/>
            <a:headEnd/>
            <a:tailEnd/>
          </a:ln>
          <a:extLst/>
        </p:spPr>
        <p:txBody>
          <a:bodyPr/>
          <a:lstStyle/>
          <a:p>
            <a:pPr>
              <a:defRPr/>
            </a:pPr>
            <a:r>
              <a:rPr lang="ru-RU" sz="40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Результаты педагогической деятельности</a:t>
            </a:r>
            <a:br>
              <a:rPr lang="ru-RU" sz="40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br>
            <a:r>
              <a:rPr lang="ru-RU" dirty="0" smtClean="0"/>
              <a:t/>
            </a:r>
            <a:br>
              <a:rPr lang="ru-RU" dirty="0" smtClean="0"/>
            </a:br>
            <a:endParaRPr lang="ru-RU" dirty="0"/>
          </a:p>
        </p:txBody>
      </p:sp>
      <p:graphicFrame>
        <p:nvGraphicFramePr>
          <p:cNvPr id="6" name="Содержимое 5"/>
          <p:cNvGraphicFramePr>
            <a:graphicFrameLocks noGrp="1"/>
          </p:cNvGraphicFramePr>
          <p:nvPr>
            <p:ph idx="1"/>
          </p:nvPr>
        </p:nvGraphicFramePr>
        <p:xfrm>
          <a:off x="457200" y="2276475"/>
          <a:ext cx="8229600" cy="2138403"/>
        </p:xfrm>
        <a:graphic>
          <a:graphicData uri="http://schemas.openxmlformats.org/drawingml/2006/table">
            <a:tbl>
              <a:tblPr firstRow="1" bandRow="1">
                <a:tableStyleId>{5C22544A-7EE6-4342-B048-85BDC9FD1C3A}</a:tableStyleId>
              </a:tblPr>
              <a:tblGrid>
                <a:gridCol w="1645920"/>
                <a:gridCol w="1645920"/>
                <a:gridCol w="1645920"/>
                <a:gridCol w="1645920"/>
                <a:gridCol w="1645920"/>
              </a:tblGrid>
              <a:tr h="8533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600" b="0" i="0" u="none" strike="noStrike" cap="none" normalizeH="0" baseline="0" dirty="0" smtClean="0">
                          <a:ln>
                            <a:noFill/>
                          </a:ln>
                          <a:solidFill>
                            <a:schemeClr val="tx1"/>
                          </a:solidFill>
                          <a:effectLst/>
                          <a:latin typeface="Arial" charset="0"/>
                        </a:rPr>
                        <a:t>Наименование предмета</a:t>
                      </a:r>
                    </a:p>
                    <a:p>
                      <a:endParaRPr lang="ru-RU" sz="1800" dirty="0">
                        <a:solidFill>
                          <a:schemeClr val="tx1"/>
                        </a:solidFill>
                      </a:endParaRPr>
                    </a:p>
                  </a:txBody>
                  <a:tcPr marT="45697" marB="45697"/>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cap="none" normalizeH="0" baseline="0" dirty="0" smtClean="0">
                          <a:ln>
                            <a:noFill/>
                          </a:ln>
                          <a:solidFill>
                            <a:schemeClr val="tx1"/>
                          </a:solidFill>
                          <a:effectLst/>
                          <a:latin typeface="Arial" charset="0"/>
                        </a:rPr>
                        <a:t>% успеваемости</a:t>
                      </a:r>
                    </a:p>
                    <a:p>
                      <a:endParaRPr lang="ru-RU" sz="1800" dirty="0">
                        <a:solidFill>
                          <a:schemeClr val="tx1"/>
                        </a:solidFill>
                      </a:endParaRPr>
                    </a:p>
                  </a:txBody>
                  <a:tcPr marT="45697" marB="45697"/>
                </a:tc>
                <a:tc hMerge="1">
                  <a:txBody>
                    <a:bodyPr/>
                    <a:lstStyle/>
                    <a:p>
                      <a:endParaRPr lang="ru-RU" dirty="0"/>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cap="none" normalizeH="0" baseline="0" dirty="0" smtClean="0">
                          <a:ln>
                            <a:noFill/>
                          </a:ln>
                          <a:solidFill>
                            <a:schemeClr val="tx1"/>
                          </a:solidFill>
                          <a:effectLst/>
                          <a:latin typeface="Arial" charset="0"/>
                        </a:rPr>
                        <a:t>Средний балл</a:t>
                      </a:r>
                    </a:p>
                    <a:p>
                      <a:endParaRPr lang="ru-RU" sz="1800" dirty="0">
                        <a:solidFill>
                          <a:schemeClr val="tx1"/>
                        </a:solidFill>
                      </a:endParaRPr>
                    </a:p>
                  </a:txBody>
                  <a:tcPr marT="45697" marB="45697"/>
                </a:tc>
                <a:tc hMerge="1">
                  <a:txBody>
                    <a:bodyPr/>
                    <a:lstStyle/>
                    <a:p>
                      <a:endParaRPr lang="ru-RU" dirty="0"/>
                    </a:p>
                  </a:txBody>
                  <a:tcPr/>
                </a:tc>
              </a:tr>
              <a:tr h="370655">
                <a:tc>
                  <a:txBody>
                    <a:bodyPr/>
                    <a:lstStyle/>
                    <a:p>
                      <a:endParaRPr lang="ru-RU" sz="1800" dirty="0">
                        <a:solidFill>
                          <a:schemeClr val="tx1"/>
                        </a:solidFill>
                      </a:endParaRPr>
                    </a:p>
                  </a:txBody>
                  <a:tcPr marT="45697" marB="45697"/>
                </a:tc>
                <a:tc>
                  <a:txBody>
                    <a:bodyPr/>
                    <a:lstStyle/>
                    <a:p>
                      <a:r>
                        <a:rPr lang="ru-RU" sz="1400" dirty="0" smtClean="0">
                          <a:solidFill>
                            <a:schemeClr val="tx1"/>
                          </a:solidFill>
                        </a:rPr>
                        <a:t>2010-2011учеб. год</a:t>
                      </a:r>
                      <a:endParaRPr lang="ru-RU" sz="1400" dirty="0">
                        <a:solidFill>
                          <a:schemeClr val="tx1"/>
                        </a:solidFill>
                      </a:endParaRPr>
                    </a:p>
                  </a:txBody>
                  <a:tcPr marT="45697" marB="45697"/>
                </a:tc>
                <a:tc>
                  <a:txBody>
                    <a:bodyPr/>
                    <a:lstStyle/>
                    <a:p>
                      <a:r>
                        <a:rPr lang="ru-RU" sz="1400" dirty="0" smtClean="0">
                          <a:solidFill>
                            <a:schemeClr val="tx1"/>
                          </a:solidFill>
                        </a:rPr>
                        <a:t>2011-2012учеб. год</a:t>
                      </a:r>
                      <a:endParaRPr lang="ru-RU" sz="1400" dirty="0">
                        <a:solidFill>
                          <a:schemeClr val="tx1"/>
                        </a:solidFill>
                      </a:endParaRPr>
                    </a:p>
                  </a:txBody>
                  <a:tcPr marT="45697" marB="45697"/>
                </a:tc>
                <a:tc>
                  <a:txBody>
                    <a:bodyPr/>
                    <a:lstStyle/>
                    <a:p>
                      <a:r>
                        <a:rPr lang="ru-RU" sz="1400" dirty="0" smtClean="0">
                          <a:solidFill>
                            <a:schemeClr val="tx1"/>
                          </a:solidFill>
                        </a:rPr>
                        <a:t>2010-2011учеб. год </a:t>
                      </a:r>
                      <a:endParaRPr lang="ru-RU" sz="1400" dirty="0">
                        <a:solidFill>
                          <a:schemeClr val="tx1"/>
                        </a:solidFill>
                      </a:endParaRPr>
                    </a:p>
                  </a:txBody>
                  <a:tcPr marT="45697" marB="45697"/>
                </a:tc>
                <a:tc>
                  <a:txBody>
                    <a:bodyPr/>
                    <a:lstStyle/>
                    <a:p>
                      <a:r>
                        <a:rPr lang="ru-RU" sz="1400" dirty="0" smtClean="0">
                          <a:solidFill>
                            <a:schemeClr val="tx1"/>
                          </a:solidFill>
                        </a:rPr>
                        <a:t>2011-2012учеб. год</a:t>
                      </a:r>
                      <a:endParaRPr lang="ru-RU" sz="1400" dirty="0">
                        <a:solidFill>
                          <a:schemeClr val="tx1"/>
                        </a:solidFill>
                      </a:endParaRPr>
                    </a:p>
                  </a:txBody>
                  <a:tcPr marT="45697" marB="45697"/>
                </a:tc>
              </a:tr>
              <a:tr h="91433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dirty="0" smtClean="0">
                          <a:solidFill>
                            <a:schemeClr val="tx1"/>
                          </a:solidFill>
                        </a:rPr>
                        <a:t>Физическая культура</a:t>
                      </a:r>
                    </a:p>
                    <a:p>
                      <a:endParaRPr lang="ru-RU" sz="1800" dirty="0">
                        <a:solidFill>
                          <a:schemeClr val="tx1"/>
                        </a:solidFill>
                      </a:endParaRPr>
                    </a:p>
                  </a:txBody>
                  <a:tcPr marT="45697" marB="45697"/>
                </a:tc>
                <a:tc>
                  <a:txBody>
                    <a:bodyPr/>
                    <a:lstStyle/>
                    <a:p>
                      <a:r>
                        <a:rPr lang="ru-RU" sz="1800" dirty="0" smtClean="0">
                          <a:solidFill>
                            <a:schemeClr val="tx1"/>
                          </a:solidFill>
                        </a:rPr>
                        <a:t>100</a:t>
                      </a:r>
                      <a:endParaRPr lang="ru-RU" sz="1800" dirty="0">
                        <a:solidFill>
                          <a:schemeClr val="tx1"/>
                        </a:solidFill>
                      </a:endParaRPr>
                    </a:p>
                  </a:txBody>
                  <a:tcPr marT="45697" marB="45697"/>
                </a:tc>
                <a:tc>
                  <a:txBody>
                    <a:bodyPr/>
                    <a:lstStyle/>
                    <a:p>
                      <a:r>
                        <a:rPr lang="ru-RU" sz="1800" dirty="0" smtClean="0">
                          <a:solidFill>
                            <a:schemeClr val="tx1"/>
                          </a:solidFill>
                        </a:rPr>
                        <a:t>100</a:t>
                      </a:r>
                      <a:endParaRPr lang="ru-RU" sz="1800" dirty="0">
                        <a:solidFill>
                          <a:schemeClr val="tx1"/>
                        </a:solidFill>
                      </a:endParaRPr>
                    </a:p>
                  </a:txBody>
                  <a:tcPr marT="45697" marB="45697"/>
                </a:tc>
                <a:tc>
                  <a:txBody>
                    <a:bodyPr/>
                    <a:lstStyle/>
                    <a:p>
                      <a:r>
                        <a:rPr lang="ru-RU" sz="1800" dirty="0" smtClean="0">
                          <a:solidFill>
                            <a:schemeClr val="tx1"/>
                          </a:solidFill>
                        </a:rPr>
                        <a:t>4,5</a:t>
                      </a:r>
                      <a:endParaRPr lang="ru-RU" sz="1800" dirty="0">
                        <a:solidFill>
                          <a:schemeClr val="tx1"/>
                        </a:solidFill>
                      </a:endParaRPr>
                    </a:p>
                  </a:txBody>
                  <a:tcPr marT="45697" marB="45697"/>
                </a:tc>
                <a:tc>
                  <a:txBody>
                    <a:bodyPr/>
                    <a:lstStyle/>
                    <a:p>
                      <a:r>
                        <a:rPr lang="ru-RU" sz="1800" dirty="0" smtClean="0">
                          <a:solidFill>
                            <a:schemeClr val="tx1"/>
                          </a:solidFill>
                        </a:rPr>
                        <a:t>4,7</a:t>
                      </a:r>
                      <a:endParaRPr lang="ru-RU" sz="1800" dirty="0">
                        <a:solidFill>
                          <a:schemeClr val="tx1"/>
                        </a:solidFill>
                      </a:endParaRPr>
                    </a:p>
                  </a:txBody>
                  <a:tcPr marT="45697" marB="45697"/>
                </a:tc>
              </a:tr>
            </a:tbl>
          </a:graphicData>
        </a:graphic>
      </p:graphicFrame>
    </p:spTree>
  </p:cSld>
  <p:clrMapOvr>
    <a:masterClrMapping/>
  </p:clrMapOvr>
  <p:transition>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Содержимое 2"/>
          <p:cNvSpPr>
            <a:spLocks noGrp="1"/>
          </p:cNvSpPr>
          <p:nvPr>
            <p:ph idx="1"/>
          </p:nvPr>
        </p:nvSpPr>
        <p:spPr>
          <a:xfrm>
            <a:off x="611188" y="1484313"/>
            <a:ext cx="8229600" cy="4421187"/>
          </a:xfrm>
        </p:spPr>
        <p:txBody>
          <a:bodyPr/>
          <a:lstStyle/>
          <a:p>
            <a:pPr eaLnBrk="1" hangingPunct="1">
              <a:buFont typeface="Arial" charset="0"/>
              <a:buNone/>
              <a:defRPr/>
            </a:pPr>
            <a:r>
              <a:rPr lang="en-US" b="1" dirty="0" smtClean="0">
                <a:solidFill>
                  <a:schemeClr val="accent2">
                    <a:lumMod val="50000"/>
                  </a:schemeClr>
                </a:solidFill>
              </a:rPr>
              <a:t>1</a:t>
            </a:r>
            <a:r>
              <a:rPr lang="ru-RU" b="1" dirty="0" smtClean="0">
                <a:solidFill>
                  <a:schemeClr val="accent2">
                    <a:lumMod val="50000"/>
                  </a:schemeClr>
                </a:solidFill>
              </a:rPr>
              <a:t>. </a:t>
            </a:r>
            <a:r>
              <a:rPr lang="ru-RU" b="1" dirty="0" err="1" smtClean="0">
                <a:solidFill>
                  <a:schemeClr val="accent2">
                    <a:lumMod val="50000"/>
                  </a:schemeClr>
                </a:solidFill>
              </a:rPr>
              <a:t>Внутришкольные</a:t>
            </a:r>
            <a:r>
              <a:rPr lang="ru-RU" b="1" dirty="0" smtClean="0">
                <a:solidFill>
                  <a:schemeClr val="accent2">
                    <a:lumMod val="50000"/>
                  </a:schemeClr>
                </a:solidFill>
              </a:rPr>
              <a:t>  соревнования:</a:t>
            </a:r>
          </a:p>
          <a:p>
            <a:pPr eaLnBrk="1" hangingPunct="1">
              <a:buFont typeface="Arial" charset="0"/>
              <a:buNone/>
              <a:defRPr/>
            </a:pPr>
            <a:r>
              <a:rPr lang="ru-RU" b="1" dirty="0" smtClean="0">
                <a:solidFill>
                  <a:schemeClr val="accent2">
                    <a:lumMod val="50000"/>
                  </a:schemeClr>
                </a:solidFill>
              </a:rPr>
              <a:t>1) легкоатлетической эстафеты "Золотая  осень»  (2010, 2011, 2014 годы )</a:t>
            </a:r>
          </a:p>
          <a:p>
            <a:pPr eaLnBrk="1" hangingPunct="1">
              <a:buFont typeface="Arial" charset="0"/>
              <a:buNone/>
              <a:defRPr/>
            </a:pPr>
            <a:r>
              <a:rPr lang="ru-RU" b="1" dirty="0" smtClean="0">
                <a:solidFill>
                  <a:schemeClr val="accent2">
                    <a:lumMod val="50000"/>
                  </a:schemeClr>
                </a:solidFill>
              </a:rPr>
              <a:t>2)первенства школы по футболу</a:t>
            </a:r>
          </a:p>
          <a:p>
            <a:pPr eaLnBrk="1" hangingPunct="1">
              <a:buFont typeface="Arial" charset="0"/>
              <a:buNone/>
              <a:defRPr/>
            </a:pPr>
            <a:r>
              <a:rPr lang="ru-RU" b="1" dirty="0" smtClean="0">
                <a:solidFill>
                  <a:schemeClr val="accent2">
                    <a:lumMod val="50000"/>
                  </a:schemeClr>
                </a:solidFill>
              </a:rPr>
              <a:t>2. Муниципальные соревнования</a:t>
            </a:r>
          </a:p>
          <a:p>
            <a:pPr eaLnBrk="1" hangingPunct="1">
              <a:buFont typeface="Arial" charset="0"/>
              <a:buNone/>
              <a:defRPr/>
            </a:pPr>
            <a:r>
              <a:rPr lang="ru-RU" b="1" dirty="0" smtClean="0">
                <a:solidFill>
                  <a:schemeClr val="accent2">
                    <a:lumMod val="50000"/>
                  </a:schemeClr>
                </a:solidFill>
              </a:rPr>
              <a:t>3.  Презентации учащихся</a:t>
            </a:r>
          </a:p>
          <a:p>
            <a:pPr eaLnBrk="1" hangingPunct="1">
              <a:buFont typeface="Arial" charset="0"/>
              <a:buNone/>
              <a:defRPr/>
            </a:pPr>
            <a:r>
              <a:rPr lang="ru-RU" b="1" dirty="0" smtClean="0">
                <a:solidFill>
                  <a:schemeClr val="accent2">
                    <a:lumMod val="50000"/>
                  </a:schemeClr>
                </a:solidFill>
              </a:rPr>
              <a:t>4</a:t>
            </a:r>
            <a:r>
              <a:rPr lang="ru-RU" dirty="0" smtClean="0">
                <a:solidFill>
                  <a:schemeClr val="accent2">
                    <a:lumMod val="50000"/>
                  </a:schemeClr>
                </a:solidFill>
              </a:rPr>
              <a:t>.  </a:t>
            </a:r>
            <a:r>
              <a:rPr lang="ru-RU" b="1" dirty="0" smtClean="0">
                <a:solidFill>
                  <a:schemeClr val="accent2">
                    <a:lumMod val="50000"/>
                  </a:schemeClr>
                </a:solidFill>
              </a:rPr>
              <a:t>Презентации учителя</a:t>
            </a:r>
          </a:p>
        </p:txBody>
      </p:sp>
      <p:sp>
        <p:nvSpPr>
          <p:cNvPr id="6" name="Прямоугольник 5"/>
          <p:cNvSpPr/>
          <p:nvPr/>
        </p:nvSpPr>
        <p:spPr>
          <a:xfrm>
            <a:off x="1115616" y="548680"/>
            <a:ext cx="6925999" cy="707886"/>
          </a:xfrm>
          <a:prstGeom prst="rect">
            <a:avLst/>
          </a:prstGeom>
          <a:noFill/>
        </p:spPr>
        <p:txBody>
          <a:bodyPr wrap="none">
            <a:spAutoFit/>
          </a:bodyPr>
          <a:lstStyle/>
          <a:p>
            <a:pPr algn="ctr">
              <a:defRPr/>
            </a:pPr>
            <a:r>
              <a:rPr lang="ru-RU" sz="40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glow rad="63500">
                    <a:schemeClr val="accent2">
                      <a:satMod val="175000"/>
                      <a:alpha val="40000"/>
                    </a:schemeClr>
                  </a:glow>
                  <a:outerShdw blurRad="38100" dist="38100" dir="7020000" algn="tl">
                    <a:srgbClr val="000000">
                      <a:alpha val="35000"/>
                    </a:srgbClr>
                  </a:outerShdw>
                </a:effectLst>
              </a:rPr>
              <a:t>Внеурочная деятельность</a:t>
            </a:r>
          </a:p>
        </p:txBody>
      </p:sp>
    </p:spTree>
  </p:cSld>
  <p:clrMapOvr>
    <a:masterClrMapping/>
  </p:clrMapOvr>
  <p:transition>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2543034" y="188640"/>
            <a:ext cx="4435189" cy="707886"/>
          </a:xfrm>
          <a:prstGeom prst="rect">
            <a:avLst/>
          </a:prstGeom>
          <a:noFill/>
        </p:spPr>
        <p:txBody>
          <a:bodyPr wrap="none">
            <a:spAutoFit/>
          </a:bodyPr>
          <a:lstStyle/>
          <a:p>
            <a:pPr algn="ctr">
              <a:defRPr/>
            </a:pPr>
            <a:r>
              <a:rPr lang="ru-RU" sz="40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glow rad="63500">
                    <a:schemeClr val="accent2">
                      <a:satMod val="175000"/>
                      <a:alpha val="40000"/>
                    </a:schemeClr>
                  </a:glow>
                  <a:outerShdw blurRad="38100" dist="38100" dir="7020000" algn="tl">
                    <a:srgbClr val="000000">
                      <a:alpha val="35000"/>
                    </a:srgbClr>
                  </a:outerShdw>
                </a:effectLst>
              </a:rPr>
              <a:t>Мои достижения</a:t>
            </a:r>
          </a:p>
        </p:txBody>
      </p:sp>
      <p:pic>
        <p:nvPicPr>
          <p:cNvPr id="13" name="Picture 2" descr="C:\Users\777\Desktop\гр2.jpg"/>
          <p:cNvPicPr>
            <a:picLocks noGrp="1" noChangeAspect="1" noChangeArrowheads="1"/>
          </p:cNvPicPr>
          <p:nvPr>
            <p:ph sz="half" idx="1"/>
          </p:nvPr>
        </p:nvPicPr>
        <p:blipFill>
          <a:blip r:embed="rId2" cstate="email">
            <a:extLst>
              <a:ext uri="{28A0092B-C50C-407E-A947-70E740481C1C}">
                <a14:useLocalDpi xmlns:a14="http://schemas.microsoft.com/office/drawing/2010/main"/>
              </a:ext>
            </a:extLst>
          </a:blip>
          <a:srcRect/>
          <a:stretch>
            <a:fillRect/>
          </a:stretch>
        </p:blipFill>
        <p:spPr>
          <a:xfrm rot="20537519">
            <a:off x="882654" y="2131504"/>
            <a:ext cx="1806806" cy="2537458"/>
          </a:xfrm>
          <a:prstGeom prst="roundRect">
            <a:avLst>
              <a:gd name="adj" fmla="val 4167"/>
            </a:avLst>
          </a:prstGeom>
          <a:solidFill>
            <a:srgbClr val="FFFFFF"/>
          </a:solidFill>
          <a:ln w="28575" cap="sq">
            <a:solidFill>
              <a:schemeClr val="accent4">
                <a:lumMod val="75000"/>
              </a:schemeClr>
            </a:solidFill>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4" name="Picture 2" descr="C:\Users\777\Desktop\гр3.jpg"/>
          <p:cNvPicPr>
            <a:picLocks noGrp="1" noChangeAspect="1" noChangeArrowheads="1"/>
          </p:cNvPicPr>
          <p:nvPr>
            <p:ph sz="half" idx="2"/>
          </p:nvPr>
        </p:nvPicPr>
        <p:blipFill>
          <a:blip r:embed="rId3" cstate="email">
            <a:extLst>
              <a:ext uri="{28A0092B-C50C-407E-A947-70E740481C1C}">
                <a14:useLocalDpi xmlns:a14="http://schemas.microsoft.com/office/drawing/2010/main"/>
              </a:ext>
            </a:extLst>
          </a:blip>
          <a:srcRect/>
          <a:stretch>
            <a:fillRect/>
          </a:stretch>
        </p:blipFill>
        <p:spPr>
          <a:xfrm rot="1271609">
            <a:off x="5888285" y="2096354"/>
            <a:ext cx="1887425" cy="2650678"/>
          </a:xfrm>
          <a:prstGeom prst="roundRect">
            <a:avLst>
              <a:gd name="adj" fmla="val 8594"/>
            </a:avLst>
          </a:prstGeom>
          <a:solidFill>
            <a:srgbClr val="FFFFFF">
              <a:shade val="85000"/>
            </a:srgbClr>
          </a:solidFill>
          <a:ln w="38100">
            <a:solidFill>
              <a:schemeClr val="accent4">
                <a:lumMod val="75000"/>
              </a:schemeClr>
            </a:solidFill>
          </a:ln>
          <a:effectLst>
            <a:reflection blurRad="12700" stA="38000" endPos="28000" dist="5000" dir="5400000" sy="-100000" algn="bl" rotWithShape="0"/>
          </a:effectLst>
        </p:spPr>
      </p:pic>
      <p:pic>
        <p:nvPicPr>
          <p:cNvPr id="16" name="Picture 2" descr="C:\Users\777\Desktop\гр1.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347864" y="2060848"/>
            <a:ext cx="1933349" cy="2952328"/>
          </a:xfrm>
          <a:prstGeom prst="roundRect">
            <a:avLst>
              <a:gd name="adj" fmla="val 8594"/>
            </a:avLst>
          </a:prstGeom>
          <a:solidFill>
            <a:srgbClr val="FFFFFF">
              <a:shade val="85000"/>
            </a:srgbClr>
          </a:solidFill>
          <a:ln w="38100">
            <a:solidFill>
              <a:schemeClr val="accent4">
                <a:lumMod val="75000"/>
              </a:schemeClr>
            </a:solidFill>
          </a:ln>
          <a:effectLst>
            <a:reflection blurRad="12700" stA="38000" endPos="28000" dist="5000" dir="5400000" sy="-100000" algn="bl" rotWithShape="0"/>
          </a:effectLst>
        </p:spPr>
      </p:pic>
    </p:spTree>
  </p:cSld>
  <p:clrMapOvr>
    <a:masterClrMapping/>
  </p:clrMapOvr>
  <p:transition>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777\Desktop\гр2.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483768" y="548680"/>
            <a:ext cx="3975612" cy="5583434"/>
          </a:xfrm>
          <a:prstGeom prst="roundRect">
            <a:avLst>
              <a:gd name="adj" fmla="val 4167"/>
            </a:avLst>
          </a:prstGeom>
          <a:solidFill>
            <a:srgbClr val="FFFFFF"/>
          </a:solidFill>
          <a:ln w="76200" cap="sq">
            <a:solidFill>
              <a:schemeClr val="accent4">
                <a:lumMod val="75000"/>
              </a:schemeClr>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transition>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8" descr="C:\Users\777\Desktop\Новая папка\DSCN3399.jpg"/>
          <p:cNvPicPr>
            <a:picLocks noGrp="1" noChangeAspect="1" noChangeArrowheads="1"/>
          </p:cNvPicPr>
          <p:nvPr>
            <p:ph sz="half" idx="1"/>
          </p:nvPr>
        </p:nvPicPr>
        <p:blipFill>
          <a:blip r:embed="rId2" cstate="email">
            <a:extLst>
              <a:ext uri="{28A0092B-C50C-407E-A947-70E740481C1C}">
                <a14:useLocalDpi xmlns:a14="http://schemas.microsoft.com/office/drawing/2010/main"/>
              </a:ext>
            </a:extLst>
          </a:blip>
          <a:srcRect/>
          <a:stretch>
            <a:fillRect/>
          </a:stretch>
        </p:blipFill>
        <p:spPr>
          <a:xfrm>
            <a:off x="2699792" y="1412776"/>
            <a:ext cx="3357562" cy="2517775"/>
          </a:xfrm>
          <a:prstGeom prst="snip2DiagRect">
            <a:avLst/>
          </a:prstGeom>
          <a:solidFill>
            <a:srgbClr val="FFFFFF">
              <a:shade val="85000"/>
            </a:srgbClr>
          </a:solidFill>
          <a:ln w="28575" cap="sq">
            <a:solidFill>
              <a:srgbClr val="FFFFFF"/>
            </a:solidFill>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196" name="Picture 6" descr="C:\Users\777\Desktop\Новая папка\DSCN3387.jpg"/>
          <p:cNvPicPr>
            <a:picLocks noGrp="1" noChangeAspect="1" noChangeArrowheads="1"/>
          </p:cNvPicPr>
          <p:nvPr>
            <p:ph sz="half" idx="2"/>
          </p:nvPr>
        </p:nvPicPr>
        <p:blipFill>
          <a:blip r:embed="rId3" cstate="email">
            <a:extLst>
              <a:ext uri="{28A0092B-C50C-407E-A947-70E740481C1C}">
                <a14:useLocalDpi xmlns:a14="http://schemas.microsoft.com/office/drawing/2010/main"/>
              </a:ext>
            </a:extLst>
          </a:blip>
          <a:srcRect/>
          <a:stretch>
            <a:fillRect/>
          </a:stretch>
        </p:blipFill>
        <p:spPr>
          <a:xfrm>
            <a:off x="4932363" y="4221163"/>
            <a:ext cx="3214687" cy="2409825"/>
          </a:xfrm>
          <a:prstGeom prst="round2DiagRect">
            <a:avLst>
              <a:gd name="adj1" fmla="val 16667"/>
              <a:gd name="adj2" fmla="val 0"/>
            </a:avLst>
          </a:prstGeom>
          <a:ln w="19050" cap="sq">
            <a:solidFill>
              <a:srgbClr val="FFFFFF"/>
            </a:solidFill>
          </a:ln>
          <a:effectLst>
            <a:outerShdw blurRad="254000" algn="tl" rotWithShape="0">
              <a:srgbClr val="000000">
                <a:alpha val="43000"/>
              </a:srgbClr>
            </a:outerShdw>
          </a:effectLst>
        </p:spPr>
      </p:pic>
      <p:pic>
        <p:nvPicPr>
          <p:cNvPr id="8197" name="Picture 2" descr="C:\Users\777\Desktop\Новая папка\DSCN3362.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84213" y="4221163"/>
            <a:ext cx="3429000" cy="2311400"/>
          </a:xfrm>
          <a:prstGeom prst="round2DiagRect">
            <a:avLst>
              <a:gd name="adj1" fmla="val 16667"/>
              <a:gd name="adj2" fmla="val 0"/>
            </a:avLst>
          </a:prstGeom>
          <a:ln w="19050" cap="sq">
            <a:solidFill>
              <a:srgbClr val="FFFFFF"/>
            </a:solidFill>
            <a:miter lim="800000"/>
          </a:ln>
          <a:effectLst>
            <a:outerShdw blurRad="254000" algn="tl" rotWithShape="0">
              <a:srgbClr val="000000">
                <a:alpha val="43000"/>
              </a:srgbClr>
            </a:outerShdw>
          </a:effectLst>
        </p:spPr>
      </p:pic>
      <p:sp>
        <p:nvSpPr>
          <p:cNvPr id="8" name="Прямоугольник 7"/>
          <p:cNvSpPr/>
          <p:nvPr/>
        </p:nvSpPr>
        <p:spPr>
          <a:xfrm>
            <a:off x="1743698" y="332656"/>
            <a:ext cx="5839997" cy="707886"/>
          </a:xfrm>
          <a:prstGeom prst="rect">
            <a:avLst/>
          </a:prstGeom>
          <a:noFill/>
        </p:spPr>
        <p:txBody>
          <a:bodyPr wrap="none">
            <a:spAutoFit/>
          </a:bodyPr>
          <a:lstStyle/>
          <a:p>
            <a:pPr algn="ctr">
              <a:defRPr/>
            </a:pPr>
            <a:r>
              <a:rPr lang="ru-RU" sz="40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glow rad="63500">
                    <a:schemeClr val="accent2">
                      <a:satMod val="175000"/>
                      <a:alpha val="40000"/>
                    </a:schemeClr>
                  </a:glow>
                  <a:outerShdw blurRad="38100" dist="38100" dir="7020000" algn="tl">
                    <a:srgbClr val="000000">
                      <a:alpha val="35000"/>
                    </a:srgbClr>
                  </a:outerShdw>
                </a:effectLst>
              </a:rPr>
              <a:t>Веселые старты -2011</a:t>
            </a:r>
          </a:p>
        </p:txBody>
      </p:sp>
    </p:spTree>
  </p:cSld>
  <p:clrMapOvr>
    <a:masterClrMapping/>
  </p:clrMapOvr>
  <p:transition>
    <p:dissolve/>
  </p:transition>
  <p:timing>
    <p:tnLst>
      <p:par>
        <p:cTn id="1" dur="indefinite" restart="never" nodeType="tmRoot"/>
      </p:par>
    </p:tnLst>
  </p:timing>
</p:sld>
</file>

<file path=ppt/theme/theme1.xml><?xml version="1.0" encoding="utf-8"?>
<a:theme xmlns:a="http://schemas.openxmlformats.org/drawingml/2006/main" name="Тема Office">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976</TotalTime>
  <Words>551</Words>
  <Application>Microsoft Office PowerPoint</Application>
  <PresentationFormat>Экран (4:3)</PresentationFormat>
  <Paragraphs>206</Paragraphs>
  <Slides>23</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23</vt:i4>
      </vt:variant>
    </vt:vector>
  </HeadingPairs>
  <TitlesOfParts>
    <vt:vector size="28" baseType="lpstr">
      <vt:lpstr>Arial</vt:lpstr>
      <vt:lpstr>Calibri</vt:lpstr>
      <vt:lpstr>Times New Roman</vt:lpstr>
      <vt:lpstr>Georgia</vt:lpstr>
      <vt:lpstr>Тема Office</vt:lpstr>
      <vt:lpstr>Министерство образования и молодежной политики Российской Федерации  ГБОУ СОШ №79 Калининского района г. Санкт-Петербурга  </vt:lpstr>
      <vt:lpstr>Презентация PowerPoint</vt:lpstr>
      <vt:lpstr>Презентация PowerPoint</vt:lpstr>
      <vt:lpstr>Презентация PowerPoint</vt:lpstr>
      <vt:lpstr>Результаты педагогической деятельности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Таблица результатов соревнований «К стартам готов» на первенство МО №24    Дата проведения: 25 февраля 2011 года Место проведения: ГОУ СОШ №79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21 сентября 2014 года на Дворцовой площади проводился Всероссийский день бега «Кросс наций»</vt:lpstr>
      <vt:lpstr>В первенстве района по маунтинбайку в рамках «Президентских спортивных игр школьников»  заняли 8 место </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Портфолио учителя ГБОУ СОШ №79 Калининского района г. Санкт-Петербурга  Панченко Анны Николаевны</dc:title>
  <dc:creator>777</dc:creator>
  <cp:lastModifiedBy>Андрей</cp:lastModifiedBy>
  <cp:revision>114</cp:revision>
  <dcterms:created xsi:type="dcterms:W3CDTF">2014-12-12T15:16:51Z</dcterms:created>
  <dcterms:modified xsi:type="dcterms:W3CDTF">2015-10-01T11:11:06Z</dcterms:modified>
</cp:coreProperties>
</file>