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75" r:id="rId6"/>
    <p:sldId id="266" r:id="rId7"/>
    <p:sldId id="269" r:id="rId8"/>
    <p:sldId id="261" r:id="rId9"/>
    <p:sldId id="265" r:id="rId10"/>
    <p:sldId id="268" r:id="rId11"/>
    <p:sldId id="277" r:id="rId12"/>
    <p:sldId id="290" r:id="rId13"/>
    <p:sldId id="262" r:id="rId14"/>
    <p:sldId id="263" r:id="rId15"/>
    <p:sldId id="258" r:id="rId16"/>
    <p:sldId id="282" r:id="rId17"/>
    <p:sldId id="271" r:id="rId18"/>
    <p:sldId id="278" r:id="rId19"/>
    <p:sldId id="279" r:id="rId20"/>
    <p:sldId id="287" r:id="rId21"/>
    <p:sldId id="286" r:id="rId22"/>
    <p:sldId id="285" r:id="rId23"/>
    <p:sldId id="291" r:id="rId24"/>
    <p:sldId id="280" r:id="rId25"/>
    <p:sldId id="284" r:id="rId26"/>
    <p:sldId id="281" r:id="rId27"/>
    <p:sldId id="289" r:id="rId28"/>
    <p:sldId id="272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994-7CA7-4367-899B-63E8E828BA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1ECF-8D64-4A0C-8EAA-485FB21B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404" y="0"/>
            <a:ext cx="9181404" cy="6858000"/>
          </a:xfrm>
          <a:prstGeom prst="rect">
            <a:avLst/>
          </a:prstGeom>
          <a:noFill/>
        </p:spPr>
      </p:pic>
      <p:pic>
        <p:nvPicPr>
          <p:cNvPr id="10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8424936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115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980728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7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8352928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3573016"/>
            <a:ext cx="1080120" cy="710719"/>
          </a:xfrm>
          <a:prstGeom prst="rect">
            <a:avLst/>
          </a:prstGeom>
          <a:noFill/>
        </p:spPr>
      </p:pic>
      <p:pic>
        <p:nvPicPr>
          <p:cNvPr id="12" name="Picture 2" descr="9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221088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5085184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5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1152634" y="1808818"/>
            <a:ext cx="633670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9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3933056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6" descr="http://li-web.ru/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3356992"/>
            <a:ext cx="1080120" cy="710719"/>
          </a:xfrm>
          <a:prstGeom prst="rect">
            <a:avLst/>
          </a:prstGeom>
          <a:noFill/>
        </p:spPr>
      </p:pic>
      <p:pic>
        <p:nvPicPr>
          <p:cNvPr id="6146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664" y="4869160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F7E7-3B8B-4E4A-B84B-C933FAC64B0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3960440" cy="151216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с.Элегест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им.Бавун-оола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У.А.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/МБОУ СОШ с.Элегест/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013176"/>
            <a:ext cx="4493694" cy="1320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Галина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Тыртык-Караевна</a:t>
            </a:r>
            <a:endParaRPr lang="ru-RU" sz="3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00464" y="5165576"/>
            <a:ext cx="3560440" cy="132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692696"/>
            <a:ext cx="5220072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компьютера на этапе объяснения нового материала: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Цветные рисунки, фото;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Слайд-шоу;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Видеофрагменты;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Анимации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Интерактивные модели, схемы;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презентации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:\Для аттестации\img3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5143536" cy="2858791"/>
          </a:xfrm>
          <a:prstGeom prst="rect">
            <a:avLst/>
          </a:prstGeom>
          <a:noFill/>
        </p:spPr>
      </p:pic>
      <p:pic>
        <p:nvPicPr>
          <p:cNvPr id="4099" name="Picture 3" descr="H:\Для аттестации\img3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143248"/>
            <a:ext cx="421484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Рисунки учащихся по внеклассному мероприятию «Зимние святки»</a:t>
            </a:r>
            <a:endParaRPr lang="ru-RU" sz="3200" i="1" dirty="0"/>
          </a:p>
        </p:txBody>
      </p:sp>
      <p:pic>
        <p:nvPicPr>
          <p:cNvPr id="3" name="Picture 2" descr="img05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71612"/>
            <a:ext cx="2376698" cy="229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mg05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3429000"/>
            <a:ext cx="2571768" cy="25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mg05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1643050"/>
            <a:ext cx="2180412" cy="2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75856" y="-3247043"/>
            <a:ext cx="547260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131840" y="764704"/>
            <a:ext cx="5184576" cy="473599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Использование компьютера на этапе закрепления полученных знаний:</a:t>
            </a:r>
          </a:p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Задания с выбором ответа;</a:t>
            </a:r>
          </a:p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Тренажеры;</a:t>
            </a:r>
          </a:p>
          <a:p>
            <a:pPr marL="342900" lvl="0" indent="-342900" algn="ctr">
              <a:defRPr/>
            </a:pPr>
            <a:r>
              <a:rPr lang="ru-RU" sz="2400" noProof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задания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algn="ctr"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компьютера на этапе контроля знаний</a:t>
            </a:r>
          </a:p>
          <a:p>
            <a:pPr marL="342900" lvl="0" indent="-342900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образовательные ресурсы;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Компьютерные тесты</a:t>
            </a:r>
            <a:endParaRPr lang="ru-RU" sz="2400" noProof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285984" y="785794"/>
            <a:ext cx="5886416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Результативность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педагогического проекта.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Решение заданий ЕГЭ-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онлайн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У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ч-ся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11а класса.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Users\Школа\Desktop\SAM_15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2143116"/>
            <a:ext cx="528641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98072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260648"/>
            <a:ext cx="7740352" cy="122413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</a:t>
            </a: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итогам ЕРМКО 2013 года по русскому языку: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итогам ГИА 2012 года по русскому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языку:</a:t>
            </a: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300" b="1" noProof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836712"/>
          <a:ext cx="7848870" cy="180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398"/>
                <a:gridCol w="994678"/>
                <a:gridCol w="1739315"/>
                <a:gridCol w="1109941"/>
                <a:gridCol w="983265"/>
                <a:gridCol w="1512273"/>
              </a:tblGrid>
              <a:tr h="56552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УО</a:t>
                      </a:r>
                      <a:r>
                        <a:rPr lang="ru-RU" baseline="0" dirty="0" smtClean="0"/>
                        <a:t>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r>
                        <a:rPr lang="ru-RU" baseline="0" dirty="0" smtClean="0"/>
                        <a:t> балл</a:t>
                      </a:r>
                      <a:endParaRPr lang="ru-RU" dirty="0"/>
                    </a:p>
                  </a:txBody>
                  <a:tcPr/>
                </a:tc>
              </a:tr>
              <a:tr h="296024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45,4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3,4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32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41,6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3,3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3140968"/>
          <a:ext cx="8352928" cy="162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660"/>
                <a:gridCol w="988181"/>
                <a:gridCol w="1155986"/>
                <a:gridCol w="820377"/>
                <a:gridCol w="988181"/>
                <a:gridCol w="988181"/>
                <a:gridCol w="988181"/>
                <a:gridCol w="988181"/>
              </a:tblGrid>
              <a:tr h="804838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выпускников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Выбрали 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Сдавали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baseline="0" dirty="0" smtClean="0"/>
                        <a:t> от общего числа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УО</a:t>
                      </a:r>
                      <a:r>
                        <a:rPr lang="ru-RU" baseline="0" dirty="0" smtClean="0"/>
                        <a:t>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</a:tr>
              <a:tr h="70733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одзаголовок 2"/>
          <p:cNvSpPr txBox="1">
            <a:spLocks/>
          </p:cNvSpPr>
          <p:nvPr/>
        </p:nvSpPr>
        <p:spPr>
          <a:xfrm>
            <a:off x="1763688" y="4725144"/>
            <a:ext cx="698477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По итогам ЕГЭ 2014 года по русскому языку и литературе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baseline="0" dirty="0" smtClean="0">
              <a:solidFill>
                <a:srgbClr val="C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5085184"/>
          <a:ext cx="82089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04"/>
                <a:gridCol w="952824"/>
                <a:gridCol w="1172698"/>
                <a:gridCol w="879530"/>
                <a:gridCol w="1026114"/>
                <a:gridCol w="1026114"/>
                <a:gridCol w="1026114"/>
                <a:gridCol w="1026114"/>
              </a:tblGrid>
              <a:tr h="912101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выпускников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Выбрали 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Сдавали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r>
                        <a:rPr lang="ru-RU" baseline="0" dirty="0" smtClean="0"/>
                        <a:t> от общего числа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УО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</a:tr>
              <a:tr h="8584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58,7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471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лит-ра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Достижения учащихся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:\шк\img2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8" y="3214686"/>
            <a:ext cx="1428760" cy="3000396"/>
          </a:xfrm>
          <a:prstGeom prst="rect">
            <a:avLst/>
          </a:prstGeom>
          <a:noFill/>
        </p:spPr>
      </p:pic>
      <p:pic>
        <p:nvPicPr>
          <p:cNvPr id="4" name="Picture 2" descr="C:\Users\Школа\Documents\Монгуш ГТК\Школа\БЭЛ\img6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857232"/>
            <a:ext cx="1357322" cy="2214578"/>
          </a:xfrm>
          <a:prstGeom prst="rect">
            <a:avLst/>
          </a:prstGeom>
          <a:noFill/>
        </p:spPr>
      </p:pic>
      <p:pic>
        <p:nvPicPr>
          <p:cNvPr id="5" name="Picture 3" descr="C:\Users\Школа\Documents\Монгуш ГТК\Школа\БЭЛ\img6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642918"/>
            <a:ext cx="1357322" cy="2214578"/>
          </a:xfrm>
          <a:prstGeom prst="rect">
            <a:avLst/>
          </a:prstGeom>
          <a:noFill/>
        </p:spPr>
      </p:pic>
      <p:pic>
        <p:nvPicPr>
          <p:cNvPr id="6" name="Picture 2" descr="C:\Users\Школа\Documents\Монгуш ГТК\Школа\БЭЛ\img6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48" y="785794"/>
            <a:ext cx="1357322" cy="2214578"/>
          </a:xfrm>
          <a:prstGeom prst="rect">
            <a:avLst/>
          </a:prstGeom>
          <a:noFill/>
        </p:spPr>
      </p:pic>
      <p:pic>
        <p:nvPicPr>
          <p:cNvPr id="3074" name="Picture 2" descr="H:\СЕРТИФИКАТ\Грамоты\img18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11" y="714356"/>
            <a:ext cx="1428760" cy="2143140"/>
          </a:xfrm>
          <a:prstGeom prst="rect">
            <a:avLst/>
          </a:prstGeom>
          <a:noFill/>
        </p:spPr>
      </p:pic>
      <p:pic>
        <p:nvPicPr>
          <p:cNvPr id="3075" name="Picture 3" descr="H:\СЕРТИФИКАТ\Грамоты\img18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57224" y="3214686"/>
            <a:ext cx="1428760" cy="2928958"/>
          </a:xfrm>
          <a:prstGeom prst="rect">
            <a:avLst/>
          </a:prstGeom>
          <a:noFill/>
        </p:spPr>
      </p:pic>
      <p:pic>
        <p:nvPicPr>
          <p:cNvPr id="3076" name="Picture 4" descr="H:\СЕРТИФИКАТ\Грамоты\img18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71868" y="3214686"/>
            <a:ext cx="152423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928926" y="714356"/>
            <a:ext cx="5779578" cy="56193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 descr="C:\Users\Школа\Documents\ФОТО школа\Конкурс Славян\SAM_15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500042"/>
            <a:ext cx="3357586" cy="4214842"/>
          </a:xfrm>
          <a:prstGeom prst="rect">
            <a:avLst/>
          </a:prstGeom>
          <a:noFill/>
        </p:spPr>
      </p:pic>
      <p:pic>
        <p:nvPicPr>
          <p:cNvPr id="8196" name="Picture 4" descr="C:\Users\Школа\Documents\ФОТО школа\Конкурс Славян\SAM_15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714488"/>
            <a:ext cx="414340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Распространение педагогического опыта на муниципальном уровне</a:t>
            </a:r>
            <a:br>
              <a:rPr lang="ru-RU" sz="2000" dirty="0" smtClean="0"/>
            </a:br>
            <a:r>
              <a:rPr lang="ru-RU" sz="2000" dirty="0" smtClean="0"/>
              <a:t>Форум «Тува говорит по-русски». 19 февраля 2014г.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7650" name="Picture 2" descr="H:\Аттестация МГТК\СЕРТИФИКАТ\Грамоты\img2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1857364"/>
            <a:ext cx="2643206" cy="3857652"/>
          </a:xfrm>
          <a:prstGeom prst="rect">
            <a:avLst/>
          </a:prstGeom>
          <a:noFill/>
        </p:spPr>
      </p:pic>
      <p:pic>
        <p:nvPicPr>
          <p:cNvPr id="5" name="Рисунок 4" descr="F:\SAM_091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643050"/>
            <a:ext cx="35719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85723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инновационного опыта на региональном уровне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:\Аттестация МГТК\СЕРТИФИКАТ\Сертификаты\img1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2857496"/>
            <a:ext cx="2500330" cy="3500462"/>
          </a:xfrm>
          <a:prstGeom prst="rect">
            <a:avLst/>
          </a:prstGeom>
          <a:noFill/>
        </p:spPr>
      </p:pic>
      <p:pic>
        <p:nvPicPr>
          <p:cNvPr id="5" name="Picture 2" descr="H:\Аттестация МГТК\СЕРТИФИКАТ\Сертификаты\img1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428604"/>
            <a:ext cx="1928826" cy="2714644"/>
          </a:xfrm>
          <a:prstGeom prst="rect">
            <a:avLst/>
          </a:prstGeom>
          <a:noFill/>
        </p:spPr>
      </p:pic>
      <p:pic>
        <p:nvPicPr>
          <p:cNvPr id="28674" name="Picture 2" descr="H:\Аттестация МГТК\СЕРТИФИКАТ\Сертификаты\img1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2857496"/>
            <a:ext cx="2643206" cy="3500462"/>
          </a:xfrm>
          <a:prstGeom prst="rect">
            <a:avLst/>
          </a:prstGeom>
          <a:noFill/>
        </p:spPr>
      </p:pic>
      <p:pic>
        <p:nvPicPr>
          <p:cNvPr id="2050" name="Picture 2" descr="C:\Users\Школа\Desktop\документы рабочего стола\ДИРЕКТОР\СЕРТИФИКАТ\Сертификаты\img27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1571612"/>
            <a:ext cx="250033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3"/>
          <p:cNvSpPr txBox="1">
            <a:spLocks/>
          </p:cNvSpPr>
          <p:nvPr/>
        </p:nvSpPr>
        <p:spPr>
          <a:xfrm>
            <a:off x="323528" y="476672"/>
            <a:ext cx="8568952" cy="362560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7" algn="ctr">
              <a:spcBef>
                <a:spcPct val="20000"/>
              </a:spcBef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Тема: </a:t>
            </a:r>
          </a:p>
          <a:p>
            <a:pPr lvl="7" algn="ctr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«Использование информационно - коммуникационных технологий на уроках русского языка и литературы с целью интеллектуального и творческого развития учащихся и как средство формирования ключевых компетенций».</a:t>
            </a:r>
          </a:p>
          <a:p>
            <a:pPr lvl="7" algn="ctr">
              <a:spcBef>
                <a:spcPct val="20000"/>
              </a:spcBef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Школа\Pictures\img3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500043"/>
            <a:ext cx="2500330" cy="3714776"/>
          </a:xfrm>
          <a:prstGeom prst="rect">
            <a:avLst/>
          </a:prstGeom>
          <a:noFill/>
        </p:spPr>
      </p:pic>
      <p:pic>
        <p:nvPicPr>
          <p:cNvPr id="35843" name="Picture 3" descr="C:\Users\Школа\Pictures\img3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1428737"/>
            <a:ext cx="2519354" cy="3714776"/>
          </a:xfrm>
          <a:prstGeom prst="rect">
            <a:avLst/>
          </a:prstGeom>
          <a:noFill/>
        </p:spPr>
      </p:pic>
      <p:pic>
        <p:nvPicPr>
          <p:cNvPr id="35845" name="Picture 5" descr="C:\Users\Школа\Pictures\img3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2428868"/>
            <a:ext cx="2571768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Республиканский форум. Год Русского языка. </a:t>
            </a:r>
            <a:br>
              <a:rPr lang="ru-RU" sz="2400" dirty="0" smtClean="0"/>
            </a:br>
            <a:r>
              <a:rPr lang="ru-RU" sz="2400" dirty="0" smtClean="0"/>
              <a:t>Выступление в </a:t>
            </a:r>
            <a:r>
              <a:rPr lang="ru-RU" sz="2400" dirty="0" err="1" smtClean="0"/>
              <a:t>Гослицее</a:t>
            </a:r>
            <a:r>
              <a:rPr lang="ru-RU" sz="2400" dirty="0" smtClean="0"/>
              <a:t> г.Кызыл.</a:t>
            </a:r>
            <a:endParaRPr lang="ru-RU" sz="2400" dirty="0"/>
          </a:p>
        </p:txBody>
      </p:sp>
      <p:pic>
        <p:nvPicPr>
          <p:cNvPr id="34818" name="Picture 2" descr="C:\Users\Школа\Documents\ФОТО школа\Год РЯ Кызыл\SAM_1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3214686"/>
            <a:ext cx="3357554" cy="3143272"/>
          </a:xfrm>
          <a:prstGeom prst="rect">
            <a:avLst/>
          </a:prstGeom>
          <a:noFill/>
        </p:spPr>
      </p:pic>
      <p:pic>
        <p:nvPicPr>
          <p:cNvPr id="34819" name="Picture 3" descr="C:\Users\Школа\Documents\ФОТО школа\Год РЯ Кызыл\SAM_10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285860"/>
            <a:ext cx="2786082" cy="2643206"/>
          </a:xfrm>
          <a:prstGeom prst="rect">
            <a:avLst/>
          </a:prstGeom>
          <a:noFill/>
        </p:spPr>
      </p:pic>
      <p:pic>
        <p:nvPicPr>
          <p:cNvPr id="34820" name="Picture 4" descr="C:\Users\Школа\Documents\ФОТО школа\Год РЯ Кызыл\SAM_10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1285860"/>
            <a:ext cx="342899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H:\Аттестация МГТК\СЕРТИФИКАТ\Грамоты\img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2214578" cy="3786190"/>
          </a:xfrm>
          <a:prstGeom prst="rect">
            <a:avLst/>
          </a:prstGeom>
          <a:noFill/>
        </p:spPr>
      </p:pic>
      <p:pic>
        <p:nvPicPr>
          <p:cNvPr id="33795" name="Picture 3" descr="H:\Аттестация МГТК\СЕРТИФИКАТ\Грамоты\img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2357454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кола\Pictures\2014-10-24 м5\м5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3714752"/>
            <a:ext cx="1785950" cy="2428892"/>
          </a:xfrm>
          <a:prstGeom prst="rect">
            <a:avLst/>
          </a:prstGeom>
          <a:noFill/>
        </p:spPr>
      </p:pic>
      <p:pic>
        <p:nvPicPr>
          <p:cNvPr id="5122" name="Picture 2" descr="C:\Users\Школа\Pictures\2014-10-24 м\м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857232"/>
            <a:ext cx="1928826" cy="2571768"/>
          </a:xfrm>
          <a:prstGeom prst="rect">
            <a:avLst/>
          </a:prstGeom>
          <a:noFill/>
        </p:spPr>
      </p:pic>
      <p:pic>
        <p:nvPicPr>
          <p:cNvPr id="5123" name="Picture 3" descr="C:\Users\Школа\Pictures\2014-10-24 м2\м2 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428604"/>
            <a:ext cx="2071702" cy="2643206"/>
          </a:xfrm>
          <a:prstGeom prst="rect">
            <a:avLst/>
          </a:prstGeom>
          <a:noFill/>
        </p:spPr>
      </p:pic>
      <p:pic>
        <p:nvPicPr>
          <p:cNvPr id="5124" name="Picture 4" descr="C:\Users\Школа\Pictures\2014-10-24 м3\м3 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24" y="500042"/>
            <a:ext cx="1900270" cy="2643206"/>
          </a:xfrm>
          <a:prstGeom prst="rect">
            <a:avLst/>
          </a:prstGeom>
          <a:noFill/>
        </p:spPr>
      </p:pic>
      <p:pic>
        <p:nvPicPr>
          <p:cNvPr id="5125" name="Picture 5" descr="C:\Users\Школа\Pictures\2014-10-24 м4\м4 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86446" y="3714752"/>
            <a:ext cx="185738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Отзывы учителей ОУ РТ на курсах повышения в </a:t>
            </a:r>
            <a:r>
              <a:rPr lang="ru-RU" sz="2400" dirty="0" err="1" smtClean="0"/>
              <a:t>ТГИПпк</a:t>
            </a:r>
            <a:r>
              <a:rPr lang="ru-RU" sz="2400" dirty="0" smtClean="0"/>
              <a:t> г.Кызыл</a:t>
            </a:r>
            <a:endParaRPr lang="ru-RU" sz="2400" dirty="0"/>
          </a:p>
        </p:txBody>
      </p:sp>
      <p:pic>
        <p:nvPicPr>
          <p:cNvPr id="29698" name="Picture 2" descr="H:\шк\img2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857364"/>
            <a:ext cx="2902235" cy="3929090"/>
          </a:xfrm>
          <a:prstGeom prst="rect">
            <a:avLst/>
          </a:prstGeom>
          <a:noFill/>
        </p:spPr>
      </p:pic>
      <p:pic>
        <p:nvPicPr>
          <p:cNvPr id="29699" name="Picture 3" descr="H:\шк\img3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3071810"/>
            <a:ext cx="2214578" cy="3143272"/>
          </a:xfrm>
          <a:prstGeom prst="rect">
            <a:avLst/>
          </a:prstGeom>
          <a:noFill/>
        </p:spPr>
      </p:pic>
      <p:pic>
        <p:nvPicPr>
          <p:cNvPr id="5" name="Рисунок 4" descr="F:\SAM_485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1071546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7148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инновационного опыта на федеральном уровне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:\Для аттестации\img3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643050"/>
            <a:ext cx="2143140" cy="4000528"/>
          </a:xfrm>
          <a:prstGeom prst="rect">
            <a:avLst/>
          </a:prstGeom>
          <a:noFill/>
        </p:spPr>
      </p:pic>
      <p:pic>
        <p:nvPicPr>
          <p:cNvPr id="32771" name="Picture 3" descr="H:\Для аттестации\img3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26" y="1714488"/>
            <a:ext cx="2215531" cy="4071966"/>
          </a:xfrm>
          <a:prstGeom prst="rect">
            <a:avLst/>
          </a:prstGeom>
          <a:noFill/>
        </p:spPr>
      </p:pic>
      <p:pic>
        <p:nvPicPr>
          <p:cNvPr id="6146" name="Picture 2" descr="C:\Users\Школа\Pictures\2014-10-24 м6\м6 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1714488"/>
            <a:ext cx="2714644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Командировка в г. Абакан</a:t>
            </a:r>
            <a:endParaRPr lang="ru-RU" sz="2800" dirty="0"/>
          </a:p>
        </p:txBody>
      </p:sp>
      <p:pic>
        <p:nvPicPr>
          <p:cNvPr id="36866" name="Picture 2" descr="C:\Users\Школа\Pictures\img3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500174"/>
            <a:ext cx="2643206" cy="4857784"/>
          </a:xfrm>
          <a:prstGeom prst="rect">
            <a:avLst/>
          </a:prstGeom>
          <a:noFill/>
        </p:spPr>
      </p:pic>
      <p:pic>
        <p:nvPicPr>
          <p:cNvPr id="1026" name="Picture 2" descr="I:\SAM_29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1214422"/>
            <a:ext cx="2714644" cy="2428892"/>
          </a:xfrm>
          <a:prstGeom prst="rect">
            <a:avLst/>
          </a:prstGeom>
          <a:noFill/>
        </p:spPr>
      </p:pic>
      <p:pic>
        <p:nvPicPr>
          <p:cNvPr id="1027" name="Picture 3" descr="I:\SAM_3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3643314"/>
            <a:ext cx="300039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SAM_30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642918"/>
            <a:ext cx="2786082" cy="4286280"/>
          </a:xfrm>
          <a:prstGeom prst="rect">
            <a:avLst/>
          </a:prstGeom>
          <a:noFill/>
        </p:spPr>
      </p:pic>
      <p:pic>
        <p:nvPicPr>
          <p:cNvPr id="2052" name="Picture 4" descr="H:\Аттестация МГТК\абакан\SAM_30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714356"/>
            <a:ext cx="292895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000364" y="1214422"/>
            <a:ext cx="5708140" cy="51193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1000108"/>
            <a:ext cx="50006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Влияние педагогического проекта на развитие учащихся, социума.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учащимися обучающих презентаций.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Запрос на расширение доступа к ИНТЕРНЕТ.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Использование электронных версий тестов по русскому языку.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4000504"/>
            <a:ext cx="5000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Помогает адаптироваться в дальнейшем в вузах. Предусматривает формирование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умений и навыков.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5214942" y="4286256"/>
            <a:ext cx="3560440" cy="20349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Благодарю за внимание.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До свидания.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908721"/>
            <a:ext cx="646305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	</a:t>
            </a:r>
            <a:r>
              <a:rPr lang="ru-RU" sz="1600" dirty="0" smtClean="0"/>
              <a:t> </a:t>
            </a:r>
            <a:r>
              <a:rPr lang="ru-RU" sz="1600" b="1" dirty="0" smtClean="0"/>
              <a:t>Актуальность</a:t>
            </a:r>
            <a:r>
              <a:rPr lang="ru-RU" sz="1600" dirty="0" smtClean="0"/>
              <a:t> нашей работы заключается в том, что использование информационно-компьютерных в образовании является одним из значимых направлений развития информационного общества. Учащиеся должны уметь самостоятельно находить информацию, анализировать, обобщать и передавать её другим, осваивать новые технологии. </a:t>
            </a:r>
          </a:p>
          <a:p>
            <a:pPr algn="just"/>
            <a:r>
              <a:rPr lang="ru-RU" sz="1600" dirty="0" smtClean="0"/>
              <a:t>	Большую роль в этом может играть активное применение ИКТ в учебном процессе, поскольку использование ИКТ способствует повышению качества знаний учащихся, уровню воспитанности, общему и специальному развитию детей, позволяет организовать новые формы, методы обучения и воспитания. Перспективы использования информационных технологий на уроках очень разнообразны и безграничны. ИКТ можно использовать при объяснении, закреплении и обобщении учебного материала на уроках литературы. Кроме того, его можно использовать при работе в группах: со слабыми учащимися (для отработки элементарных знаний) и с сильными учащимися (при подготовке к школьным олимпиадам). Данный опыт может использоваться и во внеклассной работе, при проведении внеклассных мероприятий.</a:t>
            </a: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059832" y="476672"/>
            <a:ext cx="5544616" cy="6024162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Использование ИКТ на уроках русского языка и литературы позволяет: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Сделать урок более интересным, наглядным;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Вовлечь обучающихся в активную познавательную и исследовательскую деятельность;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Осуществлять</a:t>
            </a:r>
            <a:r>
              <a:rPr kumimoji="0" lang="ru-RU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контроль, самоконтроль;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9600" baseline="0" dirty="0" smtClean="0">
                <a:latin typeface="Times New Roman" pitchFamily="18" charset="0"/>
                <a:cs typeface="Times New Roman" pitchFamily="18" charset="0"/>
              </a:rPr>
              <a:t>Проводить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творческие проекты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9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   Урок- экскурсия в 11 классе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2" descr="H:\Для аттестации\img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7"/>
            <a:ext cx="4143404" cy="3214710"/>
          </a:xfrm>
          <a:prstGeom prst="rect">
            <a:avLst/>
          </a:prstGeom>
          <a:noFill/>
        </p:spPr>
      </p:pic>
      <p:pic>
        <p:nvPicPr>
          <p:cNvPr id="2050" name="Picture 2" descr="H:\Для аттестации\img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3286124"/>
            <a:ext cx="4837109" cy="3279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928926" y="764704"/>
            <a:ext cx="6000792" cy="280717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Сущность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педагогического проекта: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00100" lvl="1" indent="-342900"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			Возможность использования систематизированных и разработанных информационных компьютерных ресурсов для повышения эффективности учебного процесса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04664"/>
            <a:ext cx="57606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пед.технологии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образовательного процесса на уроках русского языка и литературы, ориентированного на формирование  информационной и  коммуникативной компетенции, посредством проектных и информационных технологий.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изучить опыт педагогов по теме педагогического опыта;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-использовать ИКТ для формирования информационной компетентности школьников;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реализовать в практику работы возможности метода проектов как средства формирования коммуникативной компетентности ученика;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подобрать комплект инструктивных материалов для организации проектной деятельности учащихся;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разработать методики диагностики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информационной и коммуникативной компетентности учащихся;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качества усвоения знаний по русскому языку и литературы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131840" y="692696"/>
            <a:ext cx="6012160" cy="132055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Типы</a:t>
            </a:r>
            <a:r>
              <a:rPr kumimoji="0" lang="ru-RU" sz="9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компьютерных средств: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9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9600" baseline="0" dirty="0" smtClean="0">
                <a:latin typeface="Times New Roman" pitchFamily="18" charset="0"/>
                <a:cs typeface="Times New Roman" pitchFamily="18" charset="0"/>
              </a:rPr>
              <a:t>Презентации;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Электронные энциклопедии;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9600" baseline="0" dirty="0" smtClean="0"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материалы</a:t>
            </a:r>
            <a:endParaRPr kumimoji="0" lang="ru-RU" sz="9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9600" baseline="0" dirty="0" smtClean="0">
                <a:latin typeface="Times New Roman" pitchFamily="18" charset="0"/>
                <a:cs typeface="Times New Roman" pitchFamily="18" charset="0"/>
              </a:rPr>
              <a:t>Программные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системы контроля знаний;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Электронные</a:t>
            </a:r>
            <a:r>
              <a:rPr kumimoji="0" lang="ru-RU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учебники и учебные курсы;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9600" baseline="0" dirty="0" smtClean="0"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игры и развивающие программы;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Программы-тренажеры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915816" y="476672"/>
            <a:ext cx="5976664" cy="561662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kumimoji="0" lang="ru-RU" sz="3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ИКТ для: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4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Объявления темы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 сопровождение объяснения учителя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наглядная демонстрация процессов (диаграммы, таблицы,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моделирование опытов…)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3200" b="1" i="1" baseline="0" dirty="0" smtClean="0">
                <a:latin typeface="Times New Roman" pitchFamily="18" charset="0"/>
                <a:cs typeface="Times New Roman" pitchFamily="18" charset="0"/>
              </a:rPr>
              <a:t>Как информационно-обучающее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пособие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А) представление результатов выполнения индивидуальных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групповых проектов и исследований.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noProof="0" dirty="0" smtClean="0">
                <a:latin typeface="Times New Roman" pitchFamily="18" charset="0"/>
                <a:cs typeface="Times New Roman" pitchFamily="18" charset="0"/>
              </a:rPr>
              <a:t>       Б) совместного изучения источников и материалов организации самостоятельной работы обучающихся.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Для контроля знаний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noProof="0" dirty="0" smtClean="0">
                <a:latin typeface="Times New Roman" pitchFamily="18" charset="0"/>
                <a:cs typeface="Times New Roman" pitchFamily="18" charset="0"/>
              </a:rPr>
              <a:t>Проверки усвоения содержания.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545</Words>
  <Application>Microsoft Office PowerPoint</Application>
  <PresentationFormat>Экран (4:3)</PresentationFormat>
  <Paragraphs>214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Муниципальное бюджетное общеобразовательное учреждение средняя общеобразовательная школа с.Элегест им.Бавун-оола У.А.  /МБОУ СОШ с.Элегест/  </vt:lpstr>
      <vt:lpstr>Слайд 2</vt:lpstr>
      <vt:lpstr>Слайд 3</vt:lpstr>
      <vt:lpstr>Слайд 4</vt:lpstr>
      <vt:lpstr>   Урок- экскурсия в 11 классе </vt:lpstr>
      <vt:lpstr>Слайд 6</vt:lpstr>
      <vt:lpstr>Слайд 7</vt:lpstr>
      <vt:lpstr>Слайд 8</vt:lpstr>
      <vt:lpstr>Слайд 9</vt:lpstr>
      <vt:lpstr>Слайд 10</vt:lpstr>
      <vt:lpstr>Слайд 11</vt:lpstr>
      <vt:lpstr>Рисунки учащихся по внеклассному мероприятию «Зимние святки»</vt:lpstr>
      <vt:lpstr>Слайд 13</vt:lpstr>
      <vt:lpstr>Слайд 14</vt:lpstr>
      <vt:lpstr>Слайд 15</vt:lpstr>
      <vt:lpstr>Достижения учащихся  </vt:lpstr>
      <vt:lpstr>Слайд 17</vt:lpstr>
      <vt:lpstr>Распространение педагогического опыта на муниципальном уровне Форум «Тува говорит по-русски». 19 февраля 2014г.  </vt:lpstr>
      <vt:lpstr>Слайд 19</vt:lpstr>
      <vt:lpstr>Слайд 20</vt:lpstr>
      <vt:lpstr>Республиканский форум. Год Русского языка.  Выступление в Гослицее г.Кызыл.</vt:lpstr>
      <vt:lpstr>Слайд 22</vt:lpstr>
      <vt:lpstr>Слайд 23</vt:lpstr>
      <vt:lpstr>Отзывы учителей ОУ РТ на курсах повышения в ТГИПпк г.Кызыл</vt:lpstr>
      <vt:lpstr>Слайд 25</vt:lpstr>
      <vt:lpstr>Командировка в г. Абакан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Igrok</cp:lastModifiedBy>
  <cp:revision>59</cp:revision>
  <dcterms:created xsi:type="dcterms:W3CDTF">2014-08-12T18:36:10Z</dcterms:created>
  <dcterms:modified xsi:type="dcterms:W3CDTF">2015-10-22T07:29:41Z</dcterms:modified>
</cp:coreProperties>
</file>