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8" r:id="rId4"/>
    <p:sldId id="259" r:id="rId5"/>
    <p:sldId id="260" r:id="rId6"/>
    <p:sldId id="261" r:id="rId7"/>
    <p:sldId id="262" r:id="rId8"/>
    <p:sldId id="263" r:id="rId9"/>
    <p:sldId id="267" r:id="rId10"/>
    <p:sldId id="266" r:id="rId11"/>
    <p:sldId id="264" r:id="rId12"/>
    <p:sldId id="265" r:id="rId13"/>
    <p:sldId id="25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CE246B4F-2D79-4F06-9EA7-48FA8867F897}"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advClick="0" advTm="14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CE246B4F-2D79-4F06-9EA7-48FA8867F897}"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advClick="0" advTm="14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D9795B2-8DD3-42DE-9B40-B29EF42B0771}" type="datetimeFigureOut">
              <a:rPr lang="ru-RU" smtClean="0"/>
              <a:pPr/>
              <a:t>30.05.2015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246B4F-2D79-4F06-9EA7-48FA8867F897}" type="slidenum">
              <a:rPr lang="ru-RU" smtClean="0"/>
              <a:pPr/>
              <a:t>‹#›</a:t>
            </a:fld>
            <a:endParaRPr lang="ru-RU" dirty="0"/>
          </a:p>
        </p:txBody>
      </p:sp>
    </p:spTree>
  </p:cSld>
  <p:clrMapOvr>
    <a:masterClrMapping/>
  </p:clrMapOvr>
  <p:transition advClick="0" advTm="14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D9795B2-8DD3-42DE-9B40-B29EF42B0771}" type="datetimeFigureOut">
              <a:rPr lang="ru-RU" smtClean="0"/>
              <a:pPr/>
              <a:t>30.05.2015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E246B4F-2D79-4F06-9EA7-48FA8867F897}"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14000">
    <p:wedg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User\Documents\&#1042;.+&#1047;&#1083;&#1072;&#1090;&#1086;&#1091;&#1089;&#1090;&#1086;&#1074;&#1089;&#1082;&#1080;&#1081;+-+&#1054;&#1090;+&#1043;&#1077;&#1088;&#1086;&#1077;&#1074;+&#1041;&#1099;&#1083;&#1099;&#1093;+&#1042;&#1088;&#1077;&#1084;&#1105;&#1085;(music.day.az).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i="1" dirty="0" smtClean="0">
                <a:solidFill>
                  <a:srgbClr val="FF0000"/>
                </a:solidFill>
              </a:rPr>
              <a:t>Я помню. Я горжусь.</a:t>
            </a:r>
            <a:endParaRPr lang="ru-RU" i="1" dirty="0">
              <a:solidFill>
                <a:srgbClr val="FF0000"/>
              </a:solidFill>
            </a:endParaRPr>
          </a:p>
        </p:txBody>
      </p:sp>
      <p:sp>
        <p:nvSpPr>
          <p:cNvPr id="3" name="Подзаголовок 2"/>
          <p:cNvSpPr>
            <a:spLocks noGrp="1"/>
          </p:cNvSpPr>
          <p:nvPr>
            <p:ph type="subTitle" idx="1"/>
          </p:nvPr>
        </p:nvSpPr>
        <p:spPr/>
        <p:txBody>
          <a:bodyPr/>
          <a:lstStyle/>
          <a:p>
            <a:endParaRPr lang="ru-RU" dirty="0" smtClean="0"/>
          </a:p>
          <a:p>
            <a:r>
              <a:rPr lang="ru-RU" i="1" dirty="0" smtClean="0">
                <a:solidFill>
                  <a:srgbClr val="C00000"/>
                </a:solidFill>
              </a:rPr>
              <a:t>Рассказ Степана Бабашова</a:t>
            </a:r>
            <a:endParaRPr lang="ru-RU" i="1" dirty="0">
              <a:solidFill>
                <a:srgbClr val="C00000"/>
              </a:solidFill>
            </a:endParaRPr>
          </a:p>
        </p:txBody>
      </p:sp>
      <p:pic>
        <p:nvPicPr>
          <p:cNvPr id="4" name="В.+Златоустовский+-+От+Героев+Былых+Времён(music.day.az).mp3">
            <a:hlinkClick r:id="" action="ppaction://media"/>
          </p:cNvPr>
          <p:cNvPicPr>
            <a:picLocks noRot="1" noChangeAspect="1"/>
          </p:cNvPicPr>
          <p:nvPr>
            <a:audioFile r:link="rId1"/>
          </p:nvPr>
        </p:nvPicPr>
        <p:blipFill>
          <a:blip r:embed="rId3" cstate="print"/>
          <a:stretch>
            <a:fillRect/>
          </a:stretch>
        </p:blipFill>
        <p:spPr>
          <a:xfrm>
            <a:off x="-1188640" y="3429000"/>
            <a:ext cx="244475" cy="244475"/>
          </a:xfrm>
          <a:prstGeom prst="rect">
            <a:avLst/>
          </a:prstGeom>
        </p:spPr>
      </p:pic>
    </p:spTree>
  </p:cSld>
  <p:clrMapOvr>
    <a:masterClrMapping/>
  </p:clrMapOvr>
  <p:transition advClick="0" advTm="14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57200" y="260648"/>
            <a:ext cx="3008313" cy="5865515"/>
          </a:xfrm>
        </p:spPr>
        <p:txBody>
          <a:bodyPr>
            <a:normAutofit lnSpcReduction="10000"/>
          </a:bodyPr>
          <a:lstStyle/>
          <a:p>
            <a:pPr algn="just"/>
            <a:r>
              <a:rPr lang="ru-RU" dirty="0" smtClean="0"/>
              <a:t>	</a:t>
            </a:r>
            <a:r>
              <a:rPr lang="ru-RU" sz="1800" b="1" i="1" dirty="0" smtClean="0">
                <a:solidFill>
                  <a:schemeClr val="accent4">
                    <a:lumMod val="50000"/>
                  </a:schemeClr>
                </a:solidFill>
              </a:rPr>
              <a:t>Отец моего родного деда, </a:t>
            </a:r>
            <a:r>
              <a:rPr lang="ru-RU" sz="1800" b="1" i="1" dirty="0" err="1" smtClean="0">
                <a:solidFill>
                  <a:schemeClr val="accent4">
                    <a:lumMod val="50000"/>
                  </a:schemeClr>
                </a:solidFill>
              </a:rPr>
              <a:t>Афонченко</a:t>
            </a:r>
            <a:r>
              <a:rPr lang="ru-RU" sz="1800" b="1" i="1" dirty="0" smtClean="0">
                <a:solidFill>
                  <a:schemeClr val="accent4">
                    <a:lumMod val="50000"/>
                  </a:schemeClr>
                </a:solidFill>
              </a:rPr>
              <a:t> Николай Данилович, встретил войну в городе Гомеле, дежурным по железнодорожной станции. Он рассказывал как страшно было, когда фашистские самолеты бомбили железнодорожный узел Гомеля, но надо было формировать эшелоны, эвакуировать мирное население, оборудование заводов и фабрик.</a:t>
            </a:r>
          </a:p>
          <a:p>
            <a:pPr algn="just"/>
            <a:r>
              <a:rPr lang="ru-RU" sz="1800" dirty="0" smtClean="0"/>
              <a:t>	</a:t>
            </a:r>
            <a:r>
              <a:rPr lang="ru-RU" sz="1800" b="1" i="1" dirty="0" smtClean="0">
                <a:solidFill>
                  <a:schemeClr val="accent4">
                    <a:lumMod val="50000"/>
                  </a:schemeClr>
                </a:solidFill>
              </a:rPr>
              <a:t>Прадед закончил войну в Австрии, был фронтовым связистом. После войны восстанавливал ЛЭП в Закавказье, на Кубани</a:t>
            </a:r>
            <a:r>
              <a:rPr lang="ru-RU" sz="1800" dirty="0" smtClean="0"/>
              <a:t>.</a:t>
            </a:r>
            <a:endParaRPr lang="ru-RU" sz="1800" b="1" i="1" dirty="0" smtClean="0">
              <a:solidFill>
                <a:schemeClr val="accent4">
                  <a:lumMod val="50000"/>
                </a:schemeClr>
              </a:solidFill>
            </a:endParaRPr>
          </a:p>
          <a:p>
            <a:endParaRPr lang="ru-RU" b="1" i="1" dirty="0">
              <a:solidFill>
                <a:schemeClr val="accent4">
                  <a:lumMod val="50000"/>
                </a:schemeClr>
              </a:solidFill>
            </a:endParaRPr>
          </a:p>
        </p:txBody>
      </p:sp>
      <p:pic>
        <p:nvPicPr>
          <p:cNvPr id="5" name="Содержимое 4" descr="1OyjuU7_85w.jpg"/>
          <p:cNvPicPr>
            <a:picLocks noGrp="1" noChangeAspect="1"/>
          </p:cNvPicPr>
          <p:nvPr>
            <p:ph sz="half" idx="1"/>
          </p:nvPr>
        </p:nvPicPr>
        <p:blipFill>
          <a:blip r:embed="rId2" cstate="print"/>
          <a:stretch>
            <a:fillRect/>
          </a:stretch>
        </p:blipFill>
        <p:spPr>
          <a:xfrm>
            <a:off x="4484737" y="273050"/>
            <a:ext cx="3292376" cy="5853113"/>
          </a:xfrm>
        </p:spPr>
        <p:style>
          <a:lnRef idx="3">
            <a:schemeClr val="lt1"/>
          </a:lnRef>
          <a:fillRef idx="1">
            <a:schemeClr val="accent2"/>
          </a:fillRef>
          <a:effectRef idx="1">
            <a:schemeClr val="accent2"/>
          </a:effectRef>
          <a:fontRef idx="minor">
            <a:schemeClr val="lt1"/>
          </a:fontRef>
        </p:style>
      </p:pic>
    </p:spTree>
  </p:cSld>
  <p:clrMapOvr>
    <a:masterClrMapping/>
  </p:clrMapOvr>
  <p:transition advClick="0" advTm="14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457200" y="260648"/>
            <a:ext cx="3008313" cy="5865515"/>
          </a:xfrm>
        </p:spPr>
        <p:txBody>
          <a:bodyPr>
            <a:normAutofit/>
          </a:bodyPr>
          <a:lstStyle/>
          <a:p>
            <a:pPr algn="just"/>
            <a:r>
              <a:rPr lang="ru-RU" dirty="0" smtClean="0"/>
              <a:t>	</a:t>
            </a:r>
            <a:r>
              <a:rPr lang="ru-RU" sz="1600" b="1" i="1" dirty="0" smtClean="0">
                <a:solidFill>
                  <a:schemeClr val="accent5">
                    <a:lumMod val="50000"/>
                  </a:schemeClr>
                </a:solidFill>
              </a:rPr>
              <a:t>Отец моей бабушки, Хохлачев Константин Петрович, непосредственно в боевых действиях не участвовал – он был слепым, но тоже награжден медалью «За доблестный труд в Великой Отечественной войне». Он во время войны работал в эвакогоспитале, обучал раненых, потерявших зрение, жить в условиях темноты, читать книги по Брайлю, ориентироваться в окружающем мире. Это тоже было важно. Многие из его подопечных работали потом педагогами, экскурсоводами, библиотекарями, создали семьи. Они часто собирались у прадеда, праздновали День Победы.</a:t>
            </a:r>
          </a:p>
          <a:p>
            <a:pPr algn="just"/>
            <a:endParaRPr lang="ru-RU" sz="1600" b="1" i="1" dirty="0">
              <a:solidFill>
                <a:schemeClr val="accent5">
                  <a:lumMod val="50000"/>
                </a:schemeClr>
              </a:solidFill>
            </a:endParaRPr>
          </a:p>
        </p:txBody>
      </p:sp>
      <p:pic>
        <p:nvPicPr>
          <p:cNvPr id="8" name="Содержимое 7" descr="7Z2HdutU6fg.jpg"/>
          <p:cNvPicPr>
            <a:picLocks noGrp="1" noChangeAspect="1"/>
          </p:cNvPicPr>
          <p:nvPr>
            <p:ph sz="half" idx="1"/>
          </p:nvPr>
        </p:nvPicPr>
        <p:blipFill>
          <a:blip r:embed="rId2" cstate="print"/>
          <a:stretch>
            <a:fillRect/>
          </a:stretch>
        </p:blipFill>
        <p:spPr>
          <a:xfrm>
            <a:off x="4141781" y="273050"/>
            <a:ext cx="3978288" cy="5853113"/>
          </a:xfrm>
        </p:spPr>
      </p:pic>
    </p:spTree>
  </p:cSld>
  <p:clrMapOvr>
    <a:masterClrMapping/>
  </p:clrMapOvr>
  <p:transition advClick="0" advTm="14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457200" y="332656"/>
            <a:ext cx="3008313" cy="5793507"/>
          </a:xfrm>
        </p:spPr>
        <p:txBody>
          <a:bodyPr/>
          <a:lstStyle/>
          <a:p>
            <a:pPr algn="just"/>
            <a:r>
              <a:rPr lang="ru-RU" dirty="0" smtClean="0"/>
              <a:t>	</a:t>
            </a:r>
            <a:r>
              <a:rPr lang="ru-RU" sz="1800" b="1" i="1" dirty="0" smtClean="0">
                <a:solidFill>
                  <a:schemeClr val="accent5">
                    <a:lumMod val="50000"/>
                  </a:schemeClr>
                </a:solidFill>
              </a:rPr>
              <a:t>Тяжело было и на фронте и в тылу, но наш народ сумел сплотиться и, пройдя через 1418 дней борьбы, победил фашистов. Уходит поколение фронтовиков, тружеников  тыла, но народная память сохранит и немеркнущий подвиг, и неслыханные страдания, и непреклонную веру людей в Победу.</a:t>
            </a:r>
          </a:p>
          <a:p>
            <a:endParaRPr lang="ru-RU" dirty="0"/>
          </a:p>
        </p:txBody>
      </p:sp>
      <p:pic>
        <p:nvPicPr>
          <p:cNvPr id="5" name="Содержимое 4" descr="Medal_trud_USSR.jpg"/>
          <p:cNvPicPr>
            <a:picLocks noGrp="1" noChangeAspect="1"/>
          </p:cNvPicPr>
          <p:nvPr>
            <p:ph sz="half" idx="1"/>
          </p:nvPr>
        </p:nvPicPr>
        <p:blipFill>
          <a:blip r:embed="rId2" cstate="print"/>
          <a:stretch>
            <a:fillRect/>
          </a:stretch>
        </p:blipFill>
        <p:spPr>
          <a:xfrm>
            <a:off x="4211960" y="836712"/>
            <a:ext cx="4248472" cy="4752528"/>
          </a:xfrm>
        </p:spPr>
      </p:pic>
    </p:spTree>
  </p:cSld>
  <p:clrMapOvr>
    <a:masterClrMapping/>
  </p:clrMapOvr>
  <p:transition advClick="0" advTm="14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 Днем Победы, дорогие ветераны!</a:t>
            </a:r>
            <a:endParaRPr lang="ru-RU" dirty="0"/>
          </a:p>
        </p:txBody>
      </p:sp>
      <p:pic>
        <p:nvPicPr>
          <p:cNvPr id="5" name="Содержимое 4" descr="abTMieJuAVw.jpg"/>
          <p:cNvPicPr>
            <a:picLocks noGrp="1" noChangeAspect="1"/>
          </p:cNvPicPr>
          <p:nvPr>
            <p:ph idx="1"/>
          </p:nvPr>
        </p:nvPicPr>
        <p:blipFill>
          <a:blip r:embed="rId2" cstate="print"/>
          <a:stretch>
            <a:fillRect/>
          </a:stretch>
        </p:blipFill>
        <p:spPr>
          <a:xfrm>
            <a:off x="1691680" y="2276872"/>
            <a:ext cx="5328592" cy="3240360"/>
          </a:xfrm>
        </p:spPr>
      </p:pic>
    </p:spTree>
  </p:cSld>
  <p:clrMapOvr>
    <a:masterClrMapping/>
  </p:clrMapOvr>
  <p:transition advClick="0" advTm="14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908721"/>
            <a:ext cx="4572000" cy="4524315"/>
          </a:xfrm>
          <a:prstGeom prst="rect">
            <a:avLst/>
          </a:prstGeom>
        </p:spPr>
        <p:txBody>
          <a:bodyPr wrap="square">
            <a:spAutoFit/>
          </a:bodyPr>
          <a:lstStyle/>
          <a:p>
            <a:pPr algn="ctr"/>
            <a:r>
              <a:rPr lang="ru-RU" sz="2400" b="1" i="1" dirty="0" smtClean="0">
                <a:solidFill>
                  <a:srgbClr val="FF0000"/>
                </a:solidFill>
              </a:rPr>
              <a:t>Нет в России семьи такой,</a:t>
            </a:r>
          </a:p>
          <a:p>
            <a:pPr algn="ctr"/>
            <a:r>
              <a:rPr lang="ru-RU" sz="2400" b="1" i="1" dirty="0" smtClean="0">
                <a:solidFill>
                  <a:srgbClr val="FF0000"/>
                </a:solidFill>
              </a:rPr>
              <a:t>Где б не памятен был свой герой.</a:t>
            </a:r>
          </a:p>
          <a:p>
            <a:pPr algn="ctr"/>
            <a:r>
              <a:rPr lang="ru-RU" sz="2400" b="1" i="1" dirty="0" smtClean="0">
                <a:solidFill>
                  <a:srgbClr val="FF0000"/>
                </a:solidFill>
              </a:rPr>
              <a:t>И глаза молодых солдат</a:t>
            </a:r>
          </a:p>
          <a:p>
            <a:pPr algn="ctr"/>
            <a:r>
              <a:rPr lang="ru-RU" sz="2400" b="1" i="1" dirty="0" smtClean="0">
                <a:solidFill>
                  <a:srgbClr val="FF0000"/>
                </a:solidFill>
              </a:rPr>
              <a:t>С фотографий увядших глядят...</a:t>
            </a:r>
          </a:p>
          <a:p>
            <a:pPr algn="ctr"/>
            <a:r>
              <a:rPr lang="ru-RU" sz="2400" b="1" i="1" dirty="0" smtClean="0">
                <a:solidFill>
                  <a:srgbClr val="FF0000"/>
                </a:solidFill>
              </a:rPr>
              <a:t>Этот взгляд, словно высший суд,</a:t>
            </a:r>
          </a:p>
          <a:p>
            <a:pPr algn="ctr"/>
            <a:r>
              <a:rPr lang="ru-RU" sz="2400" b="1" i="1" dirty="0" smtClean="0">
                <a:solidFill>
                  <a:srgbClr val="FF0000"/>
                </a:solidFill>
              </a:rPr>
              <a:t>Для ребят, что сейчас растут.</a:t>
            </a:r>
          </a:p>
          <a:p>
            <a:pPr algn="ctr"/>
            <a:r>
              <a:rPr lang="ru-RU" sz="2400" b="1" i="1" dirty="0" smtClean="0">
                <a:solidFill>
                  <a:srgbClr val="FF0000"/>
                </a:solidFill>
              </a:rPr>
              <a:t>И мальчишкам нельзя ни солгать, ни обмануть,</a:t>
            </a:r>
          </a:p>
          <a:p>
            <a:pPr algn="ctr"/>
            <a:r>
              <a:rPr lang="ru-RU" sz="2400" b="1" i="1" dirty="0" smtClean="0">
                <a:solidFill>
                  <a:srgbClr val="FF0000"/>
                </a:solidFill>
              </a:rPr>
              <a:t>Ни с пути свернуть!</a:t>
            </a:r>
            <a:endParaRPr lang="ru-RU" sz="2400" b="1" i="1" dirty="0">
              <a:solidFill>
                <a:srgbClr val="FF0000"/>
              </a:solidFill>
            </a:endParaRPr>
          </a:p>
        </p:txBody>
      </p:sp>
    </p:spTree>
  </p:cSld>
  <p:clrMapOvr>
    <a:masterClrMapping/>
  </p:clrMapOvr>
  <p:transition advClick="0" advTm="14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03622"/>
          </a:xfrm>
        </p:spPr>
        <p:txBody>
          <a:bodyPr>
            <a:normAutofit fontScale="90000"/>
          </a:bodyPr>
          <a:lstStyle/>
          <a:p>
            <a:endParaRPr lang="ru-RU" dirty="0"/>
          </a:p>
        </p:txBody>
      </p:sp>
      <p:sp>
        <p:nvSpPr>
          <p:cNvPr id="5" name="Текст 4"/>
          <p:cNvSpPr>
            <a:spLocks noGrp="1"/>
          </p:cNvSpPr>
          <p:nvPr>
            <p:ph type="body" idx="2"/>
          </p:nvPr>
        </p:nvSpPr>
        <p:spPr>
          <a:xfrm>
            <a:off x="457200" y="260648"/>
            <a:ext cx="3008313" cy="5865515"/>
          </a:xfrm>
        </p:spPr>
        <p:txBody>
          <a:bodyPr>
            <a:normAutofit/>
          </a:bodyPr>
          <a:lstStyle/>
          <a:p>
            <a:pPr algn="just"/>
            <a:r>
              <a:rPr lang="ru-RU" sz="2000" b="1" i="1" dirty="0" smtClean="0">
                <a:solidFill>
                  <a:schemeClr val="bg2">
                    <a:lumMod val="50000"/>
                  </a:schemeClr>
                </a:solidFill>
              </a:rPr>
              <a:t>	Я очень хотел лично рассказать о своих прадедах - участниках Великой Отечественной войны, а еще мечтал поздравить ветеранов. </a:t>
            </a:r>
          </a:p>
          <a:p>
            <a:pPr algn="just"/>
            <a:r>
              <a:rPr lang="ru-RU" sz="2000" b="1" i="1" dirty="0" smtClean="0">
                <a:solidFill>
                  <a:schemeClr val="bg2">
                    <a:lumMod val="50000"/>
                  </a:schemeClr>
                </a:solidFill>
              </a:rPr>
              <a:t>	Я заболел и рассказываю с </a:t>
            </a:r>
            <a:r>
              <a:rPr lang="ru-RU" sz="2000" b="1" i="1" smtClean="0">
                <a:solidFill>
                  <a:schemeClr val="bg2">
                    <a:lumMod val="50000"/>
                  </a:schemeClr>
                </a:solidFill>
              </a:rPr>
              <a:t>помощью </a:t>
            </a:r>
            <a:r>
              <a:rPr lang="ru-RU" sz="2000" b="1" i="1" smtClean="0">
                <a:solidFill>
                  <a:schemeClr val="bg2">
                    <a:lumMod val="50000"/>
                  </a:schemeClr>
                </a:solidFill>
              </a:rPr>
              <a:t>мамы-воспитателя</a:t>
            </a:r>
            <a:r>
              <a:rPr lang="ru-RU" sz="2000" b="1" i="1" smtClean="0">
                <a:solidFill>
                  <a:schemeClr val="bg2">
                    <a:lumMod val="50000"/>
                  </a:schemeClr>
                </a:solidFill>
              </a:rPr>
              <a:t> </a:t>
            </a:r>
            <a:r>
              <a:rPr lang="ru-RU" sz="2000" b="1" i="1" dirty="0" smtClean="0">
                <a:solidFill>
                  <a:schemeClr val="bg2">
                    <a:lumMod val="50000"/>
                  </a:schemeClr>
                </a:solidFill>
              </a:rPr>
              <a:t>и современной техники .</a:t>
            </a:r>
            <a:endParaRPr lang="ru-RU" sz="2000" b="1" i="1" dirty="0">
              <a:solidFill>
                <a:schemeClr val="bg2">
                  <a:lumMod val="50000"/>
                </a:schemeClr>
              </a:solidFill>
            </a:endParaRPr>
          </a:p>
        </p:txBody>
      </p:sp>
      <p:pic>
        <p:nvPicPr>
          <p:cNvPr id="6" name="Содержимое 5" descr="lHV-d3fGmlg.jpg"/>
          <p:cNvPicPr>
            <a:picLocks noGrp="1" noChangeAspect="1"/>
          </p:cNvPicPr>
          <p:nvPr>
            <p:ph sz="half" idx="1"/>
          </p:nvPr>
        </p:nvPicPr>
        <p:blipFill>
          <a:blip r:embed="rId2" cstate="print"/>
          <a:stretch>
            <a:fillRect/>
          </a:stretch>
        </p:blipFill>
        <p:spPr>
          <a:xfrm>
            <a:off x="3936007" y="273050"/>
            <a:ext cx="4389835" cy="5853113"/>
          </a:xfrm>
        </p:spPr>
      </p:pic>
    </p:spTree>
  </p:cSld>
  <p:clrMapOvr>
    <a:masterClrMapping/>
  </p:clrMapOvr>
  <p:transition advClick="0" advTm="14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idx="2"/>
          </p:nvPr>
        </p:nvSpPr>
        <p:spPr>
          <a:xfrm>
            <a:off x="457200" y="260648"/>
            <a:ext cx="3008313" cy="5865515"/>
          </a:xfrm>
        </p:spPr>
        <p:txBody>
          <a:bodyPr/>
          <a:lstStyle/>
          <a:p>
            <a:pPr algn="just"/>
            <a:r>
              <a:rPr lang="ru-RU" dirty="0" smtClean="0"/>
              <a:t>	</a:t>
            </a:r>
            <a:r>
              <a:rPr lang="ru-RU" sz="2000" b="1" i="1" dirty="0" smtClean="0">
                <a:solidFill>
                  <a:schemeClr val="accent4">
                    <a:lumMod val="50000"/>
                  </a:schemeClr>
                </a:solidFill>
              </a:rPr>
              <a:t>Лидия Ивановна Круглова, родная сестра моей прабабушки. В самом начале войны записалась на курсы медсестер, окончила их и сразу попала на фронт. За участие в Сталинградской битве получила медаль «За оборону Сталинграда». Была ранена, после госпиталя снова вернулась на фронт.  В  январе 1945 года  награждена Орденом Красной Звезды. </a:t>
            </a:r>
            <a:endParaRPr lang="ru-RU" sz="2000" b="1" i="1" dirty="0">
              <a:solidFill>
                <a:schemeClr val="accent4">
                  <a:lumMod val="50000"/>
                </a:schemeClr>
              </a:solidFill>
            </a:endParaRPr>
          </a:p>
        </p:txBody>
      </p:sp>
      <p:pic>
        <p:nvPicPr>
          <p:cNvPr id="8" name="Содержимое 7" descr="MAMA.jpg"/>
          <p:cNvPicPr>
            <a:picLocks noGrp="1" noChangeAspect="1"/>
          </p:cNvPicPr>
          <p:nvPr>
            <p:ph sz="half" idx="1"/>
          </p:nvPr>
        </p:nvPicPr>
        <p:blipFill>
          <a:blip r:embed="rId2" cstate="print"/>
          <a:stretch>
            <a:fillRect/>
          </a:stretch>
        </p:blipFill>
        <p:spPr>
          <a:xfrm>
            <a:off x="4024225" y="273050"/>
            <a:ext cx="4213399" cy="5853113"/>
          </a:xfrm>
        </p:spPr>
      </p:pic>
    </p:spTree>
  </p:cSld>
  <p:clrMapOvr>
    <a:masterClrMapping/>
  </p:clrMapOvr>
  <p:transition advClick="0" advTm="14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7" name="Текст 6"/>
          <p:cNvSpPr>
            <a:spLocks noGrp="1"/>
          </p:cNvSpPr>
          <p:nvPr>
            <p:ph type="body" idx="2"/>
          </p:nvPr>
        </p:nvSpPr>
        <p:spPr>
          <a:xfrm>
            <a:off x="395536" y="332656"/>
            <a:ext cx="3008313" cy="5688632"/>
          </a:xfrm>
        </p:spPr>
        <p:txBody>
          <a:bodyPr>
            <a:normAutofit/>
          </a:bodyPr>
          <a:lstStyle/>
          <a:p>
            <a:pPr algn="just"/>
            <a:r>
              <a:rPr lang="ru-RU" dirty="0" smtClean="0"/>
              <a:t>	</a:t>
            </a:r>
            <a:r>
              <a:rPr lang="ru-RU" sz="1600" b="1" i="1" dirty="0" smtClean="0">
                <a:solidFill>
                  <a:schemeClr val="accent4">
                    <a:lumMod val="50000"/>
                  </a:schemeClr>
                </a:solidFill>
              </a:rPr>
              <a:t>Вот что о ее подвиге написано на сайте «Подвиг народа»: »Тов. Круглова с января 1943 работает младшей операционной сестрой, к раненным относится с материнской заботой, в боевые дни дивизии при потоке раненных не отходя от стола оказывает помощь раненным бойцам и командирам. Состоит донором, для спасения раненных отдала 1 килограмм 600 грамм крови, чем спасла 8 жизней раненных бойцов и командиров.»</a:t>
            </a:r>
          </a:p>
          <a:p>
            <a:pPr algn="just"/>
            <a:r>
              <a:rPr lang="ru-RU" sz="1600" b="1" i="1" dirty="0" smtClean="0">
                <a:solidFill>
                  <a:schemeClr val="accent4">
                    <a:lumMod val="50000"/>
                  </a:schemeClr>
                </a:solidFill>
              </a:rPr>
              <a:t>	Войну   Лидия Ивановна закончила в Берлине. На фронте она познакомилась со своим будущим мужем.  </a:t>
            </a:r>
          </a:p>
          <a:p>
            <a:endParaRPr lang="ru-RU" dirty="0"/>
          </a:p>
        </p:txBody>
      </p:sp>
      <p:pic>
        <p:nvPicPr>
          <p:cNvPr id="9" name="Содержимое 8" descr="SCN_0001.jpg"/>
          <p:cNvPicPr>
            <a:picLocks noGrp="1" noChangeAspect="1"/>
          </p:cNvPicPr>
          <p:nvPr>
            <p:ph sz="half" idx="1"/>
          </p:nvPr>
        </p:nvPicPr>
        <p:blipFill>
          <a:blip r:embed="rId2" cstate="print"/>
          <a:stretch>
            <a:fillRect/>
          </a:stretch>
        </p:blipFill>
        <p:spPr>
          <a:xfrm>
            <a:off x="4302125" y="456406"/>
            <a:ext cx="3657600" cy="5486400"/>
          </a:xfrm>
        </p:spPr>
      </p:pic>
    </p:spTree>
  </p:cSld>
  <p:clrMapOvr>
    <a:masterClrMapping/>
  </p:clrMapOvr>
  <p:transition advClick="0" advTm="14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Две награды Лидии Ивановны</a:t>
            </a:r>
            <a:endParaRPr lang="ru-RU" dirty="0"/>
          </a:p>
        </p:txBody>
      </p:sp>
      <p:pic>
        <p:nvPicPr>
          <p:cNvPr id="8" name="Содержимое 7" descr="orden-krasnoy-zvezdy-3-a.jpg"/>
          <p:cNvPicPr>
            <a:picLocks noGrp="1" noChangeAspect="1"/>
          </p:cNvPicPr>
          <p:nvPr>
            <p:ph sz="half" idx="1"/>
          </p:nvPr>
        </p:nvPicPr>
        <p:blipFill>
          <a:blip r:embed="rId2" cstate="print"/>
          <a:stretch>
            <a:fillRect/>
          </a:stretch>
        </p:blipFill>
        <p:spPr>
          <a:xfrm>
            <a:off x="457200" y="1890325"/>
            <a:ext cx="4038600" cy="3945712"/>
          </a:xfrm>
        </p:spPr>
      </p:pic>
      <p:pic>
        <p:nvPicPr>
          <p:cNvPr id="11" name="Содержимое 10" descr="Medal_stalingrad_USSR.jpg"/>
          <p:cNvPicPr>
            <a:picLocks noGrp="1" noChangeAspect="1"/>
          </p:cNvPicPr>
          <p:nvPr>
            <p:ph sz="half" idx="2"/>
          </p:nvPr>
        </p:nvPicPr>
        <p:blipFill>
          <a:blip r:embed="rId3" cstate="print"/>
          <a:stretch>
            <a:fillRect/>
          </a:stretch>
        </p:blipFill>
        <p:spPr>
          <a:xfrm>
            <a:off x="4932040" y="1916832"/>
            <a:ext cx="3672408" cy="3888432"/>
          </a:xfrm>
        </p:spPr>
      </p:pic>
    </p:spTree>
  </p:cSld>
  <p:clrMapOvr>
    <a:masterClrMapping/>
  </p:clrMapOvr>
  <p:transition advClick="0" advTm="14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7" name="Текст 6"/>
          <p:cNvSpPr>
            <a:spLocks noGrp="1"/>
          </p:cNvSpPr>
          <p:nvPr>
            <p:ph type="body" idx="2"/>
          </p:nvPr>
        </p:nvSpPr>
        <p:spPr>
          <a:xfrm>
            <a:off x="457200" y="260648"/>
            <a:ext cx="3008313" cy="5865515"/>
          </a:xfrm>
        </p:spPr>
        <p:txBody>
          <a:bodyPr>
            <a:normAutofit fontScale="92500"/>
          </a:bodyPr>
          <a:lstStyle/>
          <a:p>
            <a:pPr algn="just"/>
            <a:r>
              <a:rPr lang="ru-RU" dirty="0" smtClean="0"/>
              <a:t>	</a:t>
            </a:r>
            <a:r>
              <a:rPr lang="ru-RU" sz="1600" b="1" i="1" dirty="0" smtClean="0">
                <a:solidFill>
                  <a:schemeClr val="accent4">
                    <a:lumMod val="50000"/>
                  </a:schemeClr>
                </a:solidFill>
              </a:rPr>
              <a:t>Муж Лидии Ивановны, Виталий Федорович </a:t>
            </a:r>
            <a:r>
              <a:rPr lang="ru-RU" sz="1600" b="1" i="1" dirty="0" err="1" smtClean="0">
                <a:solidFill>
                  <a:schemeClr val="accent4">
                    <a:lumMod val="50000"/>
                  </a:schemeClr>
                </a:solidFill>
              </a:rPr>
              <a:t>Козача</a:t>
            </a:r>
            <a:r>
              <a:rPr lang="ru-RU" sz="1600" b="1" i="1" dirty="0" smtClean="0">
                <a:solidFill>
                  <a:schemeClr val="accent4">
                    <a:lumMod val="50000"/>
                  </a:schemeClr>
                </a:solidFill>
              </a:rPr>
              <a:t>, рассказывал, как ему довелось оформлять Дом Офицеров в Дрездене. Возникла необходимость в красках. Он нашел в пригороде Дрездена немецкого художника, у которого были нужные краски. Но художник не поверил, что простой советский солдат умеет рисовать.  Виталий Федорович встал за мольберт, чтобы доказать ему, что умеет. Когда тот убедился, что прадед художник, он дал ему краски, необходимые для оформления офицерского клуба.</a:t>
            </a:r>
          </a:p>
          <a:p>
            <a:pPr algn="just"/>
            <a:r>
              <a:rPr lang="ru-RU" sz="1600" b="1" i="1" dirty="0" smtClean="0">
                <a:solidFill>
                  <a:schemeClr val="accent4">
                    <a:lumMod val="50000"/>
                  </a:schemeClr>
                </a:solidFill>
              </a:rPr>
              <a:t>	Виталий Федорович за трудную работу фотокорреспондента был награжден Орденом Отечественной войны второй степени.</a:t>
            </a:r>
          </a:p>
          <a:p>
            <a:pPr algn="just"/>
            <a:endParaRPr lang="ru-RU" dirty="0"/>
          </a:p>
        </p:txBody>
      </p:sp>
      <p:pic>
        <p:nvPicPr>
          <p:cNvPr id="11" name="Содержимое 10" descr="SCN_0007.jpg"/>
          <p:cNvPicPr>
            <a:picLocks noGrp="1" noChangeAspect="1"/>
          </p:cNvPicPr>
          <p:nvPr>
            <p:ph sz="half" idx="1"/>
          </p:nvPr>
        </p:nvPicPr>
        <p:blipFill>
          <a:blip r:embed="rId2" cstate="print"/>
          <a:stretch>
            <a:fillRect/>
          </a:stretch>
        </p:blipFill>
        <p:spPr>
          <a:xfrm>
            <a:off x="4302125" y="456406"/>
            <a:ext cx="3657600" cy="5486400"/>
          </a:xfrm>
        </p:spPr>
      </p:pic>
    </p:spTree>
  </p:cSld>
  <p:clrMapOvr>
    <a:masterClrMapping/>
  </p:clrMapOvr>
  <p:transition advClick="0" advTm="14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273050"/>
            <a:ext cx="3008313" cy="1211734"/>
          </a:xfrm>
        </p:spPr>
        <p:txBody>
          <a:bodyPr>
            <a:normAutofit fontScale="90000"/>
          </a:bodyPr>
          <a:lstStyle/>
          <a:p>
            <a:r>
              <a:rPr lang="ru-RU" b="1" i="1" dirty="0" smtClean="0">
                <a:solidFill>
                  <a:schemeClr val="accent4">
                    <a:lumMod val="50000"/>
                  </a:schemeClr>
                </a:solidFill>
              </a:rPr>
              <a:t>Виталий Федорович с сослуживцами 9 мая 1945 года в Берлине. Рейхстаг.</a:t>
            </a:r>
            <a:endParaRPr lang="ru-RU" b="1" i="1" dirty="0">
              <a:solidFill>
                <a:schemeClr val="accent4">
                  <a:lumMod val="50000"/>
                </a:schemeClr>
              </a:solidFill>
            </a:endParaRPr>
          </a:p>
        </p:txBody>
      </p:sp>
      <p:sp>
        <p:nvSpPr>
          <p:cNvPr id="12" name="Текст 11"/>
          <p:cNvSpPr>
            <a:spLocks noGrp="1"/>
          </p:cNvSpPr>
          <p:nvPr>
            <p:ph type="body" idx="2"/>
          </p:nvPr>
        </p:nvSpPr>
        <p:spPr/>
        <p:txBody>
          <a:bodyPr/>
          <a:lstStyle/>
          <a:p>
            <a:endParaRPr lang="ru-RU" dirty="0"/>
          </a:p>
        </p:txBody>
      </p:sp>
      <p:pic>
        <p:nvPicPr>
          <p:cNvPr id="17" name="Содержимое 16" descr="image.jpg"/>
          <p:cNvPicPr>
            <a:picLocks noGrp="1" noChangeAspect="1"/>
          </p:cNvPicPr>
          <p:nvPr>
            <p:ph sz="half" idx="1"/>
          </p:nvPr>
        </p:nvPicPr>
        <p:blipFill>
          <a:blip r:embed="rId2" cstate="print"/>
          <a:stretch>
            <a:fillRect/>
          </a:stretch>
        </p:blipFill>
        <p:spPr>
          <a:xfrm>
            <a:off x="3753098" y="273050"/>
            <a:ext cx="4755654" cy="5853113"/>
          </a:xfrm>
        </p:spPr>
      </p:pic>
      <p:pic>
        <p:nvPicPr>
          <p:cNvPr id="16" name="Рисунок 15" descr="0_61e32_629d5021_XL.jpg"/>
          <p:cNvPicPr>
            <a:picLocks noChangeAspect="1"/>
          </p:cNvPicPr>
          <p:nvPr/>
        </p:nvPicPr>
        <p:blipFill>
          <a:blip r:embed="rId3" cstate="print"/>
          <a:stretch>
            <a:fillRect/>
          </a:stretch>
        </p:blipFill>
        <p:spPr>
          <a:xfrm>
            <a:off x="971600" y="2420888"/>
            <a:ext cx="1872208" cy="1944216"/>
          </a:xfrm>
          <a:prstGeom prst="rect">
            <a:avLst/>
          </a:prstGeom>
        </p:spPr>
      </p:pic>
    </p:spTree>
  </p:cSld>
  <p:clrMapOvr>
    <a:masterClrMapping/>
  </p:clrMapOvr>
  <p:transition advClick="0" advTm="14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p:cNvSpPr>
            <a:spLocks noGrp="1"/>
          </p:cNvSpPr>
          <p:nvPr>
            <p:ph type="body" idx="1"/>
          </p:nvPr>
        </p:nvSpPr>
        <p:spPr/>
        <p:txBody>
          <a:bodyPr/>
          <a:lstStyle/>
          <a:p>
            <a:pPr algn="ctr"/>
            <a:r>
              <a:rPr lang="ru-RU" b="1" i="1" smtClean="0">
                <a:solidFill>
                  <a:schemeClr val="accent5">
                    <a:lumMod val="50000"/>
                  </a:schemeClr>
                </a:solidFill>
              </a:rPr>
              <a:t>В 1944  </a:t>
            </a:r>
            <a:r>
              <a:rPr lang="ru-RU" sz="1800" b="1" i="1" smtClean="0">
                <a:solidFill>
                  <a:schemeClr val="accent5">
                    <a:lumMod val="50000"/>
                  </a:schemeClr>
                </a:solidFill>
              </a:rPr>
              <a:t>году…</a:t>
            </a:r>
            <a:endParaRPr lang="ru-RU" b="1" i="1" dirty="0">
              <a:solidFill>
                <a:schemeClr val="accent5">
                  <a:lumMod val="50000"/>
                </a:schemeClr>
              </a:solidFill>
            </a:endParaRPr>
          </a:p>
        </p:txBody>
      </p:sp>
      <p:sp>
        <p:nvSpPr>
          <p:cNvPr id="16" name="Текст 15"/>
          <p:cNvSpPr>
            <a:spLocks noGrp="1"/>
          </p:cNvSpPr>
          <p:nvPr>
            <p:ph type="body" sz="half" idx="3"/>
          </p:nvPr>
        </p:nvSpPr>
        <p:spPr/>
        <p:txBody>
          <a:bodyPr>
            <a:normAutofit/>
          </a:bodyPr>
          <a:lstStyle/>
          <a:p>
            <a:r>
              <a:rPr lang="ru-RU" sz="1800" b="1" i="1" dirty="0" smtClean="0">
                <a:solidFill>
                  <a:schemeClr val="accent5">
                    <a:lumMod val="50000"/>
                  </a:schemeClr>
                </a:solidFill>
              </a:rPr>
              <a:t>…Тридцать лет спустя</a:t>
            </a:r>
            <a:endParaRPr lang="ru-RU" sz="1800" b="1" i="1" dirty="0">
              <a:solidFill>
                <a:schemeClr val="accent5">
                  <a:lumMod val="50000"/>
                </a:schemeClr>
              </a:solidFill>
            </a:endParaRPr>
          </a:p>
        </p:txBody>
      </p:sp>
      <p:pic>
        <p:nvPicPr>
          <p:cNvPr id="13" name="Содержимое 12" descr="1944 Vater.jpg"/>
          <p:cNvPicPr>
            <a:picLocks noGrp="1" noChangeAspect="1"/>
          </p:cNvPicPr>
          <p:nvPr>
            <p:ph sz="quarter" idx="2"/>
          </p:nvPr>
        </p:nvPicPr>
        <p:blipFill>
          <a:blip r:embed="rId2" cstate="print"/>
          <a:stretch>
            <a:fillRect/>
          </a:stretch>
        </p:blipFill>
        <p:spPr>
          <a:xfrm>
            <a:off x="800894" y="3032601"/>
            <a:ext cx="3352800" cy="2423160"/>
          </a:xfrm>
        </p:spPr>
      </p:pic>
      <p:pic>
        <p:nvPicPr>
          <p:cNvPr id="14" name="Содержимое 13" descr="Papa.jpg"/>
          <p:cNvPicPr>
            <a:picLocks noGrp="1" noChangeAspect="1"/>
          </p:cNvPicPr>
          <p:nvPr>
            <p:ph sz="quarter" idx="4"/>
          </p:nvPr>
        </p:nvPicPr>
        <p:blipFill>
          <a:blip r:embed="rId3" cstate="print"/>
          <a:stretch>
            <a:fillRect/>
          </a:stretch>
        </p:blipFill>
        <p:spPr>
          <a:xfrm>
            <a:off x="5170176" y="2362200"/>
            <a:ext cx="2991472" cy="3763963"/>
          </a:xfrm>
        </p:spPr>
      </p:pic>
      <p:sp>
        <p:nvSpPr>
          <p:cNvPr id="17" name="Заголовок 16"/>
          <p:cNvSpPr>
            <a:spLocks noGrp="1"/>
          </p:cNvSpPr>
          <p:nvPr>
            <p:ph type="title"/>
          </p:nvPr>
        </p:nvSpPr>
        <p:spPr/>
        <p:txBody>
          <a:bodyPr>
            <a:normAutofit/>
          </a:bodyPr>
          <a:lstStyle/>
          <a:p>
            <a:r>
              <a:rPr lang="ru-RU" sz="2400" i="1" dirty="0" smtClean="0">
                <a:solidFill>
                  <a:schemeClr val="accent5">
                    <a:lumMod val="50000"/>
                  </a:schemeClr>
                </a:solidFill>
              </a:rPr>
              <a:t>Виталий Федорович</a:t>
            </a:r>
            <a:endParaRPr lang="ru-RU" sz="2400" i="1" dirty="0">
              <a:solidFill>
                <a:schemeClr val="accent5">
                  <a:lumMod val="50000"/>
                </a:schemeClr>
              </a:solidFill>
            </a:endParaRPr>
          </a:p>
        </p:txBody>
      </p:sp>
    </p:spTree>
  </p:cSld>
  <p:clrMapOvr>
    <a:masterClrMapping/>
  </p:clrMapOvr>
  <p:transition advClick="0" advTm="14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307</TotalTime>
  <Words>94</Words>
  <Application>Microsoft Office PowerPoint</Application>
  <PresentationFormat>Экран (4:3)</PresentationFormat>
  <Paragraphs>28</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Я помню. Я горжусь.</vt:lpstr>
      <vt:lpstr>Слайд 2</vt:lpstr>
      <vt:lpstr>Слайд 3</vt:lpstr>
      <vt:lpstr>Слайд 4</vt:lpstr>
      <vt:lpstr>Слайд 5</vt:lpstr>
      <vt:lpstr>Две награды Лидии Ивановны</vt:lpstr>
      <vt:lpstr>Слайд 7</vt:lpstr>
      <vt:lpstr>Виталий Федорович с сослуживцами 9 мая 1945 года в Берлине. Рейхстаг.</vt:lpstr>
      <vt:lpstr>Виталий Федорович</vt:lpstr>
      <vt:lpstr>Слайд 10</vt:lpstr>
      <vt:lpstr>Слайд 11</vt:lpstr>
      <vt:lpstr>Слайд 12</vt:lpstr>
      <vt:lpstr>С Днем Победы, дорогие ветераны!</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помню. Я горжусь.</dc:title>
  <dc:creator>User</dc:creator>
  <cp:lastModifiedBy>User</cp:lastModifiedBy>
  <cp:revision>25</cp:revision>
  <dcterms:created xsi:type="dcterms:W3CDTF">2015-04-27T14:01:30Z</dcterms:created>
  <dcterms:modified xsi:type="dcterms:W3CDTF">2015-05-30T20:45:34Z</dcterms:modified>
</cp:coreProperties>
</file>