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7"/>
  </p:notesMasterIdLst>
  <p:sldIdLst>
    <p:sldId id="256" r:id="rId3"/>
    <p:sldId id="260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6" r:id="rId22"/>
    <p:sldId id="284" r:id="rId23"/>
    <p:sldId id="287" r:id="rId24"/>
    <p:sldId id="285" r:id="rId25"/>
    <p:sldId id="275" r:id="rId26"/>
    <p:sldId id="270" r:id="rId27"/>
    <p:sldId id="272" r:id="rId28"/>
    <p:sldId id="273" r:id="rId29"/>
    <p:sldId id="271" r:id="rId30"/>
    <p:sldId id="274" r:id="rId31"/>
    <p:sldId id="288" r:id="rId32"/>
    <p:sldId id="289" r:id="rId33"/>
    <p:sldId id="290" r:id="rId34"/>
    <p:sldId id="291" r:id="rId35"/>
    <p:sldId id="292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CC00"/>
    <a:srgbClr val="FFCCFF"/>
    <a:srgbClr val="99FF99"/>
    <a:srgbClr val="66FFFF"/>
    <a:srgbClr val="FF99FF"/>
    <a:srgbClr val="CCFFCC"/>
    <a:srgbClr val="FFCC66"/>
    <a:srgbClr val="FFFF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0306AB-A58B-4726-B73D-3A932ABE7605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5D0AFA-B594-4426-8B97-3E3491BD7F61}">
      <dgm:prSet phldrT="[Текст]" custT="1"/>
      <dgm:spPr/>
      <dgm:t>
        <a:bodyPr/>
        <a:lstStyle/>
        <a:p>
          <a:r>
            <a:rPr lang="ru-RU" sz="2400" dirty="0" smtClean="0"/>
            <a:t>Главная </a:t>
          </a:r>
          <a:r>
            <a:rPr lang="ru-RU" sz="2400" b="1" dirty="0" smtClean="0"/>
            <a:t>методическая цель </a:t>
          </a:r>
          <a:r>
            <a:rPr lang="ru-RU" sz="2400" dirty="0" smtClean="0"/>
            <a:t>урока при системно-</a:t>
          </a:r>
          <a:r>
            <a:rPr lang="ru-RU" sz="2400" dirty="0" err="1" smtClean="0"/>
            <a:t>деятельностном</a:t>
          </a:r>
          <a:r>
            <a:rPr lang="ru-RU" sz="2400" dirty="0" smtClean="0"/>
            <a:t> обучении – </a:t>
          </a:r>
          <a:r>
            <a:rPr lang="ru-RU" sz="2400" b="1" dirty="0" smtClean="0"/>
            <a:t>создание условий для проявления познавательной активности учеников</a:t>
          </a:r>
          <a:endParaRPr lang="ru-RU" sz="2400" b="1" dirty="0"/>
        </a:p>
      </dgm:t>
    </dgm:pt>
    <dgm:pt modelId="{6DCECE0F-5956-425E-9537-6939FE26D8C7}" type="parTrans" cxnId="{FF15C5EE-BA89-4CE6-BCA7-26EBD1ACDE7F}">
      <dgm:prSet/>
      <dgm:spPr/>
      <dgm:t>
        <a:bodyPr/>
        <a:lstStyle/>
        <a:p>
          <a:endParaRPr lang="ru-RU"/>
        </a:p>
      </dgm:t>
    </dgm:pt>
    <dgm:pt modelId="{6BB26305-264B-4C49-B43D-D55AAD959DE4}" type="sibTrans" cxnId="{FF15C5EE-BA89-4CE6-BCA7-26EBD1ACDE7F}">
      <dgm:prSet/>
      <dgm:spPr/>
      <dgm:t>
        <a:bodyPr/>
        <a:lstStyle/>
        <a:p>
          <a:endParaRPr lang="ru-RU"/>
        </a:p>
      </dgm:t>
    </dgm:pt>
    <dgm:pt modelId="{16F35555-14B0-4B96-9E46-B35E52062068}" type="pres">
      <dgm:prSet presAssocID="{A10306AB-A58B-4726-B73D-3A932ABE760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C78F73-D5B7-4F3F-B184-98E59398ABF0}" type="pres">
      <dgm:prSet presAssocID="{A10306AB-A58B-4726-B73D-3A932ABE7605}" presName="dummy" presStyleCnt="0"/>
      <dgm:spPr/>
    </dgm:pt>
    <dgm:pt modelId="{D2CCE2F8-E3A0-4198-AD06-576EE4578A45}" type="pres">
      <dgm:prSet presAssocID="{A10306AB-A58B-4726-B73D-3A932ABE7605}" presName="linH" presStyleCnt="0"/>
      <dgm:spPr/>
    </dgm:pt>
    <dgm:pt modelId="{2103FFDA-85F1-4C45-9627-33FF78DBA71C}" type="pres">
      <dgm:prSet presAssocID="{A10306AB-A58B-4726-B73D-3A932ABE7605}" presName="padding1" presStyleCnt="0"/>
      <dgm:spPr/>
    </dgm:pt>
    <dgm:pt modelId="{D77D0FF0-5EF6-47F0-A608-F0587D0A1D1F}" type="pres">
      <dgm:prSet presAssocID="{805D0AFA-B594-4426-8B97-3E3491BD7F61}" presName="linV" presStyleCnt="0"/>
      <dgm:spPr/>
    </dgm:pt>
    <dgm:pt modelId="{A7A87F0B-390C-4197-8B20-F96A55FB4C7E}" type="pres">
      <dgm:prSet presAssocID="{805D0AFA-B594-4426-8B97-3E3491BD7F61}" presName="spVertical1" presStyleCnt="0"/>
      <dgm:spPr/>
    </dgm:pt>
    <dgm:pt modelId="{44136453-DE0F-4307-88B0-2C39E4606275}" type="pres">
      <dgm:prSet presAssocID="{805D0AFA-B594-4426-8B97-3E3491BD7F61}" presName="parTx" presStyleLbl="revTx" presStyleIdx="0" presStyleCnt="1" custLinFactY="33703" custLinFactNeighborX="-4601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C58FD-BAB3-4EA9-8268-B4D72A056798}" type="pres">
      <dgm:prSet presAssocID="{805D0AFA-B594-4426-8B97-3E3491BD7F61}" presName="spVertical2" presStyleCnt="0"/>
      <dgm:spPr/>
    </dgm:pt>
    <dgm:pt modelId="{68D20634-79C3-4697-9982-DD62A99934AD}" type="pres">
      <dgm:prSet presAssocID="{805D0AFA-B594-4426-8B97-3E3491BD7F61}" presName="spVertical3" presStyleCnt="0"/>
      <dgm:spPr/>
    </dgm:pt>
    <dgm:pt modelId="{A13008A5-923B-4A27-B78F-677F7AB41C8C}" type="pres">
      <dgm:prSet presAssocID="{A10306AB-A58B-4726-B73D-3A932ABE7605}" presName="padding2" presStyleCnt="0"/>
      <dgm:spPr/>
    </dgm:pt>
    <dgm:pt modelId="{69DAB18F-5A71-44BE-9A40-3EFB3B795287}" type="pres">
      <dgm:prSet presAssocID="{A10306AB-A58B-4726-B73D-3A932ABE7605}" presName="negArrow" presStyleCnt="0"/>
      <dgm:spPr/>
    </dgm:pt>
    <dgm:pt modelId="{37818FE0-FB78-470F-847D-ECB8CF12C19E}" type="pres">
      <dgm:prSet presAssocID="{A10306AB-A58B-4726-B73D-3A932ABE7605}" presName="backgroundArrow" presStyleLbl="node1" presStyleIdx="0" presStyleCnt="1" custScaleX="81910" custScaleY="194078" custLinFactNeighborX="-2773" custLinFactNeighborY="-19118"/>
      <dgm:spPr/>
    </dgm:pt>
  </dgm:ptLst>
  <dgm:cxnLst>
    <dgm:cxn modelId="{FF15C5EE-BA89-4CE6-BCA7-26EBD1ACDE7F}" srcId="{A10306AB-A58B-4726-B73D-3A932ABE7605}" destId="{805D0AFA-B594-4426-8B97-3E3491BD7F61}" srcOrd="0" destOrd="0" parTransId="{6DCECE0F-5956-425E-9537-6939FE26D8C7}" sibTransId="{6BB26305-264B-4C49-B43D-D55AAD959DE4}"/>
    <dgm:cxn modelId="{443ADA79-6B6E-4763-89CF-5F2FD0DB47D8}" type="presOf" srcId="{A10306AB-A58B-4726-B73D-3A932ABE7605}" destId="{16F35555-14B0-4B96-9E46-B35E52062068}" srcOrd="0" destOrd="0" presId="urn:microsoft.com/office/officeart/2005/8/layout/hProcess3"/>
    <dgm:cxn modelId="{5E1BEC98-9891-46CE-A16C-2825616EA0AB}" type="presOf" srcId="{805D0AFA-B594-4426-8B97-3E3491BD7F61}" destId="{44136453-DE0F-4307-88B0-2C39E4606275}" srcOrd="0" destOrd="0" presId="urn:microsoft.com/office/officeart/2005/8/layout/hProcess3"/>
    <dgm:cxn modelId="{797467EA-95FC-46B3-AA4E-72C2F15F488C}" type="presParOf" srcId="{16F35555-14B0-4B96-9E46-B35E52062068}" destId="{EBC78F73-D5B7-4F3F-B184-98E59398ABF0}" srcOrd="0" destOrd="0" presId="urn:microsoft.com/office/officeart/2005/8/layout/hProcess3"/>
    <dgm:cxn modelId="{2055CCEB-6E62-46EB-B8E8-2F86964606DF}" type="presParOf" srcId="{16F35555-14B0-4B96-9E46-B35E52062068}" destId="{D2CCE2F8-E3A0-4198-AD06-576EE4578A45}" srcOrd="1" destOrd="0" presId="urn:microsoft.com/office/officeart/2005/8/layout/hProcess3"/>
    <dgm:cxn modelId="{7545518D-6E3D-498F-8631-17F55ADB603A}" type="presParOf" srcId="{D2CCE2F8-E3A0-4198-AD06-576EE4578A45}" destId="{2103FFDA-85F1-4C45-9627-33FF78DBA71C}" srcOrd="0" destOrd="0" presId="urn:microsoft.com/office/officeart/2005/8/layout/hProcess3"/>
    <dgm:cxn modelId="{3E474E4A-A433-4CFE-9573-AF4054FD6358}" type="presParOf" srcId="{D2CCE2F8-E3A0-4198-AD06-576EE4578A45}" destId="{D77D0FF0-5EF6-47F0-A608-F0587D0A1D1F}" srcOrd="1" destOrd="0" presId="urn:microsoft.com/office/officeart/2005/8/layout/hProcess3"/>
    <dgm:cxn modelId="{78568CDC-140B-4C50-BA95-B95D55567FEE}" type="presParOf" srcId="{D77D0FF0-5EF6-47F0-A608-F0587D0A1D1F}" destId="{A7A87F0B-390C-4197-8B20-F96A55FB4C7E}" srcOrd="0" destOrd="0" presId="urn:microsoft.com/office/officeart/2005/8/layout/hProcess3"/>
    <dgm:cxn modelId="{FDB6AA66-C9A5-4B71-8217-0F612992263A}" type="presParOf" srcId="{D77D0FF0-5EF6-47F0-A608-F0587D0A1D1F}" destId="{44136453-DE0F-4307-88B0-2C39E4606275}" srcOrd="1" destOrd="0" presId="urn:microsoft.com/office/officeart/2005/8/layout/hProcess3"/>
    <dgm:cxn modelId="{80757F21-5128-4908-99CE-F65BBC81B053}" type="presParOf" srcId="{D77D0FF0-5EF6-47F0-A608-F0587D0A1D1F}" destId="{B4EC58FD-BAB3-4EA9-8268-B4D72A056798}" srcOrd="2" destOrd="0" presId="urn:microsoft.com/office/officeart/2005/8/layout/hProcess3"/>
    <dgm:cxn modelId="{396C1262-A9C1-402E-BDB4-30DF6D592346}" type="presParOf" srcId="{D77D0FF0-5EF6-47F0-A608-F0587D0A1D1F}" destId="{68D20634-79C3-4697-9982-DD62A99934AD}" srcOrd="3" destOrd="0" presId="urn:microsoft.com/office/officeart/2005/8/layout/hProcess3"/>
    <dgm:cxn modelId="{8D7CC76D-379E-462F-A45B-4BA261A0B654}" type="presParOf" srcId="{D2CCE2F8-E3A0-4198-AD06-576EE4578A45}" destId="{A13008A5-923B-4A27-B78F-677F7AB41C8C}" srcOrd="2" destOrd="0" presId="urn:microsoft.com/office/officeart/2005/8/layout/hProcess3"/>
    <dgm:cxn modelId="{9EE02F21-5A73-4CC4-9B3E-C9A0BA3ABB00}" type="presParOf" srcId="{D2CCE2F8-E3A0-4198-AD06-576EE4578A45}" destId="{69DAB18F-5A71-44BE-9A40-3EFB3B795287}" srcOrd="3" destOrd="0" presId="urn:microsoft.com/office/officeart/2005/8/layout/hProcess3"/>
    <dgm:cxn modelId="{62FCC61E-FBDC-4787-AF4E-46026793D12C}" type="presParOf" srcId="{D2CCE2F8-E3A0-4198-AD06-576EE4578A45}" destId="{37818FE0-FB78-470F-847D-ECB8CF12C19E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BBE6F94-F930-47D6-BF8C-35D2603DFD6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139EE9-7029-47B7-8F9A-29AC137F8833}">
      <dgm:prSet phldrT="[Текст]"/>
      <dgm:spPr/>
      <dgm:t>
        <a:bodyPr/>
        <a:lstStyle/>
        <a:p>
          <a:r>
            <a:rPr lang="ru-RU" dirty="0" smtClean="0"/>
            <a:t>10.</a:t>
          </a:r>
          <a:endParaRPr lang="ru-RU" dirty="0"/>
        </a:p>
      </dgm:t>
    </dgm:pt>
    <dgm:pt modelId="{AE70412C-A7B1-4447-AEA2-0CE86DD9C25D}" type="parTrans" cxnId="{2C3774CE-A542-432A-8934-9626EC2F1F05}">
      <dgm:prSet/>
      <dgm:spPr/>
      <dgm:t>
        <a:bodyPr/>
        <a:lstStyle/>
        <a:p>
          <a:endParaRPr lang="ru-RU"/>
        </a:p>
      </dgm:t>
    </dgm:pt>
    <dgm:pt modelId="{BB62145F-3FF3-41B1-AF5A-CEE9D6EB5239}" type="sibTrans" cxnId="{2C3774CE-A542-432A-8934-9626EC2F1F05}">
      <dgm:prSet/>
      <dgm:spPr/>
      <dgm:t>
        <a:bodyPr/>
        <a:lstStyle/>
        <a:p>
          <a:endParaRPr lang="ru-RU"/>
        </a:p>
      </dgm:t>
    </dgm:pt>
    <dgm:pt modelId="{E5C54CD7-4BD2-4F02-8C4E-9781B18FBE69}">
      <dgm:prSet phldrT="[Текст]"/>
      <dgm:spPr>
        <a:solidFill>
          <a:srgbClr val="99FF99">
            <a:alpha val="90000"/>
          </a:srgbClr>
        </a:solidFill>
      </dgm:spPr>
      <dgm:t>
        <a:bodyPr/>
        <a:lstStyle/>
        <a:p>
          <a:r>
            <a:rPr lang="ru-RU" b="1" dirty="0" smtClean="0"/>
            <a:t>Учитель принимает и поощряет, выражаемую учеником, собственную позицию, иное мнение, обучает корректным формам их выражения.</a:t>
          </a:r>
          <a:endParaRPr lang="ru-RU" b="1" dirty="0"/>
        </a:p>
      </dgm:t>
    </dgm:pt>
    <dgm:pt modelId="{4E650F5D-AD91-4AC5-9539-A3C2FCB07B3E}" type="parTrans" cxnId="{7294422E-86B1-4986-BA06-967B80057A30}">
      <dgm:prSet/>
      <dgm:spPr/>
      <dgm:t>
        <a:bodyPr/>
        <a:lstStyle/>
        <a:p>
          <a:endParaRPr lang="ru-RU"/>
        </a:p>
      </dgm:t>
    </dgm:pt>
    <dgm:pt modelId="{C85E918C-4B13-417B-8A19-774F56CB5C5F}" type="sibTrans" cxnId="{7294422E-86B1-4986-BA06-967B80057A30}">
      <dgm:prSet/>
      <dgm:spPr/>
      <dgm:t>
        <a:bodyPr/>
        <a:lstStyle/>
        <a:p>
          <a:endParaRPr lang="ru-RU"/>
        </a:p>
      </dgm:t>
    </dgm:pt>
    <dgm:pt modelId="{B895DB89-EAE7-4CBC-BCBE-B08146E468D7}">
      <dgm:prSet phldrT="[Текст]"/>
      <dgm:spPr/>
      <dgm:t>
        <a:bodyPr/>
        <a:lstStyle/>
        <a:p>
          <a:r>
            <a:rPr lang="ru-RU" dirty="0" smtClean="0"/>
            <a:t>11.</a:t>
          </a:r>
          <a:endParaRPr lang="ru-RU" dirty="0"/>
        </a:p>
      </dgm:t>
    </dgm:pt>
    <dgm:pt modelId="{B78CBE02-3A4F-4316-9F62-017493122291}" type="parTrans" cxnId="{471FBBCD-6E88-4ADA-911D-ADA18173C948}">
      <dgm:prSet/>
      <dgm:spPr/>
      <dgm:t>
        <a:bodyPr/>
        <a:lstStyle/>
        <a:p>
          <a:endParaRPr lang="ru-RU"/>
        </a:p>
      </dgm:t>
    </dgm:pt>
    <dgm:pt modelId="{C6C242DD-9024-49CE-A515-A23F83DD90FD}" type="sibTrans" cxnId="{471FBBCD-6E88-4ADA-911D-ADA18173C948}">
      <dgm:prSet/>
      <dgm:spPr/>
      <dgm:t>
        <a:bodyPr/>
        <a:lstStyle/>
        <a:p>
          <a:endParaRPr lang="ru-RU"/>
        </a:p>
      </dgm:t>
    </dgm:pt>
    <dgm:pt modelId="{04FE3595-E42A-4478-A868-4276DD32D12A}">
      <dgm:prSet phldrT="[Текст]"/>
      <dgm:spPr>
        <a:solidFill>
          <a:srgbClr val="66FFFF">
            <a:alpha val="89804"/>
          </a:srgbClr>
        </a:solidFill>
      </dgm:spPr>
      <dgm:t>
        <a:bodyPr/>
        <a:lstStyle/>
        <a:p>
          <a:r>
            <a:rPr lang="ru-RU" b="1" dirty="0" smtClean="0"/>
            <a:t>Стиль, тон отношений, задаваемый на уроке, создают атмосферу сотрудничества, сотворчества, психологического комфорта.</a:t>
          </a:r>
          <a:endParaRPr lang="ru-RU" b="1" dirty="0"/>
        </a:p>
      </dgm:t>
    </dgm:pt>
    <dgm:pt modelId="{3E55ECF3-8AE0-46F3-BF5C-97F2CD8FD73D}" type="parTrans" cxnId="{9B83C39A-44CE-460D-8AAE-DDD781B8F146}">
      <dgm:prSet/>
      <dgm:spPr/>
      <dgm:t>
        <a:bodyPr/>
        <a:lstStyle/>
        <a:p>
          <a:endParaRPr lang="ru-RU"/>
        </a:p>
      </dgm:t>
    </dgm:pt>
    <dgm:pt modelId="{8105A4E3-54B0-4652-AC6D-E63F343976EC}" type="sibTrans" cxnId="{9B83C39A-44CE-460D-8AAE-DDD781B8F146}">
      <dgm:prSet/>
      <dgm:spPr/>
      <dgm:t>
        <a:bodyPr/>
        <a:lstStyle/>
        <a:p>
          <a:endParaRPr lang="ru-RU"/>
        </a:p>
      </dgm:t>
    </dgm:pt>
    <dgm:pt modelId="{F8C5D186-ED59-453C-9943-71ADA95D9D4E}">
      <dgm:prSet phldrT="[Текст]"/>
      <dgm:spPr/>
      <dgm:t>
        <a:bodyPr/>
        <a:lstStyle/>
        <a:p>
          <a:r>
            <a:rPr lang="ru-RU" dirty="0" smtClean="0"/>
            <a:t>12.</a:t>
          </a:r>
          <a:endParaRPr lang="ru-RU" dirty="0"/>
        </a:p>
      </dgm:t>
    </dgm:pt>
    <dgm:pt modelId="{0FF73C73-FB35-4DB9-8F10-D52DB25EBD65}" type="parTrans" cxnId="{4E93F6FD-550B-4CB8-BB7C-6783C7C73856}">
      <dgm:prSet/>
      <dgm:spPr/>
      <dgm:t>
        <a:bodyPr/>
        <a:lstStyle/>
        <a:p>
          <a:endParaRPr lang="ru-RU"/>
        </a:p>
      </dgm:t>
    </dgm:pt>
    <dgm:pt modelId="{70F7C6F2-A7D6-4AEF-91B1-3A20C2DA78D7}" type="sibTrans" cxnId="{4E93F6FD-550B-4CB8-BB7C-6783C7C73856}">
      <dgm:prSet/>
      <dgm:spPr/>
      <dgm:t>
        <a:bodyPr/>
        <a:lstStyle/>
        <a:p>
          <a:endParaRPr lang="ru-RU"/>
        </a:p>
      </dgm:t>
    </dgm:pt>
    <dgm:pt modelId="{63E297F0-5D8B-4892-B3DE-37AA419E8439}">
      <dgm:prSet phldrT="[Текст]"/>
      <dgm:spPr>
        <a:solidFill>
          <a:srgbClr val="FF66FF">
            <a:alpha val="89804"/>
          </a:srgbClr>
        </a:solidFill>
      </dgm:spPr>
      <dgm:t>
        <a:bodyPr/>
        <a:lstStyle/>
        <a:p>
          <a:r>
            <a:rPr lang="ru-RU" b="1" dirty="0" smtClean="0"/>
            <a:t>На уроке осуществляется глубокое личностное воздействие «учитель – ученик» (через отношения, совместную деятельность и т.д.)</a:t>
          </a:r>
          <a:endParaRPr lang="ru-RU" b="1" dirty="0"/>
        </a:p>
      </dgm:t>
    </dgm:pt>
    <dgm:pt modelId="{1AE80B40-02B3-49BE-B232-CFF3293531BE}" type="parTrans" cxnId="{E6853BEE-FD98-4ACB-890D-53185E5B7265}">
      <dgm:prSet/>
      <dgm:spPr/>
      <dgm:t>
        <a:bodyPr/>
        <a:lstStyle/>
        <a:p>
          <a:endParaRPr lang="ru-RU"/>
        </a:p>
      </dgm:t>
    </dgm:pt>
    <dgm:pt modelId="{0561C934-92E9-4A17-BF4E-7B32F5725442}" type="sibTrans" cxnId="{E6853BEE-FD98-4ACB-890D-53185E5B7265}">
      <dgm:prSet/>
      <dgm:spPr/>
      <dgm:t>
        <a:bodyPr/>
        <a:lstStyle/>
        <a:p>
          <a:endParaRPr lang="ru-RU"/>
        </a:p>
      </dgm:t>
    </dgm:pt>
    <dgm:pt modelId="{F07EDD6F-30AF-42B8-BD44-D3167AF9D86E}" type="pres">
      <dgm:prSet presAssocID="{DBBE6F94-F930-47D6-BF8C-35D2603DFD6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AACD97-EBE1-40AB-A6C1-08966638C21F}" type="pres">
      <dgm:prSet presAssocID="{F5139EE9-7029-47B7-8F9A-29AC137F8833}" presName="composite" presStyleCnt="0"/>
      <dgm:spPr/>
    </dgm:pt>
    <dgm:pt modelId="{75C5506A-A3D6-407E-9FF9-FFFA04C07E10}" type="pres">
      <dgm:prSet presAssocID="{F5139EE9-7029-47B7-8F9A-29AC137F883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AE5BD0-9746-4BA8-A8BA-2FC93245FF1A}" type="pres">
      <dgm:prSet presAssocID="{F5139EE9-7029-47B7-8F9A-29AC137F883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B0E5E0-10B9-47D0-B7B5-D11603AA2EF9}" type="pres">
      <dgm:prSet presAssocID="{BB62145F-3FF3-41B1-AF5A-CEE9D6EB5239}" presName="sp" presStyleCnt="0"/>
      <dgm:spPr/>
    </dgm:pt>
    <dgm:pt modelId="{10A5614C-68A7-4465-AAB9-AB9068193397}" type="pres">
      <dgm:prSet presAssocID="{B895DB89-EAE7-4CBC-BCBE-B08146E468D7}" presName="composite" presStyleCnt="0"/>
      <dgm:spPr/>
    </dgm:pt>
    <dgm:pt modelId="{24783405-121E-4906-8BF9-94480E677F84}" type="pres">
      <dgm:prSet presAssocID="{B895DB89-EAE7-4CBC-BCBE-B08146E468D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7844DB-D740-4515-8756-42BD4CFD60F2}" type="pres">
      <dgm:prSet presAssocID="{B895DB89-EAE7-4CBC-BCBE-B08146E468D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D6FFFD-A4A9-48DE-94C9-03DAF07A6BF2}" type="pres">
      <dgm:prSet presAssocID="{C6C242DD-9024-49CE-A515-A23F83DD90FD}" presName="sp" presStyleCnt="0"/>
      <dgm:spPr/>
    </dgm:pt>
    <dgm:pt modelId="{CC4CDE3E-DF1C-4C69-ABD2-060E0118101C}" type="pres">
      <dgm:prSet presAssocID="{F8C5D186-ED59-453C-9943-71ADA95D9D4E}" presName="composite" presStyleCnt="0"/>
      <dgm:spPr/>
    </dgm:pt>
    <dgm:pt modelId="{9E412BAD-7960-475A-B4ED-492F10C32EA1}" type="pres">
      <dgm:prSet presAssocID="{F8C5D186-ED59-453C-9943-71ADA95D9D4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AE44A3-2C62-4C3E-9B2E-7F0C3C72F271}" type="pres">
      <dgm:prSet presAssocID="{F8C5D186-ED59-453C-9943-71ADA95D9D4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6632C0-DDF8-4EDB-BBE2-2A43F125399D}" type="presOf" srcId="{F5139EE9-7029-47B7-8F9A-29AC137F8833}" destId="{75C5506A-A3D6-407E-9FF9-FFFA04C07E10}" srcOrd="0" destOrd="0" presId="urn:microsoft.com/office/officeart/2005/8/layout/chevron2"/>
    <dgm:cxn modelId="{2C3774CE-A542-432A-8934-9626EC2F1F05}" srcId="{DBBE6F94-F930-47D6-BF8C-35D2603DFD6A}" destId="{F5139EE9-7029-47B7-8F9A-29AC137F8833}" srcOrd="0" destOrd="0" parTransId="{AE70412C-A7B1-4447-AEA2-0CE86DD9C25D}" sibTransId="{BB62145F-3FF3-41B1-AF5A-CEE9D6EB5239}"/>
    <dgm:cxn modelId="{E6853BEE-FD98-4ACB-890D-53185E5B7265}" srcId="{F8C5D186-ED59-453C-9943-71ADA95D9D4E}" destId="{63E297F0-5D8B-4892-B3DE-37AA419E8439}" srcOrd="0" destOrd="0" parTransId="{1AE80B40-02B3-49BE-B232-CFF3293531BE}" sibTransId="{0561C934-92E9-4A17-BF4E-7B32F5725442}"/>
    <dgm:cxn modelId="{85073C8D-520A-4273-97C6-324DAEA1506A}" type="presOf" srcId="{04FE3595-E42A-4478-A868-4276DD32D12A}" destId="{587844DB-D740-4515-8756-42BD4CFD60F2}" srcOrd="0" destOrd="0" presId="urn:microsoft.com/office/officeart/2005/8/layout/chevron2"/>
    <dgm:cxn modelId="{E42EF702-435C-4B3D-ADB1-C61A5A1AA1E2}" type="presOf" srcId="{E5C54CD7-4BD2-4F02-8C4E-9781B18FBE69}" destId="{87AE5BD0-9746-4BA8-A8BA-2FC93245FF1A}" srcOrd="0" destOrd="0" presId="urn:microsoft.com/office/officeart/2005/8/layout/chevron2"/>
    <dgm:cxn modelId="{7294422E-86B1-4986-BA06-967B80057A30}" srcId="{F5139EE9-7029-47B7-8F9A-29AC137F8833}" destId="{E5C54CD7-4BD2-4F02-8C4E-9781B18FBE69}" srcOrd="0" destOrd="0" parTransId="{4E650F5D-AD91-4AC5-9539-A3C2FCB07B3E}" sibTransId="{C85E918C-4B13-417B-8A19-774F56CB5C5F}"/>
    <dgm:cxn modelId="{4E93F6FD-550B-4CB8-BB7C-6783C7C73856}" srcId="{DBBE6F94-F930-47D6-BF8C-35D2603DFD6A}" destId="{F8C5D186-ED59-453C-9943-71ADA95D9D4E}" srcOrd="2" destOrd="0" parTransId="{0FF73C73-FB35-4DB9-8F10-D52DB25EBD65}" sibTransId="{70F7C6F2-A7D6-4AEF-91B1-3A20C2DA78D7}"/>
    <dgm:cxn modelId="{D53142A4-AEE9-4AD8-9492-17954D2DAAEB}" type="presOf" srcId="{63E297F0-5D8B-4892-B3DE-37AA419E8439}" destId="{15AE44A3-2C62-4C3E-9B2E-7F0C3C72F271}" srcOrd="0" destOrd="0" presId="urn:microsoft.com/office/officeart/2005/8/layout/chevron2"/>
    <dgm:cxn modelId="{1FE5DBBA-615B-43D3-8D9E-5ECDAAA132E7}" type="presOf" srcId="{F8C5D186-ED59-453C-9943-71ADA95D9D4E}" destId="{9E412BAD-7960-475A-B4ED-492F10C32EA1}" srcOrd="0" destOrd="0" presId="urn:microsoft.com/office/officeart/2005/8/layout/chevron2"/>
    <dgm:cxn modelId="{55AD5CCA-EC47-4439-B54F-47747963ED2E}" type="presOf" srcId="{DBBE6F94-F930-47D6-BF8C-35D2603DFD6A}" destId="{F07EDD6F-30AF-42B8-BD44-D3167AF9D86E}" srcOrd="0" destOrd="0" presId="urn:microsoft.com/office/officeart/2005/8/layout/chevron2"/>
    <dgm:cxn modelId="{471FBBCD-6E88-4ADA-911D-ADA18173C948}" srcId="{DBBE6F94-F930-47D6-BF8C-35D2603DFD6A}" destId="{B895DB89-EAE7-4CBC-BCBE-B08146E468D7}" srcOrd="1" destOrd="0" parTransId="{B78CBE02-3A4F-4316-9F62-017493122291}" sibTransId="{C6C242DD-9024-49CE-A515-A23F83DD90FD}"/>
    <dgm:cxn modelId="{9B83C39A-44CE-460D-8AAE-DDD781B8F146}" srcId="{B895DB89-EAE7-4CBC-BCBE-B08146E468D7}" destId="{04FE3595-E42A-4478-A868-4276DD32D12A}" srcOrd="0" destOrd="0" parTransId="{3E55ECF3-8AE0-46F3-BF5C-97F2CD8FD73D}" sibTransId="{8105A4E3-54B0-4652-AC6D-E63F343976EC}"/>
    <dgm:cxn modelId="{766CEBA0-9232-4D68-91ED-AE90892BD4B9}" type="presOf" srcId="{B895DB89-EAE7-4CBC-BCBE-B08146E468D7}" destId="{24783405-121E-4906-8BF9-94480E677F84}" srcOrd="0" destOrd="0" presId="urn:microsoft.com/office/officeart/2005/8/layout/chevron2"/>
    <dgm:cxn modelId="{0871ADAC-4151-44A8-BA28-6C66952D25A7}" type="presParOf" srcId="{F07EDD6F-30AF-42B8-BD44-D3167AF9D86E}" destId="{A2AACD97-EBE1-40AB-A6C1-08966638C21F}" srcOrd="0" destOrd="0" presId="urn:microsoft.com/office/officeart/2005/8/layout/chevron2"/>
    <dgm:cxn modelId="{3C4242F3-C9B1-4BC2-B27E-A09B326F75ED}" type="presParOf" srcId="{A2AACD97-EBE1-40AB-A6C1-08966638C21F}" destId="{75C5506A-A3D6-407E-9FF9-FFFA04C07E10}" srcOrd="0" destOrd="0" presId="urn:microsoft.com/office/officeart/2005/8/layout/chevron2"/>
    <dgm:cxn modelId="{599614E2-ECCA-4946-82C7-1980E59E0D3E}" type="presParOf" srcId="{A2AACD97-EBE1-40AB-A6C1-08966638C21F}" destId="{87AE5BD0-9746-4BA8-A8BA-2FC93245FF1A}" srcOrd="1" destOrd="0" presId="urn:microsoft.com/office/officeart/2005/8/layout/chevron2"/>
    <dgm:cxn modelId="{C0B35D3A-AAC4-4FE7-B85E-0B277D3CFC3C}" type="presParOf" srcId="{F07EDD6F-30AF-42B8-BD44-D3167AF9D86E}" destId="{49B0E5E0-10B9-47D0-B7B5-D11603AA2EF9}" srcOrd="1" destOrd="0" presId="urn:microsoft.com/office/officeart/2005/8/layout/chevron2"/>
    <dgm:cxn modelId="{F4E4D5D8-B5AC-4E4E-B517-0DD18F87561F}" type="presParOf" srcId="{F07EDD6F-30AF-42B8-BD44-D3167AF9D86E}" destId="{10A5614C-68A7-4465-AAB9-AB9068193397}" srcOrd="2" destOrd="0" presId="urn:microsoft.com/office/officeart/2005/8/layout/chevron2"/>
    <dgm:cxn modelId="{2177B1F1-AAEE-47B9-9202-B44FC0A36611}" type="presParOf" srcId="{10A5614C-68A7-4465-AAB9-AB9068193397}" destId="{24783405-121E-4906-8BF9-94480E677F84}" srcOrd="0" destOrd="0" presId="urn:microsoft.com/office/officeart/2005/8/layout/chevron2"/>
    <dgm:cxn modelId="{4140A533-1DF5-4DFE-8030-9CDB91019B12}" type="presParOf" srcId="{10A5614C-68A7-4465-AAB9-AB9068193397}" destId="{587844DB-D740-4515-8756-42BD4CFD60F2}" srcOrd="1" destOrd="0" presId="urn:microsoft.com/office/officeart/2005/8/layout/chevron2"/>
    <dgm:cxn modelId="{6EBA0A43-2EE7-4973-998D-BDFC09B8D307}" type="presParOf" srcId="{F07EDD6F-30AF-42B8-BD44-D3167AF9D86E}" destId="{F2D6FFFD-A4A9-48DE-94C9-03DAF07A6BF2}" srcOrd="3" destOrd="0" presId="urn:microsoft.com/office/officeart/2005/8/layout/chevron2"/>
    <dgm:cxn modelId="{B779AFCC-E806-46D1-8975-601468F0384F}" type="presParOf" srcId="{F07EDD6F-30AF-42B8-BD44-D3167AF9D86E}" destId="{CC4CDE3E-DF1C-4C69-ABD2-060E0118101C}" srcOrd="4" destOrd="0" presId="urn:microsoft.com/office/officeart/2005/8/layout/chevron2"/>
    <dgm:cxn modelId="{B387AF5B-8297-46EA-8D86-EAD542571476}" type="presParOf" srcId="{CC4CDE3E-DF1C-4C69-ABD2-060E0118101C}" destId="{9E412BAD-7960-475A-B4ED-492F10C32EA1}" srcOrd="0" destOrd="0" presId="urn:microsoft.com/office/officeart/2005/8/layout/chevron2"/>
    <dgm:cxn modelId="{0BB1A82C-AB3F-4E89-8105-9BBCEA34E7EF}" type="presParOf" srcId="{CC4CDE3E-DF1C-4C69-ABD2-060E0118101C}" destId="{15AE44A3-2C62-4C3E-9B2E-7F0C3C72F271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3BFB07-EB9A-4EB0-AF19-7C916B61B654}" type="doc">
      <dgm:prSet loTypeId="urn:microsoft.com/office/officeart/2005/8/layout/arrow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3864A9C-F347-498A-A492-07E4D9D114F3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tx1"/>
              </a:solidFill>
            </a:rPr>
            <a:t>Триединая цель урока</a:t>
          </a:r>
          <a:endParaRPr lang="ru-RU" sz="3600" b="1" dirty="0">
            <a:solidFill>
              <a:schemeClr val="tx1"/>
            </a:solidFill>
          </a:endParaRPr>
        </a:p>
      </dgm:t>
    </dgm:pt>
    <dgm:pt modelId="{E9466AE1-6B21-48CB-94E2-A0A109972F3E}" type="parTrans" cxnId="{634748F3-5EF1-4CCA-B8A7-FAB1778ECE04}">
      <dgm:prSet/>
      <dgm:spPr/>
      <dgm:t>
        <a:bodyPr/>
        <a:lstStyle/>
        <a:p>
          <a:endParaRPr lang="ru-RU"/>
        </a:p>
      </dgm:t>
    </dgm:pt>
    <dgm:pt modelId="{13F3D6AB-FB0E-40B4-83CB-0C9CCBDA3846}" type="sibTrans" cxnId="{634748F3-5EF1-4CCA-B8A7-FAB1778ECE04}">
      <dgm:prSet/>
      <dgm:spPr/>
      <dgm:t>
        <a:bodyPr/>
        <a:lstStyle/>
        <a:p>
          <a:endParaRPr lang="ru-RU"/>
        </a:p>
      </dgm:t>
    </dgm:pt>
    <dgm:pt modelId="{E8EA23F0-3206-4798-A46A-70D61C0F169B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tx1"/>
              </a:solidFill>
            </a:rPr>
            <a:t>Формирование УУД</a:t>
          </a:r>
          <a:endParaRPr lang="ru-RU" sz="3200" b="1" dirty="0">
            <a:solidFill>
              <a:schemeClr val="tx1"/>
            </a:solidFill>
          </a:endParaRPr>
        </a:p>
      </dgm:t>
    </dgm:pt>
    <dgm:pt modelId="{3A3E8AE2-E77E-4DEF-8E3E-D8152B320A08}" type="parTrans" cxnId="{C5E1CA3F-0995-416F-98A9-01ED0B991F3D}">
      <dgm:prSet/>
      <dgm:spPr/>
      <dgm:t>
        <a:bodyPr/>
        <a:lstStyle/>
        <a:p>
          <a:endParaRPr lang="ru-RU"/>
        </a:p>
      </dgm:t>
    </dgm:pt>
    <dgm:pt modelId="{CA6C5634-4B45-4AFF-8E4C-711C85CB3B57}" type="sibTrans" cxnId="{C5E1CA3F-0995-416F-98A9-01ED0B991F3D}">
      <dgm:prSet/>
      <dgm:spPr/>
      <dgm:t>
        <a:bodyPr/>
        <a:lstStyle/>
        <a:p>
          <a:endParaRPr lang="ru-RU"/>
        </a:p>
      </dgm:t>
    </dgm:pt>
    <dgm:pt modelId="{60F2515E-787F-44BE-B138-A1BF1747CBCC}" type="pres">
      <dgm:prSet presAssocID="{B33BFB07-EB9A-4EB0-AF19-7C916B61B65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B9FD5E-8C93-48A2-B812-B8C4079A0959}" type="pres">
      <dgm:prSet presAssocID="{53864A9C-F347-498A-A492-07E4D9D114F3}" presName="arrow" presStyleLbl="node1" presStyleIdx="0" presStyleCnt="2" custScaleY="1057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C73DD9-8C4F-441D-AE3B-7D7588C464B7}" type="pres">
      <dgm:prSet presAssocID="{E8EA23F0-3206-4798-A46A-70D61C0F169B}" presName="arrow" presStyleLbl="node1" presStyleIdx="1" presStyleCnt="2" custScaleY="987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289786-CD26-4070-9B29-776689BA626C}" type="presOf" srcId="{B33BFB07-EB9A-4EB0-AF19-7C916B61B654}" destId="{60F2515E-787F-44BE-B138-A1BF1747CBCC}" srcOrd="0" destOrd="0" presId="urn:microsoft.com/office/officeart/2005/8/layout/arrow5"/>
    <dgm:cxn modelId="{634748F3-5EF1-4CCA-B8A7-FAB1778ECE04}" srcId="{B33BFB07-EB9A-4EB0-AF19-7C916B61B654}" destId="{53864A9C-F347-498A-A492-07E4D9D114F3}" srcOrd="0" destOrd="0" parTransId="{E9466AE1-6B21-48CB-94E2-A0A109972F3E}" sibTransId="{13F3D6AB-FB0E-40B4-83CB-0C9CCBDA3846}"/>
    <dgm:cxn modelId="{88ADE55B-50C6-4FCB-8B39-12C8FBDA65FE}" type="presOf" srcId="{E8EA23F0-3206-4798-A46A-70D61C0F169B}" destId="{4BC73DD9-8C4F-441D-AE3B-7D7588C464B7}" srcOrd="0" destOrd="0" presId="urn:microsoft.com/office/officeart/2005/8/layout/arrow5"/>
    <dgm:cxn modelId="{C5E1CA3F-0995-416F-98A9-01ED0B991F3D}" srcId="{B33BFB07-EB9A-4EB0-AF19-7C916B61B654}" destId="{E8EA23F0-3206-4798-A46A-70D61C0F169B}" srcOrd="1" destOrd="0" parTransId="{3A3E8AE2-E77E-4DEF-8E3E-D8152B320A08}" sibTransId="{CA6C5634-4B45-4AFF-8E4C-711C85CB3B57}"/>
    <dgm:cxn modelId="{4BAACC5B-223D-4DC7-BC49-FEF3F8D94844}" type="presOf" srcId="{53864A9C-F347-498A-A492-07E4D9D114F3}" destId="{FBB9FD5E-8C93-48A2-B812-B8C4079A0959}" srcOrd="0" destOrd="0" presId="urn:microsoft.com/office/officeart/2005/8/layout/arrow5"/>
    <dgm:cxn modelId="{48E87B94-C88C-4EFB-AC98-7DD8C32E5DD4}" type="presParOf" srcId="{60F2515E-787F-44BE-B138-A1BF1747CBCC}" destId="{FBB9FD5E-8C93-48A2-B812-B8C4079A0959}" srcOrd="0" destOrd="0" presId="urn:microsoft.com/office/officeart/2005/8/layout/arrow5"/>
    <dgm:cxn modelId="{D7CA1E1B-9247-43E9-A5B8-211CD61D1B56}" type="presParOf" srcId="{60F2515E-787F-44BE-B138-A1BF1747CBCC}" destId="{4BC73DD9-8C4F-441D-AE3B-7D7588C464B7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3BFB07-EB9A-4EB0-AF19-7C916B61B654}" type="doc">
      <dgm:prSet loTypeId="urn:microsoft.com/office/officeart/2005/8/layout/arrow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3864A9C-F347-498A-A492-07E4D9D114F3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Arial" pitchFamily="34" charset="0"/>
            </a:rPr>
            <a:t>Деятельность репродуктивно-воспроизводящая </a:t>
          </a:r>
          <a:endParaRPr lang="ru-RU" sz="2800" b="1" dirty="0">
            <a:solidFill>
              <a:schemeClr val="tx1"/>
            </a:solidFill>
          </a:endParaRPr>
        </a:p>
      </dgm:t>
    </dgm:pt>
    <dgm:pt modelId="{E9466AE1-6B21-48CB-94E2-A0A109972F3E}" type="parTrans" cxnId="{634748F3-5EF1-4CCA-B8A7-FAB1778ECE04}">
      <dgm:prSet/>
      <dgm:spPr/>
      <dgm:t>
        <a:bodyPr/>
        <a:lstStyle/>
        <a:p>
          <a:endParaRPr lang="ru-RU"/>
        </a:p>
      </dgm:t>
    </dgm:pt>
    <dgm:pt modelId="{13F3D6AB-FB0E-40B4-83CB-0C9CCBDA3846}" type="sibTrans" cxnId="{634748F3-5EF1-4CCA-B8A7-FAB1778ECE04}">
      <dgm:prSet/>
      <dgm:spPr/>
      <dgm:t>
        <a:bodyPr/>
        <a:lstStyle/>
        <a:p>
          <a:endParaRPr lang="ru-RU"/>
        </a:p>
      </dgm:t>
    </dgm:pt>
    <dgm:pt modelId="{E8EA23F0-3206-4798-A46A-70D61C0F169B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Arial" pitchFamily="34" charset="0"/>
            </a:rPr>
            <a:t>Деятельность исследовательская, продуктивная, творческая </a:t>
          </a:r>
          <a:endParaRPr lang="ru-RU" sz="2800" b="1" dirty="0">
            <a:solidFill>
              <a:schemeClr val="tx1"/>
            </a:solidFill>
          </a:endParaRPr>
        </a:p>
      </dgm:t>
    </dgm:pt>
    <dgm:pt modelId="{3A3E8AE2-E77E-4DEF-8E3E-D8152B320A08}" type="parTrans" cxnId="{C5E1CA3F-0995-416F-98A9-01ED0B991F3D}">
      <dgm:prSet/>
      <dgm:spPr/>
      <dgm:t>
        <a:bodyPr/>
        <a:lstStyle/>
        <a:p>
          <a:endParaRPr lang="ru-RU"/>
        </a:p>
      </dgm:t>
    </dgm:pt>
    <dgm:pt modelId="{CA6C5634-4B45-4AFF-8E4C-711C85CB3B57}" type="sibTrans" cxnId="{C5E1CA3F-0995-416F-98A9-01ED0B991F3D}">
      <dgm:prSet/>
      <dgm:spPr/>
      <dgm:t>
        <a:bodyPr/>
        <a:lstStyle/>
        <a:p>
          <a:endParaRPr lang="ru-RU"/>
        </a:p>
      </dgm:t>
    </dgm:pt>
    <dgm:pt modelId="{60F2515E-787F-44BE-B138-A1BF1747CBCC}" type="pres">
      <dgm:prSet presAssocID="{B33BFB07-EB9A-4EB0-AF19-7C916B61B65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B9FD5E-8C93-48A2-B812-B8C4079A0959}" type="pres">
      <dgm:prSet presAssocID="{53864A9C-F347-498A-A492-07E4D9D114F3}" presName="arrow" presStyleLbl="node1" presStyleIdx="0" presStyleCnt="2" custScaleY="1057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C73DD9-8C4F-441D-AE3B-7D7588C464B7}" type="pres">
      <dgm:prSet presAssocID="{E8EA23F0-3206-4798-A46A-70D61C0F169B}" presName="arrow" presStyleLbl="node1" presStyleIdx="1" presStyleCnt="2" custScaleY="987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4748F3-5EF1-4CCA-B8A7-FAB1778ECE04}" srcId="{B33BFB07-EB9A-4EB0-AF19-7C916B61B654}" destId="{53864A9C-F347-498A-A492-07E4D9D114F3}" srcOrd="0" destOrd="0" parTransId="{E9466AE1-6B21-48CB-94E2-A0A109972F3E}" sibTransId="{13F3D6AB-FB0E-40B4-83CB-0C9CCBDA3846}"/>
    <dgm:cxn modelId="{3ED71086-058B-48C0-93A0-614E82BB4FED}" type="presOf" srcId="{53864A9C-F347-498A-A492-07E4D9D114F3}" destId="{FBB9FD5E-8C93-48A2-B812-B8C4079A0959}" srcOrd="0" destOrd="0" presId="urn:microsoft.com/office/officeart/2005/8/layout/arrow5"/>
    <dgm:cxn modelId="{595E1F25-B2A2-48B0-9E75-BDAF002F6677}" type="presOf" srcId="{E8EA23F0-3206-4798-A46A-70D61C0F169B}" destId="{4BC73DD9-8C4F-441D-AE3B-7D7588C464B7}" srcOrd="0" destOrd="0" presId="urn:microsoft.com/office/officeart/2005/8/layout/arrow5"/>
    <dgm:cxn modelId="{75FA32EE-D7BC-466E-94DF-B1D9ED224D84}" type="presOf" srcId="{B33BFB07-EB9A-4EB0-AF19-7C916B61B654}" destId="{60F2515E-787F-44BE-B138-A1BF1747CBCC}" srcOrd="0" destOrd="0" presId="urn:microsoft.com/office/officeart/2005/8/layout/arrow5"/>
    <dgm:cxn modelId="{C5E1CA3F-0995-416F-98A9-01ED0B991F3D}" srcId="{B33BFB07-EB9A-4EB0-AF19-7C916B61B654}" destId="{E8EA23F0-3206-4798-A46A-70D61C0F169B}" srcOrd="1" destOrd="0" parTransId="{3A3E8AE2-E77E-4DEF-8E3E-D8152B320A08}" sibTransId="{CA6C5634-4B45-4AFF-8E4C-711C85CB3B57}"/>
    <dgm:cxn modelId="{8B81C294-7F38-41D5-B4FC-6236694DE058}" type="presParOf" srcId="{60F2515E-787F-44BE-B138-A1BF1747CBCC}" destId="{FBB9FD5E-8C93-48A2-B812-B8C4079A0959}" srcOrd="0" destOrd="0" presId="urn:microsoft.com/office/officeart/2005/8/layout/arrow5"/>
    <dgm:cxn modelId="{FB8FA549-B171-4977-9C71-17943E987115}" type="presParOf" srcId="{60F2515E-787F-44BE-B138-A1BF1747CBCC}" destId="{4BC73DD9-8C4F-441D-AE3B-7D7588C464B7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3BFB07-EB9A-4EB0-AF19-7C916B61B654}" type="doc">
      <dgm:prSet loTypeId="urn:microsoft.com/office/officeart/2005/8/layout/arrow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3864A9C-F347-498A-A492-07E4D9D114F3}">
      <dgm:prSet phldrT="[Текст]" custT="1"/>
      <dgm:spPr>
        <a:solidFill>
          <a:srgbClr val="66FFFF"/>
        </a:solidFill>
      </dgm:spPr>
      <dgm:t>
        <a:bodyPr/>
        <a:lstStyle/>
        <a:p>
          <a:r>
            <a:rPr lang="ru-RU" sz="3600" b="1" dirty="0" smtClean="0">
              <a:solidFill>
                <a:schemeClr val="tx1"/>
              </a:solidFill>
            </a:rPr>
            <a:t>Преобладает фронтальная форма обучения</a:t>
          </a:r>
          <a:endParaRPr lang="ru-RU" sz="3600" b="1" dirty="0">
            <a:solidFill>
              <a:schemeClr val="tx1"/>
            </a:solidFill>
          </a:endParaRPr>
        </a:p>
      </dgm:t>
    </dgm:pt>
    <dgm:pt modelId="{E9466AE1-6B21-48CB-94E2-A0A109972F3E}" type="parTrans" cxnId="{634748F3-5EF1-4CCA-B8A7-FAB1778ECE04}">
      <dgm:prSet/>
      <dgm:spPr/>
      <dgm:t>
        <a:bodyPr/>
        <a:lstStyle/>
        <a:p>
          <a:endParaRPr lang="ru-RU"/>
        </a:p>
      </dgm:t>
    </dgm:pt>
    <dgm:pt modelId="{13F3D6AB-FB0E-40B4-83CB-0C9CCBDA3846}" type="sibTrans" cxnId="{634748F3-5EF1-4CCA-B8A7-FAB1778ECE04}">
      <dgm:prSet/>
      <dgm:spPr/>
      <dgm:t>
        <a:bodyPr/>
        <a:lstStyle/>
        <a:p>
          <a:endParaRPr lang="ru-RU"/>
        </a:p>
      </dgm:t>
    </dgm:pt>
    <dgm:pt modelId="{E8EA23F0-3206-4798-A46A-70D61C0F169B}">
      <dgm:prSet phldrT="[Текст]" custT="1"/>
      <dgm:spPr>
        <a:solidFill>
          <a:srgbClr val="FFCC66"/>
        </a:solidFill>
      </dgm:spPr>
      <dgm:t>
        <a:bodyPr/>
        <a:lstStyle/>
        <a:p>
          <a:r>
            <a:rPr lang="ru-RU" sz="3200" b="1" dirty="0" smtClean="0">
              <a:solidFill>
                <a:schemeClr val="tx1"/>
              </a:solidFill>
            </a:rPr>
            <a:t>Получение предметных, </a:t>
          </a:r>
          <a:r>
            <a:rPr lang="ru-RU" sz="3200" b="1" dirty="0" err="1" smtClean="0">
              <a:solidFill>
                <a:schemeClr val="tx1"/>
              </a:solidFill>
            </a:rPr>
            <a:t>метапредметных</a:t>
          </a:r>
          <a:r>
            <a:rPr lang="ru-RU" sz="3200" b="1" dirty="0" smtClean="0">
              <a:solidFill>
                <a:schemeClr val="tx1"/>
              </a:solidFill>
            </a:rPr>
            <a:t>, личностных результатов   </a:t>
          </a:r>
          <a:endParaRPr lang="ru-RU" sz="3200" b="1" dirty="0">
            <a:solidFill>
              <a:schemeClr val="tx1"/>
            </a:solidFill>
          </a:endParaRPr>
        </a:p>
      </dgm:t>
    </dgm:pt>
    <dgm:pt modelId="{3A3E8AE2-E77E-4DEF-8E3E-D8152B320A08}" type="parTrans" cxnId="{C5E1CA3F-0995-416F-98A9-01ED0B991F3D}">
      <dgm:prSet/>
      <dgm:spPr/>
      <dgm:t>
        <a:bodyPr/>
        <a:lstStyle/>
        <a:p>
          <a:endParaRPr lang="ru-RU"/>
        </a:p>
      </dgm:t>
    </dgm:pt>
    <dgm:pt modelId="{CA6C5634-4B45-4AFF-8E4C-711C85CB3B57}" type="sibTrans" cxnId="{C5E1CA3F-0995-416F-98A9-01ED0B991F3D}">
      <dgm:prSet/>
      <dgm:spPr/>
      <dgm:t>
        <a:bodyPr/>
        <a:lstStyle/>
        <a:p>
          <a:endParaRPr lang="ru-RU"/>
        </a:p>
      </dgm:t>
    </dgm:pt>
    <dgm:pt modelId="{60F2515E-787F-44BE-B138-A1BF1747CBCC}" type="pres">
      <dgm:prSet presAssocID="{B33BFB07-EB9A-4EB0-AF19-7C916B61B65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B9FD5E-8C93-48A2-B812-B8C4079A0959}" type="pres">
      <dgm:prSet presAssocID="{53864A9C-F347-498A-A492-07E4D9D114F3}" presName="arrow" presStyleLbl="node1" presStyleIdx="0" presStyleCnt="2" custScaleY="1057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C73DD9-8C4F-441D-AE3B-7D7588C464B7}" type="pres">
      <dgm:prSet presAssocID="{E8EA23F0-3206-4798-A46A-70D61C0F169B}" presName="arrow" presStyleLbl="node1" presStyleIdx="1" presStyleCnt="2" custScaleY="1055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99E419-333D-489A-826C-5BCCB4209EBF}" type="presOf" srcId="{B33BFB07-EB9A-4EB0-AF19-7C916B61B654}" destId="{60F2515E-787F-44BE-B138-A1BF1747CBCC}" srcOrd="0" destOrd="0" presId="urn:microsoft.com/office/officeart/2005/8/layout/arrow5"/>
    <dgm:cxn modelId="{634748F3-5EF1-4CCA-B8A7-FAB1778ECE04}" srcId="{B33BFB07-EB9A-4EB0-AF19-7C916B61B654}" destId="{53864A9C-F347-498A-A492-07E4D9D114F3}" srcOrd="0" destOrd="0" parTransId="{E9466AE1-6B21-48CB-94E2-A0A109972F3E}" sibTransId="{13F3D6AB-FB0E-40B4-83CB-0C9CCBDA3846}"/>
    <dgm:cxn modelId="{FEFEFC61-9FB0-429F-9A28-588FE4F401B6}" type="presOf" srcId="{E8EA23F0-3206-4798-A46A-70D61C0F169B}" destId="{4BC73DD9-8C4F-441D-AE3B-7D7588C464B7}" srcOrd="0" destOrd="0" presId="urn:microsoft.com/office/officeart/2005/8/layout/arrow5"/>
    <dgm:cxn modelId="{C5E1CA3F-0995-416F-98A9-01ED0B991F3D}" srcId="{B33BFB07-EB9A-4EB0-AF19-7C916B61B654}" destId="{E8EA23F0-3206-4798-A46A-70D61C0F169B}" srcOrd="1" destOrd="0" parTransId="{3A3E8AE2-E77E-4DEF-8E3E-D8152B320A08}" sibTransId="{CA6C5634-4B45-4AFF-8E4C-711C85CB3B57}"/>
    <dgm:cxn modelId="{A1FD9DB5-C100-43FC-9E82-C291BF86B8C0}" type="presOf" srcId="{53864A9C-F347-498A-A492-07E4D9D114F3}" destId="{FBB9FD5E-8C93-48A2-B812-B8C4079A0959}" srcOrd="0" destOrd="0" presId="urn:microsoft.com/office/officeart/2005/8/layout/arrow5"/>
    <dgm:cxn modelId="{BEA8F286-D175-474D-AC88-C0CE56482F47}" type="presParOf" srcId="{60F2515E-787F-44BE-B138-A1BF1747CBCC}" destId="{FBB9FD5E-8C93-48A2-B812-B8C4079A0959}" srcOrd="0" destOrd="0" presId="urn:microsoft.com/office/officeart/2005/8/layout/arrow5"/>
    <dgm:cxn modelId="{59E89CFC-1662-4B21-8647-5C742F4908AE}" type="presParOf" srcId="{60F2515E-787F-44BE-B138-A1BF1747CBCC}" destId="{4BC73DD9-8C4F-441D-AE3B-7D7588C464B7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3BFB07-EB9A-4EB0-AF19-7C916B61B654}" type="doc">
      <dgm:prSet loTypeId="urn:microsoft.com/office/officeart/2005/8/layout/arrow5" loCatId="process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3864A9C-F347-498A-A492-07E4D9D114F3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Arial" pitchFamily="34" charset="0"/>
            </a:rPr>
            <a:t>Контроль и самоконтроль усвоения</a:t>
          </a:r>
          <a:endParaRPr lang="ru-RU" sz="2800" b="1" dirty="0">
            <a:solidFill>
              <a:schemeClr val="tx1"/>
            </a:solidFill>
          </a:endParaRPr>
        </a:p>
      </dgm:t>
    </dgm:pt>
    <dgm:pt modelId="{E9466AE1-6B21-48CB-94E2-A0A109972F3E}" type="parTrans" cxnId="{634748F3-5EF1-4CCA-B8A7-FAB1778ECE04}">
      <dgm:prSet/>
      <dgm:spPr/>
      <dgm:t>
        <a:bodyPr/>
        <a:lstStyle/>
        <a:p>
          <a:endParaRPr lang="ru-RU"/>
        </a:p>
      </dgm:t>
    </dgm:pt>
    <dgm:pt modelId="{13F3D6AB-FB0E-40B4-83CB-0C9CCBDA3846}" type="sibTrans" cxnId="{634748F3-5EF1-4CCA-B8A7-FAB1778ECE04}">
      <dgm:prSet/>
      <dgm:spPr/>
      <dgm:t>
        <a:bodyPr/>
        <a:lstStyle/>
        <a:p>
          <a:endParaRPr lang="ru-RU"/>
        </a:p>
      </dgm:t>
    </dgm:pt>
    <dgm:pt modelId="{E8EA23F0-3206-4798-A46A-70D61C0F169B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Arial" pitchFamily="34" charset="0"/>
            </a:rPr>
            <a:t>Самооценка, рефлексия результатов деятельности</a:t>
          </a:r>
          <a:endParaRPr lang="ru-RU" sz="2800" b="1" dirty="0">
            <a:solidFill>
              <a:schemeClr val="tx1"/>
            </a:solidFill>
          </a:endParaRPr>
        </a:p>
      </dgm:t>
    </dgm:pt>
    <dgm:pt modelId="{3A3E8AE2-E77E-4DEF-8E3E-D8152B320A08}" type="parTrans" cxnId="{C5E1CA3F-0995-416F-98A9-01ED0B991F3D}">
      <dgm:prSet/>
      <dgm:spPr/>
      <dgm:t>
        <a:bodyPr/>
        <a:lstStyle/>
        <a:p>
          <a:endParaRPr lang="ru-RU"/>
        </a:p>
      </dgm:t>
    </dgm:pt>
    <dgm:pt modelId="{CA6C5634-4B45-4AFF-8E4C-711C85CB3B57}" type="sibTrans" cxnId="{C5E1CA3F-0995-416F-98A9-01ED0B991F3D}">
      <dgm:prSet/>
      <dgm:spPr/>
      <dgm:t>
        <a:bodyPr/>
        <a:lstStyle/>
        <a:p>
          <a:endParaRPr lang="ru-RU"/>
        </a:p>
      </dgm:t>
    </dgm:pt>
    <dgm:pt modelId="{60F2515E-787F-44BE-B138-A1BF1747CBCC}" type="pres">
      <dgm:prSet presAssocID="{B33BFB07-EB9A-4EB0-AF19-7C916B61B65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B9FD5E-8C93-48A2-B812-B8C4079A0959}" type="pres">
      <dgm:prSet presAssocID="{53864A9C-F347-498A-A492-07E4D9D114F3}" presName="arrow" presStyleLbl="node1" presStyleIdx="0" presStyleCnt="2" custScaleY="1057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C73DD9-8C4F-441D-AE3B-7D7588C464B7}" type="pres">
      <dgm:prSet presAssocID="{E8EA23F0-3206-4798-A46A-70D61C0F169B}" presName="arrow" presStyleLbl="node1" presStyleIdx="1" presStyleCnt="2" custScaleY="987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35F146-BB38-4E80-9F7D-4FEAE8C0DE36}" type="presOf" srcId="{B33BFB07-EB9A-4EB0-AF19-7C916B61B654}" destId="{60F2515E-787F-44BE-B138-A1BF1747CBCC}" srcOrd="0" destOrd="0" presId="urn:microsoft.com/office/officeart/2005/8/layout/arrow5"/>
    <dgm:cxn modelId="{634748F3-5EF1-4CCA-B8A7-FAB1778ECE04}" srcId="{B33BFB07-EB9A-4EB0-AF19-7C916B61B654}" destId="{53864A9C-F347-498A-A492-07E4D9D114F3}" srcOrd="0" destOrd="0" parTransId="{E9466AE1-6B21-48CB-94E2-A0A109972F3E}" sibTransId="{13F3D6AB-FB0E-40B4-83CB-0C9CCBDA3846}"/>
    <dgm:cxn modelId="{B78BAE08-8386-4DEC-9F20-5048A2AF0EA7}" type="presOf" srcId="{53864A9C-F347-498A-A492-07E4D9D114F3}" destId="{FBB9FD5E-8C93-48A2-B812-B8C4079A0959}" srcOrd="0" destOrd="0" presId="urn:microsoft.com/office/officeart/2005/8/layout/arrow5"/>
    <dgm:cxn modelId="{C5E1CA3F-0995-416F-98A9-01ED0B991F3D}" srcId="{B33BFB07-EB9A-4EB0-AF19-7C916B61B654}" destId="{E8EA23F0-3206-4798-A46A-70D61C0F169B}" srcOrd="1" destOrd="0" parTransId="{3A3E8AE2-E77E-4DEF-8E3E-D8152B320A08}" sibTransId="{CA6C5634-4B45-4AFF-8E4C-711C85CB3B57}"/>
    <dgm:cxn modelId="{98460E01-DD41-4C0F-A19B-F8DF48A26E36}" type="presOf" srcId="{E8EA23F0-3206-4798-A46A-70D61C0F169B}" destId="{4BC73DD9-8C4F-441D-AE3B-7D7588C464B7}" srcOrd="0" destOrd="0" presId="urn:microsoft.com/office/officeart/2005/8/layout/arrow5"/>
    <dgm:cxn modelId="{6A069E96-59CE-4FE4-AFCC-8EB11BA7D94E}" type="presParOf" srcId="{60F2515E-787F-44BE-B138-A1BF1747CBCC}" destId="{FBB9FD5E-8C93-48A2-B812-B8C4079A0959}" srcOrd="0" destOrd="0" presId="urn:microsoft.com/office/officeart/2005/8/layout/arrow5"/>
    <dgm:cxn modelId="{C933E64C-A03E-4BA7-9306-370E1D713AA7}" type="presParOf" srcId="{60F2515E-787F-44BE-B138-A1BF1747CBCC}" destId="{4BC73DD9-8C4F-441D-AE3B-7D7588C464B7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33BFB07-EB9A-4EB0-AF19-7C916B61B654}" type="doc">
      <dgm:prSet loTypeId="urn:microsoft.com/office/officeart/2005/8/layout/arrow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3864A9C-F347-498A-A492-07E4D9D114F3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ru-RU" sz="3600" b="1" dirty="0" smtClean="0">
              <a:solidFill>
                <a:schemeClr val="tx1"/>
              </a:solidFill>
            </a:rPr>
            <a:t>Конспект урока</a:t>
          </a:r>
          <a:endParaRPr lang="ru-RU" sz="3600" b="1" dirty="0">
            <a:solidFill>
              <a:schemeClr val="tx1"/>
            </a:solidFill>
          </a:endParaRPr>
        </a:p>
      </dgm:t>
    </dgm:pt>
    <dgm:pt modelId="{E9466AE1-6B21-48CB-94E2-A0A109972F3E}" type="parTrans" cxnId="{634748F3-5EF1-4CCA-B8A7-FAB1778ECE04}">
      <dgm:prSet/>
      <dgm:spPr/>
      <dgm:t>
        <a:bodyPr/>
        <a:lstStyle/>
        <a:p>
          <a:endParaRPr lang="ru-RU"/>
        </a:p>
      </dgm:t>
    </dgm:pt>
    <dgm:pt modelId="{13F3D6AB-FB0E-40B4-83CB-0C9CCBDA3846}" type="sibTrans" cxnId="{634748F3-5EF1-4CCA-B8A7-FAB1778ECE04}">
      <dgm:prSet/>
      <dgm:spPr/>
      <dgm:t>
        <a:bodyPr/>
        <a:lstStyle/>
        <a:p>
          <a:endParaRPr lang="ru-RU"/>
        </a:p>
      </dgm:t>
    </dgm:pt>
    <dgm:pt modelId="{E8EA23F0-3206-4798-A46A-70D61C0F169B}">
      <dgm:prSet phldrT="[Текст]" custT="1"/>
      <dgm:spPr>
        <a:solidFill>
          <a:srgbClr val="66FFFF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Arial" pitchFamily="34" charset="0"/>
            </a:rPr>
            <a:t>Технологическая карта урока</a:t>
          </a:r>
          <a:endParaRPr lang="ru-RU" sz="2800" b="1" dirty="0">
            <a:solidFill>
              <a:schemeClr val="tx1"/>
            </a:solidFill>
          </a:endParaRPr>
        </a:p>
      </dgm:t>
    </dgm:pt>
    <dgm:pt modelId="{3A3E8AE2-E77E-4DEF-8E3E-D8152B320A08}" type="parTrans" cxnId="{C5E1CA3F-0995-416F-98A9-01ED0B991F3D}">
      <dgm:prSet/>
      <dgm:spPr/>
      <dgm:t>
        <a:bodyPr/>
        <a:lstStyle/>
        <a:p>
          <a:endParaRPr lang="ru-RU"/>
        </a:p>
      </dgm:t>
    </dgm:pt>
    <dgm:pt modelId="{CA6C5634-4B45-4AFF-8E4C-711C85CB3B57}" type="sibTrans" cxnId="{C5E1CA3F-0995-416F-98A9-01ED0B991F3D}">
      <dgm:prSet/>
      <dgm:spPr/>
      <dgm:t>
        <a:bodyPr/>
        <a:lstStyle/>
        <a:p>
          <a:endParaRPr lang="ru-RU"/>
        </a:p>
      </dgm:t>
    </dgm:pt>
    <dgm:pt modelId="{60F2515E-787F-44BE-B138-A1BF1747CBCC}" type="pres">
      <dgm:prSet presAssocID="{B33BFB07-EB9A-4EB0-AF19-7C916B61B65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B9FD5E-8C93-48A2-B812-B8C4079A0959}" type="pres">
      <dgm:prSet presAssocID="{53864A9C-F347-498A-A492-07E4D9D114F3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C73DD9-8C4F-441D-AE3B-7D7588C464B7}" type="pres">
      <dgm:prSet presAssocID="{E8EA23F0-3206-4798-A46A-70D61C0F169B}" presName="arrow" presStyleLbl="node1" presStyleIdx="1" presStyleCnt="2" custScaleY="1040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B067FD-390A-477D-8305-5E9B5534A5FA}" type="presOf" srcId="{53864A9C-F347-498A-A492-07E4D9D114F3}" destId="{FBB9FD5E-8C93-48A2-B812-B8C4079A0959}" srcOrd="0" destOrd="0" presId="urn:microsoft.com/office/officeart/2005/8/layout/arrow5"/>
    <dgm:cxn modelId="{11F151BB-ABAA-4224-9283-7D7BBDA98966}" type="presOf" srcId="{E8EA23F0-3206-4798-A46A-70D61C0F169B}" destId="{4BC73DD9-8C4F-441D-AE3B-7D7588C464B7}" srcOrd="0" destOrd="0" presId="urn:microsoft.com/office/officeart/2005/8/layout/arrow5"/>
    <dgm:cxn modelId="{634748F3-5EF1-4CCA-B8A7-FAB1778ECE04}" srcId="{B33BFB07-EB9A-4EB0-AF19-7C916B61B654}" destId="{53864A9C-F347-498A-A492-07E4D9D114F3}" srcOrd="0" destOrd="0" parTransId="{E9466AE1-6B21-48CB-94E2-A0A109972F3E}" sibTransId="{13F3D6AB-FB0E-40B4-83CB-0C9CCBDA3846}"/>
    <dgm:cxn modelId="{843DED77-D20B-427C-A052-9549E6766FC7}" type="presOf" srcId="{B33BFB07-EB9A-4EB0-AF19-7C916B61B654}" destId="{60F2515E-787F-44BE-B138-A1BF1747CBCC}" srcOrd="0" destOrd="0" presId="urn:microsoft.com/office/officeart/2005/8/layout/arrow5"/>
    <dgm:cxn modelId="{C5E1CA3F-0995-416F-98A9-01ED0B991F3D}" srcId="{B33BFB07-EB9A-4EB0-AF19-7C916B61B654}" destId="{E8EA23F0-3206-4798-A46A-70D61C0F169B}" srcOrd="1" destOrd="0" parTransId="{3A3E8AE2-E77E-4DEF-8E3E-D8152B320A08}" sibTransId="{CA6C5634-4B45-4AFF-8E4C-711C85CB3B57}"/>
    <dgm:cxn modelId="{281A742C-72DE-40DC-9FD0-01890A059471}" type="presParOf" srcId="{60F2515E-787F-44BE-B138-A1BF1747CBCC}" destId="{FBB9FD5E-8C93-48A2-B812-B8C4079A0959}" srcOrd="0" destOrd="0" presId="urn:microsoft.com/office/officeart/2005/8/layout/arrow5"/>
    <dgm:cxn modelId="{0568C517-B84F-4D76-B75D-576B91A72504}" type="presParOf" srcId="{60F2515E-787F-44BE-B138-A1BF1747CBCC}" destId="{4BC73DD9-8C4F-441D-AE3B-7D7588C464B7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D082B33-4C82-4328-A1DB-654E8B135CD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1880CB-35C6-4CE0-9F56-6A4C9D7B8FE6}">
      <dgm:prSet phldrT="[Текст]"/>
      <dgm:spPr/>
      <dgm:t>
        <a:bodyPr/>
        <a:lstStyle/>
        <a:p>
          <a:r>
            <a:rPr lang="ru-RU" dirty="0" smtClean="0"/>
            <a:t>1.</a:t>
          </a:r>
          <a:endParaRPr lang="ru-RU" dirty="0"/>
        </a:p>
      </dgm:t>
    </dgm:pt>
    <dgm:pt modelId="{6DF154DC-4E49-442F-A923-EDC8CFD065FB}" type="parTrans" cxnId="{E03CD440-F7BF-4ADE-9499-E9EA76EFD55D}">
      <dgm:prSet/>
      <dgm:spPr/>
      <dgm:t>
        <a:bodyPr/>
        <a:lstStyle/>
        <a:p>
          <a:endParaRPr lang="ru-RU"/>
        </a:p>
      </dgm:t>
    </dgm:pt>
    <dgm:pt modelId="{4A0D6F6B-2FAE-48C6-921B-D2E8D94B82AC}" type="sibTrans" cxnId="{E03CD440-F7BF-4ADE-9499-E9EA76EFD55D}">
      <dgm:prSet/>
      <dgm:spPr/>
      <dgm:t>
        <a:bodyPr/>
        <a:lstStyle/>
        <a:p>
          <a:endParaRPr lang="ru-RU"/>
        </a:p>
      </dgm:t>
    </dgm:pt>
    <dgm:pt modelId="{39810A91-183E-473D-8572-6B5FF72DE1BA}">
      <dgm:prSet phldrT="[Текст]"/>
      <dgm:spPr>
        <a:solidFill>
          <a:srgbClr val="FFCCFF">
            <a:alpha val="90000"/>
          </a:srgbClr>
        </a:solidFill>
      </dgm:spPr>
      <dgm:t>
        <a:bodyPr/>
        <a:lstStyle/>
        <a:p>
          <a:r>
            <a:rPr lang="ru-RU" b="1" dirty="0" smtClean="0"/>
            <a:t>Цели урока задаются с тенденцией передачи функции от учителя к ученику.</a:t>
          </a:r>
          <a:endParaRPr lang="ru-RU" b="1" dirty="0"/>
        </a:p>
      </dgm:t>
    </dgm:pt>
    <dgm:pt modelId="{5DADB81E-B6EB-48D0-A1A5-6445EB984B66}" type="parTrans" cxnId="{ED49A8C2-AE5C-4C16-A28B-0F1731F6CC21}">
      <dgm:prSet/>
      <dgm:spPr/>
      <dgm:t>
        <a:bodyPr/>
        <a:lstStyle/>
        <a:p>
          <a:endParaRPr lang="ru-RU"/>
        </a:p>
      </dgm:t>
    </dgm:pt>
    <dgm:pt modelId="{F5B6C43E-6140-45B6-8969-9A4A01EB2E07}" type="sibTrans" cxnId="{ED49A8C2-AE5C-4C16-A28B-0F1731F6CC21}">
      <dgm:prSet/>
      <dgm:spPr/>
      <dgm:t>
        <a:bodyPr/>
        <a:lstStyle/>
        <a:p>
          <a:endParaRPr lang="ru-RU"/>
        </a:p>
      </dgm:t>
    </dgm:pt>
    <dgm:pt modelId="{51ED64BC-6840-4E3B-B646-630584861878}">
      <dgm:prSet phldrT="[Текст]"/>
      <dgm:spPr/>
      <dgm:t>
        <a:bodyPr/>
        <a:lstStyle/>
        <a:p>
          <a:r>
            <a:rPr lang="ru-RU" dirty="0" smtClean="0"/>
            <a:t>2.</a:t>
          </a:r>
          <a:endParaRPr lang="ru-RU" dirty="0"/>
        </a:p>
      </dgm:t>
    </dgm:pt>
    <dgm:pt modelId="{91EC765B-95AC-4FD8-93A0-DFCB1A481B1C}" type="parTrans" cxnId="{CD6DD81D-BB25-4FED-A50D-47C8D0C6F278}">
      <dgm:prSet/>
      <dgm:spPr/>
      <dgm:t>
        <a:bodyPr/>
        <a:lstStyle/>
        <a:p>
          <a:endParaRPr lang="ru-RU"/>
        </a:p>
      </dgm:t>
    </dgm:pt>
    <dgm:pt modelId="{A33EF80A-8F8A-41F6-82ED-8D7BDD5621A8}" type="sibTrans" cxnId="{CD6DD81D-BB25-4FED-A50D-47C8D0C6F278}">
      <dgm:prSet/>
      <dgm:spPr/>
      <dgm:t>
        <a:bodyPr/>
        <a:lstStyle/>
        <a:p>
          <a:endParaRPr lang="ru-RU"/>
        </a:p>
      </dgm:t>
    </dgm:pt>
    <dgm:pt modelId="{52A76775-38B2-46AF-BE72-468D0B05ABD7}">
      <dgm:prSet phldrT="[Текст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ru-RU" b="1" dirty="0" smtClean="0"/>
            <a:t>Учитель систематически обучает детей осуществлять рефлексивное действие. </a:t>
          </a:r>
          <a:endParaRPr lang="ru-RU" b="1" dirty="0"/>
        </a:p>
      </dgm:t>
    </dgm:pt>
    <dgm:pt modelId="{9F8948F1-EEEB-448D-A62D-E840C3E3C33D}" type="parTrans" cxnId="{207188A6-E3CD-47D0-947F-52D48F9E191B}">
      <dgm:prSet/>
      <dgm:spPr/>
      <dgm:t>
        <a:bodyPr/>
        <a:lstStyle/>
        <a:p>
          <a:endParaRPr lang="ru-RU"/>
        </a:p>
      </dgm:t>
    </dgm:pt>
    <dgm:pt modelId="{C3B94A72-0CF0-4638-B806-880B5780A52A}" type="sibTrans" cxnId="{207188A6-E3CD-47D0-947F-52D48F9E191B}">
      <dgm:prSet/>
      <dgm:spPr/>
      <dgm:t>
        <a:bodyPr/>
        <a:lstStyle/>
        <a:p>
          <a:endParaRPr lang="ru-RU"/>
        </a:p>
      </dgm:t>
    </dgm:pt>
    <dgm:pt modelId="{5DC7668D-3E6E-42A9-83BF-EA78BFAC7227}">
      <dgm:prSet phldrT="[Текст]"/>
      <dgm:spPr/>
      <dgm:t>
        <a:bodyPr/>
        <a:lstStyle/>
        <a:p>
          <a:r>
            <a:rPr lang="ru-RU" dirty="0" smtClean="0"/>
            <a:t>3.</a:t>
          </a:r>
          <a:endParaRPr lang="ru-RU" dirty="0"/>
        </a:p>
      </dgm:t>
    </dgm:pt>
    <dgm:pt modelId="{C786821A-040A-4FD9-A79D-1C486926C417}" type="parTrans" cxnId="{75A31238-C785-45A1-ACFA-26B0938C069C}">
      <dgm:prSet/>
      <dgm:spPr/>
      <dgm:t>
        <a:bodyPr/>
        <a:lstStyle/>
        <a:p>
          <a:endParaRPr lang="ru-RU"/>
        </a:p>
      </dgm:t>
    </dgm:pt>
    <dgm:pt modelId="{2172EC23-36D3-4982-AD12-E73B77B0461B}" type="sibTrans" cxnId="{75A31238-C785-45A1-ACFA-26B0938C069C}">
      <dgm:prSet/>
      <dgm:spPr/>
      <dgm:t>
        <a:bodyPr/>
        <a:lstStyle/>
        <a:p>
          <a:endParaRPr lang="ru-RU"/>
        </a:p>
      </dgm:t>
    </dgm:pt>
    <dgm:pt modelId="{0E552A3E-C3E3-403E-A7DE-F2FDFBF746C0}">
      <dgm:prSet phldrT="[Текст]"/>
      <dgm:spPr>
        <a:solidFill>
          <a:srgbClr val="CCFFCC">
            <a:alpha val="89804"/>
          </a:srgbClr>
        </a:solidFill>
      </dgm:spPr>
      <dgm:t>
        <a:bodyPr/>
        <a:lstStyle/>
        <a:p>
          <a:r>
            <a:rPr lang="ru-RU" b="1" dirty="0" smtClean="0"/>
            <a:t>Используются разнообразные формы, методы и приемы обучения, повышающие степень активности учащихся в учебном процессе.</a:t>
          </a:r>
          <a:endParaRPr lang="ru-RU" b="1" dirty="0"/>
        </a:p>
      </dgm:t>
    </dgm:pt>
    <dgm:pt modelId="{D71CCD6E-CF2B-4B0A-ACBE-73569C94112B}" type="parTrans" cxnId="{86E50CFC-4BB5-4492-BC03-69DA35D384BE}">
      <dgm:prSet/>
      <dgm:spPr/>
      <dgm:t>
        <a:bodyPr/>
        <a:lstStyle/>
        <a:p>
          <a:endParaRPr lang="ru-RU"/>
        </a:p>
      </dgm:t>
    </dgm:pt>
    <dgm:pt modelId="{6DBBEF3A-3666-433C-AE7A-1A874E34AC32}" type="sibTrans" cxnId="{86E50CFC-4BB5-4492-BC03-69DA35D384BE}">
      <dgm:prSet/>
      <dgm:spPr/>
      <dgm:t>
        <a:bodyPr/>
        <a:lstStyle/>
        <a:p>
          <a:endParaRPr lang="ru-RU"/>
        </a:p>
      </dgm:t>
    </dgm:pt>
    <dgm:pt modelId="{6FB8DD8C-36B0-4BFB-AF45-DE809DFFBD50}" type="pres">
      <dgm:prSet presAssocID="{3D082B33-4C82-4328-A1DB-654E8B135CD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4081A3-B65A-4858-9E73-800FD1028EEA}" type="pres">
      <dgm:prSet presAssocID="{C61880CB-35C6-4CE0-9F56-6A4C9D7B8FE6}" presName="composite" presStyleCnt="0"/>
      <dgm:spPr/>
    </dgm:pt>
    <dgm:pt modelId="{6D1F0D24-71EC-474F-9829-F14A3F21C943}" type="pres">
      <dgm:prSet presAssocID="{C61880CB-35C6-4CE0-9F56-6A4C9D7B8FE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C2509D-3CD5-4ED3-9AAA-A86B86379368}" type="pres">
      <dgm:prSet presAssocID="{C61880CB-35C6-4CE0-9F56-6A4C9D7B8FE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124CE1-6075-45C8-A94B-B86DDE5BBD44}" type="pres">
      <dgm:prSet presAssocID="{4A0D6F6B-2FAE-48C6-921B-D2E8D94B82AC}" presName="sp" presStyleCnt="0"/>
      <dgm:spPr/>
    </dgm:pt>
    <dgm:pt modelId="{E2440631-61B9-471E-A7EB-87638C14FCBF}" type="pres">
      <dgm:prSet presAssocID="{51ED64BC-6840-4E3B-B646-630584861878}" presName="composite" presStyleCnt="0"/>
      <dgm:spPr/>
    </dgm:pt>
    <dgm:pt modelId="{870223D5-3E7C-486F-AF27-B76AE2445AD1}" type="pres">
      <dgm:prSet presAssocID="{51ED64BC-6840-4E3B-B646-63058486187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D1EB10-F842-41BE-9EE4-0C5C8F8A55A7}" type="pres">
      <dgm:prSet presAssocID="{51ED64BC-6840-4E3B-B646-63058486187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B28C27-B30A-4423-9B91-0FC9416E5977}" type="pres">
      <dgm:prSet presAssocID="{A33EF80A-8F8A-41F6-82ED-8D7BDD5621A8}" presName="sp" presStyleCnt="0"/>
      <dgm:spPr/>
    </dgm:pt>
    <dgm:pt modelId="{067774E8-F314-4D2F-BBB4-A2F7F010F942}" type="pres">
      <dgm:prSet presAssocID="{5DC7668D-3E6E-42A9-83BF-EA78BFAC7227}" presName="composite" presStyleCnt="0"/>
      <dgm:spPr/>
    </dgm:pt>
    <dgm:pt modelId="{071E9309-54E3-4FA5-B4CF-B9E1E7D54549}" type="pres">
      <dgm:prSet presAssocID="{5DC7668D-3E6E-42A9-83BF-EA78BFAC722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D4E17C-E97A-4277-BB3F-966F06D054C1}" type="pres">
      <dgm:prSet presAssocID="{5DC7668D-3E6E-42A9-83BF-EA78BFAC722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19B554-10A6-4EC4-B41B-A09BC8A59214}" type="presOf" srcId="{5DC7668D-3E6E-42A9-83BF-EA78BFAC7227}" destId="{071E9309-54E3-4FA5-B4CF-B9E1E7D54549}" srcOrd="0" destOrd="0" presId="urn:microsoft.com/office/officeart/2005/8/layout/chevron2"/>
    <dgm:cxn modelId="{E9E0BC51-EDC3-44E3-AA20-3F67C4F2A5E0}" type="presOf" srcId="{52A76775-38B2-46AF-BE72-468D0B05ABD7}" destId="{02D1EB10-F842-41BE-9EE4-0C5C8F8A55A7}" srcOrd="0" destOrd="0" presId="urn:microsoft.com/office/officeart/2005/8/layout/chevron2"/>
    <dgm:cxn modelId="{CC48534A-4E2B-4686-A2F1-094E2EA594E5}" type="presOf" srcId="{3D082B33-4C82-4328-A1DB-654E8B135CD8}" destId="{6FB8DD8C-36B0-4BFB-AF45-DE809DFFBD50}" srcOrd="0" destOrd="0" presId="urn:microsoft.com/office/officeart/2005/8/layout/chevron2"/>
    <dgm:cxn modelId="{1CE77518-AC55-4F72-B774-0EE3A9FD2722}" type="presOf" srcId="{C61880CB-35C6-4CE0-9F56-6A4C9D7B8FE6}" destId="{6D1F0D24-71EC-474F-9829-F14A3F21C943}" srcOrd="0" destOrd="0" presId="urn:microsoft.com/office/officeart/2005/8/layout/chevron2"/>
    <dgm:cxn modelId="{86E50CFC-4BB5-4492-BC03-69DA35D384BE}" srcId="{5DC7668D-3E6E-42A9-83BF-EA78BFAC7227}" destId="{0E552A3E-C3E3-403E-A7DE-F2FDFBF746C0}" srcOrd="0" destOrd="0" parTransId="{D71CCD6E-CF2B-4B0A-ACBE-73569C94112B}" sibTransId="{6DBBEF3A-3666-433C-AE7A-1A874E34AC32}"/>
    <dgm:cxn modelId="{207188A6-E3CD-47D0-947F-52D48F9E191B}" srcId="{51ED64BC-6840-4E3B-B646-630584861878}" destId="{52A76775-38B2-46AF-BE72-468D0B05ABD7}" srcOrd="0" destOrd="0" parTransId="{9F8948F1-EEEB-448D-A62D-E840C3E3C33D}" sibTransId="{C3B94A72-0CF0-4638-B806-880B5780A52A}"/>
    <dgm:cxn modelId="{A128ABD5-EAFF-41E2-BE28-8C659574109B}" type="presOf" srcId="{0E552A3E-C3E3-403E-A7DE-F2FDFBF746C0}" destId="{94D4E17C-E97A-4277-BB3F-966F06D054C1}" srcOrd="0" destOrd="0" presId="urn:microsoft.com/office/officeart/2005/8/layout/chevron2"/>
    <dgm:cxn modelId="{5583BE65-2B0A-4923-9AA7-5B9ABDA01234}" type="presOf" srcId="{51ED64BC-6840-4E3B-B646-630584861878}" destId="{870223D5-3E7C-486F-AF27-B76AE2445AD1}" srcOrd="0" destOrd="0" presId="urn:microsoft.com/office/officeart/2005/8/layout/chevron2"/>
    <dgm:cxn modelId="{CD6DD81D-BB25-4FED-A50D-47C8D0C6F278}" srcId="{3D082B33-4C82-4328-A1DB-654E8B135CD8}" destId="{51ED64BC-6840-4E3B-B646-630584861878}" srcOrd="1" destOrd="0" parTransId="{91EC765B-95AC-4FD8-93A0-DFCB1A481B1C}" sibTransId="{A33EF80A-8F8A-41F6-82ED-8D7BDD5621A8}"/>
    <dgm:cxn modelId="{75A31238-C785-45A1-ACFA-26B0938C069C}" srcId="{3D082B33-4C82-4328-A1DB-654E8B135CD8}" destId="{5DC7668D-3E6E-42A9-83BF-EA78BFAC7227}" srcOrd="2" destOrd="0" parTransId="{C786821A-040A-4FD9-A79D-1C486926C417}" sibTransId="{2172EC23-36D3-4982-AD12-E73B77B0461B}"/>
    <dgm:cxn modelId="{ED49A8C2-AE5C-4C16-A28B-0F1731F6CC21}" srcId="{C61880CB-35C6-4CE0-9F56-6A4C9D7B8FE6}" destId="{39810A91-183E-473D-8572-6B5FF72DE1BA}" srcOrd="0" destOrd="0" parTransId="{5DADB81E-B6EB-48D0-A1A5-6445EB984B66}" sibTransId="{F5B6C43E-6140-45B6-8969-9A4A01EB2E07}"/>
    <dgm:cxn modelId="{E03CD440-F7BF-4ADE-9499-E9EA76EFD55D}" srcId="{3D082B33-4C82-4328-A1DB-654E8B135CD8}" destId="{C61880CB-35C6-4CE0-9F56-6A4C9D7B8FE6}" srcOrd="0" destOrd="0" parTransId="{6DF154DC-4E49-442F-A923-EDC8CFD065FB}" sibTransId="{4A0D6F6B-2FAE-48C6-921B-D2E8D94B82AC}"/>
    <dgm:cxn modelId="{1768C9EE-E1CF-4598-AA37-A5F7949386D4}" type="presOf" srcId="{39810A91-183E-473D-8572-6B5FF72DE1BA}" destId="{E7C2509D-3CD5-4ED3-9AAA-A86B86379368}" srcOrd="0" destOrd="0" presId="urn:microsoft.com/office/officeart/2005/8/layout/chevron2"/>
    <dgm:cxn modelId="{E808E141-B2FC-46B6-BAE9-8D6D8A74AFA3}" type="presParOf" srcId="{6FB8DD8C-36B0-4BFB-AF45-DE809DFFBD50}" destId="{9F4081A3-B65A-4858-9E73-800FD1028EEA}" srcOrd="0" destOrd="0" presId="urn:microsoft.com/office/officeart/2005/8/layout/chevron2"/>
    <dgm:cxn modelId="{8A6421DA-2F03-4F03-98C5-B84C08CA7859}" type="presParOf" srcId="{9F4081A3-B65A-4858-9E73-800FD1028EEA}" destId="{6D1F0D24-71EC-474F-9829-F14A3F21C943}" srcOrd="0" destOrd="0" presId="urn:microsoft.com/office/officeart/2005/8/layout/chevron2"/>
    <dgm:cxn modelId="{8EAB14AA-2B80-4D89-9047-1CA991287821}" type="presParOf" srcId="{9F4081A3-B65A-4858-9E73-800FD1028EEA}" destId="{E7C2509D-3CD5-4ED3-9AAA-A86B86379368}" srcOrd="1" destOrd="0" presId="urn:microsoft.com/office/officeart/2005/8/layout/chevron2"/>
    <dgm:cxn modelId="{A2E2AE62-83B2-4186-A263-7D69238D7E9A}" type="presParOf" srcId="{6FB8DD8C-36B0-4BFB-AF45-DE809DFFBD50}" destId="{9C124CE1-6075-45C8-A94B-B86DDE5BBD44}" srcOrd="1" destOrd="0" presId="urn:microsoft.com/office/officeart/2005/8/layout/chevron2"/>
    <dgm:cxn modelId="{2015BAD6-86B6-4B1C-B585-E79BF5B2A930}" type="presParOf" srcId="{6FB8DD8C-36B0-4BFB-AF45-DE809DFFBD50}" destId="{E2440631-61B9-471E-A7EB-87638C14FCBF}" srcOrd="2" destOrd="0" presId="urn:microsoft.com/office/officeart/2005/8/layout/chevron2"/>
    <dgm:cxn modelId="{F90617C1-7A80-4760-AA8F-85FB143020E5}" type="presParOf" srcId="{E2440631-61B9-471E-A7EB-87638C14FCBF}" destId="{870223D5-3E7C-486F-AF27-B76AE2445AD1}" srcOrd="0" destOrd="0" presId="urn:microsoft.com/office/officeart/2005/8/layout/chevron2"/>
    <dgm:cxn modelId="{4E702C84-47D7-4A34-BE07-3C816B6F9D4D}" type="presParOf" srcId="{E2440631-61B9-471E-A7EB-87638C14FCBF}" destId="{02D1EB10-F842-41BE-9EE4-0C5C8F8A55A7}" srcOrd="1" destOrd="0" presId="urn:microsoft.com/office/officeart/2005/8/layout/chevron2"/>
    <dgm:cxn modelId="{4506C199-0E4D-4810-A7C4-B21B6E813001}" type="presParOf" srcId="{6FB8DD8C-36B0-4BFB-AF45-DE809DFFBD50}" destId="{3CB28C27-B30A-4423-9B91-0FC9416E5977}" srcOrd="3" destOrd="0" presId="urn:microsoft.com/office/officeart/2005/8/layout/chevron2"/>
    <dgm:cxn modelId="{25AD124A-78DF-402F-A699-440321FE6570}" type="presParOf" srcId="{6FB8DD8C-36B0-4BFB-AF45-DE809DFFBD50}" destId="{067774E8-F314-4D2F-BBB4-A2F7F010F942}" srcOrd="4" destOrd="0" presId="urn:microsoft.com/office/officeart/2005/8/layout/chevron2"/>
    <dgm:cxn modelId="{A8645899-286A-4316-A76C-D6C40E6EBABE}" type="presParOf" srcId="{067774E8-F314-4D2F-BBB4-A2F7F010F942}" destId="{071E9309-54E3-4FA5-B4CF-B9E1E7D54549}" srcOrd="0" destOrd="0" presId="urn:microsoft.com/office/officeart/2005/8/layout/chevron2"/>
    <dgm:cxn modelId="{ED11599E-5F41-47DE-9969-2BA9FA2C320E}" type="presParOf" srcId="{067774E8-F314-4D2F-BBB4-A2F7F010F942}" destId="{94D4E17C-E97A-4277-BB3F-966F06D054C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6CE07C5-5509-4496-BAB4-085482C0A06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1DB995-56BD-4442-B8B5-06D4EBB77E89}">
      <dgm:prSet phldrT="[Текст]"/>
      <dgm:spPr/>
      <dgm:t>
        <a:bodyPr/>
        <a:lstStyle/>
        <a:p>
          <a:r>
            <a:rPr lang="ru-RU" dirty="0" smtClean="0"/>
            <a:t>4.</a:t>
          </a:r>
          <a:endParaRPr lang="ru-RU" dirty="0"/>
        </a:p>
      </dgm:t>
    </dgm:pt>
    <dgm:pt modelId="{2E9CDC57-5496-4BFA-A194-E2E808EC4DB2}" type="parTrans" cxnId="{D5206E98-94CF-4876-B2D9-8CE44010BADA}">
      <dgm:prSet/>
      <dgm:spPr/>
      <dgm:t>
        <a:bodyPr/>
        <a:lstStyle/>
        <a:p>
          <a:endParaRPr lang="ru-RU"/>
        </a:p>
      </dgm:t>
    </dgm:pt>
    <dgm:pt modelId="{335127D7-AC84-48A9-B4F7-89A036D59A08}" type="sibTrans" cxnId="{D5206E98-94CF-4876-B2D9-8CE44010BADA}">
      <dgm:prSet/>
      <dgm:spPr/>
      <dgm:t>
        <a:bodyPr/>
        <a:lstStyle/>
        <a:p>
          <a:endParaRPr lang="ru-RU"/>
        </a:p>
      </dgm:t>
    </dgm:pt>
    <dgm:pt modelId="{CD5ED1CF-25AB-40E4-9D81-4CA473EC3FB9}">
      <dgm:prSet phldrT="[Текст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b="1" dirty="0" smtClean="0"/>
            <a:t>Учитель владеет технологией диалога, обучает учащихся ставить и адресовать вопросы.</a:t>
          </a:r>
          <a:endParaRPr lang="ru-RU" b="1" dirty="0"/>
        </a:p>
      </dgm:t>
    </dgm:pt>
    <dgm:pt modelId="{6A5E619F-E9C4-4FF8-9AF9-EC769E3E5551}" type="parTrans" cxnId="{B6D1BEEC-FB5C-4B18-9FA7-3CB6722B3D53}">
      <dgm:prSet/>
      <dgm:spPr/>
      <dgm:t>
        <a:bodyPr/>
        <a:lstStyle/>
        <a:p>
          <a:endParaRPr lang="ru-RU"/>
        </a:p>
      </dgm:t>
    </dgm:pt>
    <dgm:pt modelId="{E671E90B-D61B-4E45-9B69-63212B6B89EA}" type="sibTrans" cxnId="{B6D1BEEC-FB5C-4B18-9FA7-3CB6722B3D53}">
      <dgm:prSet/>
      <dgm:spPr/>
      <dgm:t>
        <a:bodyPr/>
        <a:lstStyle/>
        <a:p>
          <a:endParaRPr lang="ru-RU"/>
        </a:p>
      </dgm:t>
    </dgm:pt>
    <dgm:pt modelId="{EA613F6F-3F6C-489F-9626-BF94A5DCF087}">
      <dgm:prSet phldrT="[Текст]"/>
      <dgm:spPr/>
      <dgm:t>
        <a:bodyPr/>
        <a:lstStyle/>
        <a:p>
          <a:r>
            <a:rPr lang="ru-RU" dirty="0" smtClean="0"/>
            <a:t>5.</a:t>
          </a:r>
          <a:endParaRPr lang="ru-RU" dirty="0"/>
        </a:p>
      </dgm:t>
    </dgm:pt>
    <dgm:pt modelId="{C8A6F03B-7813-425A-8E53-3BC5BFA9E4C1}" type="parTrans" cxnId="{D7DDF9CB-F6A3-466C-9741-8CB82CEFCEE6}">
      <dgm:prSet/>
      <dgm:spPr/>
      <dgm:t>
        <a:bodyPr/>
        <a:lstStyle/>
        <a:p>
          <a:endParaRPr lang="ru-RU"/>
        </a:p>
      </dgm:t>
    </dgm:pt>
    <dgm:pt modelId="{AF0AE3A2-A504-446A-B3A4-0528EEF47682}" type="sibTrans" cxnId="{D7DDF9CB-F6A3-466C-9741-8CB82CEFCEE6}">
      <dgm:prSet/>
      <dgm:spPr/>
      <dgm:t>
        <a:bodyPr/>
        <a:lstStyle/>
        <a:p>
          <a:endParaRPr lang="ru-RU"/>
        </a:p>
      </dgm:t>
    </dgm:pt>
    <dgm:pt modelId="{D60CD282-C309-41A7-8FD4-6C0553B8780A}">
      <dgm:prSet phldrT="[Текст]"/>
      <dgm:spPr/>
      <dgm:t>
        <a:bodyPr/>
        <a:lstStyle/>
        <a:p>
          <a:r>
            <a:rPr lang="ru-RU" b="1" dirty="0" smtClean="0"/>
            <a:t>Учитель эффективно сочетает репродуктивную и проблемную формы обучения, учит детей работать по правилу и творчески.</a:t>
          </a:r>
          <a:endParaRPr lang="ru-RU" b="1" dirty="0"/>
        </a:p>
      </dgm:t>
    </dgm:pt>
    <dgm:pt modelId="{726E71EC-4019-4800-AAD8-F1FFFDE9B9B9}" type="parTrans" cxnId="{D0F9017F-4271-4B46-B059-4101B5563D85}">
      <dgm:prSet/>
      <dgm:spPr/>
      <dgm:t>
        <a:bodyPr/>
        <a:lstStyle/>
        <a:p>
          <a:endParaRPr lang="ru-RU"/>
        </a:p>
      </dgm:t>
    </dgm:pt>
    <dgm:pt modelId="{255CFBFB-89C1-4935-9325-2870A116B843}" type="sibTrans" cxnId="{D0F9017F-4271-4B46-B059-4101B5563D85}">
      <dgm:prSet/>
      <dgm:spPr/>
      <dgm:t>
        <a:bodyPr/>
        <a:lstStyle/>
        <a:p>
          <a:endParaRPr lang="ru-RU"/>
        </a:p>
      </dgm:t>
    </dgm:pt>
    <dgm:pt modelId="{DA82A6BF-9149-4C9D-8AC8-B4BD9E702D8E}">
      <dgm:prSet phldrT="[Текст]"/>
      <dgm:spPr/>
      <dgm:t>
        <a:bodyPr/>
        <a:lstStyle/>
        <a:p>
          <a:r>
            <a:rPr lang="ru-RU" dirty="0" smtClean="0"/>
            <a:t>6.</a:t>
          </a:r>
          <a:endParaRPr lang="ru-RU" dirty="0"/>
        </a:p>
      </dgm:t>
    </dgm:pt>
    <dgm:pt modelId="{06C606E2-BC40-4734-ADE7-071266F5B13E}" type="parTrans" cxnId="{13EE6A2C-7F9B-4C31-AAE9-BAF42569809C}">
      <dgm:prSet/>
      <dgm:spPr/>
      <dgm:t>
        <a:bodyPr/>
        <a:lstStyle/>
        <a:p>
          <a:endParaRPr lang="ru-RU"/>
        </a:p>
      </dgm:t>
    </dgm:pt>
    <dgm:pt modelId="{76AA0923-11F0-465B-926E-AD9D6835041B}" type="sibTrans" cxnId="{13EE6A2C-7F9B-4C31-AAE9-BAF42569809C}">
      <dgm:prSet/>
      <dgm:spPr/>
      <dgm:t>
        <a:bodyPr/>
        <a:lstStyle/>
        <a:p>
          <a:endParaRPr lang="ru-RU"/>
        </a:p>
      </dgm:t>
    </dgm:pt>
    <dgm:pt modelId="{C67BB8BC-208E-4D6B-AE33-AEB9E49839CB}">
      <dgm:prSet phldrT="[Текст]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b="1" dirty="0" smtClean="0"/>
            <a:t>На уроке задаются задачи и четкие критерии самоконтроля и самооценки </a:t>
          </a:r>
          <a:endParaRPr lang="ru-RU" b="1" dirty="0"/>
        </a:p>
      </dgm:t>
    </dgm:pt>
    <dgm:pt modelId="{C20E86EE-B468-45CD-BCDB-2C898E894CD0}" type="parTrans" cxnId="{03888991-EF39-4074-A7F2-E2EF56BA82DA}">
      <dgm:prSet/>
      <dgm:spPr/>
      <dgm:t>
        <a:bodyPr/>
        <a:lstStyle/>
        <a:p>
          <a:endParaRPr lang="ru-RU"/>
        </a:p>
      </dgm:t>
    </dgm:pt>
    <dgm:pt modelId="{DA75D661-4A7D-46BD-BA3D-97FEEA097360}" type="sibTrans" cxnId="{03888991-EF39-4074-A7F2-E2EF56BA82DA}">
      <dgm:prSet/>
      <dgm:spPr/>
      <dgm:t>
        <a:bodyPr/>
        <a:lstStyle/>
        <a:p>
          <a:endParaRPr lang="ru-RU"/>
        </a:p>
      </dgm:t>
    </dgm:pt>
    <dgm:pt modelId="{72C8FFCC-4F0D-4DCE-8265-1A1A77EBC7C4}" type="pres">
      <dgm:prSet presAssocID="{16CE07C5-5509-4496-BAB4-085482C0A06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7FAE5A-CEEC-4DFD-A777-C3400DAF8BEB}" type="pres">
      <dgm:prSet presAssocID="{7F1DB995-56BD-4442-B8B5-06D4EBB77E89}" presName="composite" presStyleCnt="0"/>
      <dgm:spPr/>
    </dgm:pt>
    <dgm:pt modelId="{BFE28414-990F-4DCC-9E23-EDB8A6FDE8B9}" type="pres">
      <dgm:prSet presAssocID="{7F1DB995-56BD-4442-B8B5-06D4EBB77E8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9F9867-9F49-4BD4-98FA-6A9558C436FF}" type="pres">
      <dgm:prSet presAssocID="{7F1DB995-56BD-4442-B8B5-06D4EBB77E8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66FAED-DAA7-433F-A05A-402473D423A8}" type="pres">
      <dgm:prSet presAssocID="{335127D7-AC84-48A9-B4F7-89A036D59A08}" presName="sp" presStyleCnt="0"/>
      <dgm:spPr/>
    </dgm:pt>
    <dgm:pt modelId="{82819A42-401C-4BB3-9417-F5DB99B813A3}" type="pres">
      <dgm:prSet presAssocID="{EA613F6F-3F6C-489F-9626-BF94A5DCF087}" presName="composite" presStyleCnt="0"/>
      <dgm:spPr/>
    </dgm:pt>
    <dgm:pt modelId="{4FC8ED02-9018-4C79-B541-E8AD0B9DF9B3}" type="pres">
      <dgm:prSet presAssocID="{EA613F6F-3F6C-489F-9626-BF94A5DCF08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9AD0B6-07CB-4447-B714-703D34EB217E}" type="pres">
      <dgm:prSet presAssocID="{EA613F6F-3F6C-489F-9626-BF94A5DCF08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66BBAB-D1E4-4D4F-97B0-1C5CD2AC5F42}" type="pres">
      <dgm:prSet presAssocID="{AF0AE3A2-A504-446A-B3A4-0528EEF47682}" presName="sp" presStyleCnt="0"/>
      <dgm:spPr/>
    </dgm:pt>
    <dgm:pt modelId="{CDD6BCC6-4275-4792-9DBA-DE51B6CAC561}" type="pres">
      <dgm:prSet presAssocID="{DA82A6BF-9149-4C9D-8AC8-B4BD9E702D8E}" presName="composite" presStyleCnt="0"/>
      <dgm:spPr/>
    </dgm:pt>
    <dgm:pt modelId="{2B1BA8BC-D901-426F-B5C6-E255F948144A}" type="pres">
      <dgm:prSet presAssocID="{DA82A6BF-9149-4C9D-8AC8-B4BD9E702D8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CB114F-87BA-425E-B0E3-BFA5939A34DE}" type="pres">
      <dgm:prSet presAssocID="{DA82A6BF-9149-4C9D-8AC8-B4BD9E702D8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888991-EF39-4074-A7F2-E2EF56BA82DA}" srcId="{DA82A6BF-9149-4C9D-8AC8-B4BD9E702D8E}" destId="{C67BB8BC-208E-4D6B-AE33-AEB9E49839CB}" srcOrd="0" destOrd="0" parTransId="{C20E86EE-B468-45CD-BCDB-2C898E894CD0}" sibTransId="{DA75D661-4A7D-46BD-BA3D-97FEEA097360}"/>
    <dgm:cxn modelId="{C564ED15-9961-4E77-AFE6-2DD593033133}" type="presOf" srcId="{DA82A6BF-9149-4C9D-8AC8-B4BD9E702D8E}" destId="{2B1BA8BC-D901-426F-B5C6-E255F948144A}" srcOrd="0" destOrd="0" presId="urn:microsoft.com/office/officeart/2005/8/layout/chevron2"/>
    <dgm:cxn modelId="{B6D1BEEC-FB5C-4B18-9FA7-3CB6722B3D53}" srcId="{7F1DB995-56BD-4442-B8B5-06D4EBB77E89}" destId="{CD5ED1CF-25AB-40E4-9D81-4CA473EC3FB9}" srcOrd="0" destOrd="0" parTransId="{6A5E619F-E9C4-4FF8-9AF9-EC769E3E5551}" sibTransId="{E671E90B-D61B-4E45-9B69-63212B6B89EA}"/>
    <dgm:cxn modelId="{D0F9017F-4271-4B46-B059-4101B5563D85}" srcId="{EA613F6F-3F6C-489F-9626-BF94A5DCF087}" destId="{D60CD282-C309-41A7-8FD4-6C0553B8780A}" srcOrd="0" destOrd="0" parTransId="{726E71EC-4019-4800-AAD8-F1FFFDE9B9B9}" sibTransId="{255CFBFB-89C1-4935-9325-2870A116B843}"/>
    <dgm:cxn modelId="{A8125049-5361-4A0F-A9D1-9B52883D3370}" type="presOf" srcId="{CD5ED1CF-25AB-40E4-9D81-4CA473EC3FB9}" destId="{6B9F9867-9F49-4BD4-98FA-6A9558C436FF}" srcOrd="0" destOrd="0" presId="urn:microsoft.com/office/officeart/2005/8/layout/chevron2"/>
    <dgm:cxn modelId="{B7B773D2-B1CC-4937-B137-9917426BB7F8}" type="presOf" srcId="{D60CD282-C309-41A7-8FD4-6C0553B8780A}" destId="{5C9AD0B6-07CB-4447-B714-703D34EB217E}" srcOrd="0" destOrd="0" presId="urn:microsoft.com/office/officeart/2005/8/layout/chevron2"/>
    <dgm:cxn modelId="{13EE6A2C-7F9B-4C31-AAE9-BAF42569809C}" srcId="{16CE07C5-5509-4496-BAB4-085482C0A06B}" destId="{DA82A6BF-9149-4C9D-8AC8-B4BD9E702D8E}" srcOrd="2" destOrd="0" parTransId="{06C606E2-BC40-4734-ADE7-071266F5B13E}" sibTransId="{76AA0923-11F0-465B-926E-AD9D6835041B}"/>
    <dgm:cxn modelId="{D7DDF9CB-F6A3-466C-9741-8CB82CEFCEE6}" srcId="{16CE07C5-5509-4496-BAB4-085482C0A06B}" destId="{EA613F6F-3F6C-489F-9626-BF94A5DCF087}" srcOrd="1" destOrd="0" parTransId="{C8A6F03B-7813-425A-8E53-3BC5BFA9E4C1}" sibTransId="{AF0AE3A2-A504-446A-B3A4-0528EEF47682}"/>
    <dgm:cxn modelId="{13B34854-4373-481F-B6DE-0D37CAC5EABC}" type="presOf" srcId="{C67BB8BC-208E-4D6B-AE33-AEB9E49839CB}" destId="{2BCB114F-87BA-425E-B0E3-BFA5939A34DE}" srcOrd="0" destOrd="0" presId="urn:microsoft.com/office/officeart/2005/8/layout/chevron2"/>
    <dgm:cxn modelId="{2439CC1B-5D6A-467D-9359-38C07F003085}" type="presOf" srcId="{7F1DB995-56BD-4442-B8B5-06D4EBB77E89}" destId="{BFE28414-990F-4DCC-9E23-EDB8A6FDE8B9}" srcOrd="0" destOrd="0" presId="urn:microsoft.com/office/officeart/2005/8/layout/chevron2"/>
    <dgm:cxn modelId="{D5206E98-94CF-4876-B2D9-8CE44010BADA}" srcId="{16CE07C5-5509-4496-BAB4-085482C0A06B}" destId="{7F1DB995-56BD-4442-B8B5-06D4EBB77E89}" srcOrd="0" destOrd="0" parTransId="{2E9CDC57-5496-4BFA-A194-E2E808EC4DB2}" sibTransId="{335127D7-AC84-48A9-B4F7-89A036D59A08}"/>
    <dgm:cxn modelId="{F17F4E41-AD00-4F08-AE92-26E730844B97}" type="presOf" srcId="{16CE07C5-5509-4496-BAB4-085482C0A06B}" destId="{72C8FFCC-4F0D-4DCE-8265-1A1A77EBC7C4}" srcOrd="0" destOrd="0" presId="urn:microsoft.com/office/officeart/2005/8/layout/chevron2"/>
    <dgm:cxn modelId="{3A66E1A1-ED68-4E0D-99E4-A009DDDA6CAF}" type="presOf" srcId="{EA613F6F-3F6C-489F-9626-BF94A5DCF087}" destId="{4FC8ED02-9018-4C79-B541-E8AD0B9DF9B3}" srcOrd="0" destOrd="0" presId="urn:microsoft.com/office/officeart/2005/8/layout/chevron2"/>
    <dgm:cxn modelId="{5A1C8AF3-1C98-4468-9CF6-6DC5D51BCB8E}" type="presParOf" srcId="{72C8FFCC-4F0D-4DCE-8265-1A1A77EBC7C4}" destId="{F47FAE5A-CEEC-4DFD-A777-C3400DAF8BEB}" srcOrd="0" destOrd="0" presId="urn:microsoft.com/office/officeart/2005/8/layout/chevron2"/>
    <dgm:cxn modelId="{94D244E6-94FF-4D47-A0AF-631C0DA54041}" type="presParOf" srcId="{F47FAE5A-CEEC-4DFD-A777-C3400DAF8BEB}" destId="{BFE28414-990F-4DCC-9E23-EDB8A6FDE8B9}" srcOrd="0" destOrd="0" presId="urn:microsoft.com/office/officeart/2005/8/layout/chevron2"/>
    <dgm:cxn modelId="{59FBBDDA-B551-424E-B40A-2F6BF6DCFE84}" type="presParOf" srcId="{F47FAE5A-CEEC-4DFD-A777-C3400DAF8BEB}" destId="{6B9F9867-9F49-4BD4-98FA-6A9558C436FF}" srcOrd="1" destOrd="0" presId="urn:microsoft.com/office/officeart/2005/8/layout/chevron2"/>
    <dgm:cxn modelId="{8FE0FE31-CB86-4E78-9F04-3C1FBA029669}" type="presParOf" srcId="{72C8FFCC-4F0D-4DCE-8265-1A1A77EBC7C4}" destId="{D666FAED-DAA7-433F-A05A-402473D423A8}" srcOrd="1" destOrd="0" presId="urn:microsoft.com/office/officeart/2005/8/layout/chevron2"/>
    <dgm:cxn modelId="{1D7688B1-2329-4761-B2A3-3C8F2AF42B2A}" type="presParOf" srcId="{72C8FFCC-4F0D-4DCE-8265-1A1A77EBC7C4}" destId="{82819A42-401C-4BB3-9417-F5DB99B813A3}" srcOrd="2" destOrd="0" presId="urn:microsoft.com/office/officeart/2005/8/layout/chevron2"/>
    <dgm:cxn modelId="{CA79B646-4FE7-4E20-9A02-0D32D8479AD0}" type="presParOf" srcId="{82819A42-401C-4BB3-9417-F5DB99B813A3}" destId="{4FC8ED02-9018-4C79-B541-E8AD0B9DF9B3}" srcOrd="0" destOrd="0" presId="urn:microsoft.com/office/officeart/2005/8/layout/chevron2"/>
    <dgm:cxn modelId="{FD64B89E-24E7-4589-B81C-1B1BF0FB1037}" type="presParOf" srcId="{82819A42-401C-4BB3-9417-F5DB99B813A3}" destId="{5C9AD0B6-07CB-4447-B714-703D34EB217E}" srcOrd="1" destOrd="0" presId="urn:microsoft.com/office/officeart/2005/8/layout/chevron2"/>
    <dgm:cxn modelId="{A31ED9D1-6D0D-4349-A967-EB89BCA0B9B7}" type="presParOf" srcId="{72C8FFCC-4F0D-4DCE-8265-1A1A77EBC7C4}" destId="{8166BBAB-D1E4-4D4F-97B0-1C5CD2AC5F42}" srcOrd="3" destOrd="0" presId="urn:microsoft.com/office/officeart/2005/8/layout/chevron2"/>
    <dgm:cxn modelId="{8E1837EA-15E5-4CC6-8E8E-7F1E30E71438}" type="presParOf" srcId="{72C8FFCC-4F0D-4DCE-8265-1A1A77EBC7C4}" destId="{CDD6BCC6-4275-4792-9DBA-DE51B6CAC561}" srcOrd="4" destOrd="0" presId="urn:microsoft.com/office/officeart/2005/8/layout/chevron2"/>
    <dgm:cxn modelId="{72C3CB57-FAE2-4459-B312-01468F264CCC}" type="presParOf" srcId="{CDD6BCC6-4275-4792-9DBA-DE51B6CAC561}" destId="{2B1BA8BC-D901-426F-B5C6-E255F948144A}" srcOrd="0" destOrd="0" presId="urn:microsoft.com/office/officeart/2005/8/layout/chevron2"/>
    <dgm:cxn modelId="{B1E856F2-6E5F-4C65-B83A-E616CA3B4C38}" type="presParOf" srcId="{CDD6BCC6-4275-4792-9DBA-DE51B6CAC561}" destId="{2BCB114F-87BA-425E-B0E3-BFA5939A34D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5121234-1909-49C5-B995-20205F77EC2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FA092F-E51C-403A-BB63-EA7034A48DA7}">
      <dgm:prSet phldrT="[Текст]"/>
      <dgm:spPr/>
      <dgm:t>
        <a:bodyPr/>
        <a:lstStyle/>
        <a:p>
          <a:r>
            <a:rPr lang="ru-RU" dirty="0" smtClean="0"/>
            <a:t>7.</a:t>
          </a:r>
          <a:endParaRPr lang="ru-RU" dirty="0"/>
        </a:p>
      </dgm:t>
    </dgm:pt>
    <dgm:pt modelId="{7E56EFFF-AE10-45A4-AA44-1C3D21C4F71F}" type="parTrans" cxnId="{9D7FB4D2-D0BD-420F-A788-3117C8F9D6AC}">
      <dgm:prSet/>
      <dgm:spPr/>
      <dgm:t>
        <a:bodyPr/>
        <a:lstStyle/>
        <a:p>
          <a:endParaRPr lang="ru-RU"/>
        </a:p>
      </dgm:t>
    </dgm:pt>
    <dgm:pt modelId="{DB9268A5-AD36-4AFD-990D-9A62FD370289}" type="sibTrans" cxnId="{9D7FB4D2-D0BD-420F-A788-3117C8F9D6AC}">
      <dgm:prSet/>
      <dgm:spPr/>
      <dgm:t>
        <a:bodyPr/>
        <a:lstStyle/>
        <a:p>
          <a:endParaRPr lang="ru-RU"/>
        </a:p>
      </dgm:t>
    </dgm:pt>
    <dgm:pt modelId="{A364B1DA-BC97-4D7F-A70C-787E1869D1A4}">
      <dgm:prSet phldrT="[Текст]"/>
      <dgm:spPr>
        <a:solidFill>
          <a:srgbClr val="FFFFCC">
            <a:alpha val="89804"/>
          </a:srgbClr>
        </a:solidFill>
      </dgm:spPr>
      <dgm:t>
        <a:bodyPr/>
        <a:lstStyle/>
        <a:p>
          <a:r>
            <a:rPr lang="ru-RU" b="1" dirty="0" smtClean="0"/>
            <a:t>Учитель добивается осмысления учебного материала всеми учащимися, используя для этого специальные приемы.</a:t>
          </a:r>
          <a:endParaRPr lang="ru-RU" b="1" dirty="0"/>
        </a:p>
      </dgm:t>
    </dgm:pt>
    <dgm:pt modelId="{E0E406F3-3846-4BEF-ABCD-88F87641E1BE}" type="parTrans" cxnId="{F4B74C0B-1219-4AF7-9FC2-200FF3404BCD}">
      <dgm:prSet/>
      <dgm:spPr/>
      <dgm:t>
        <a:bodyPr/>
        <a:lstStyle/>
        <a:p>
          <a:endParaRPr lang="ru-RU"/>
        </a:p>
      </dgm:t>
    </dgm:pt>
    <dgm:pt modelId="{F1D6EBE8-731E-4920-908F-2E49211B9425}" type="sibTrans" cxnId="{F4B74C0B-1219-4AF7-9FC2-200FF3404BCD}">
      <dgm:prSet/>
      <dgm:spPr/>
      <dgm:t>
        <a:bodyPr/>
        <a:lstStyle/>
        <a:p>
          <a:endParaRPr lang="ru-RU"/>
        </a:p>
      </dgm:t>
    </dgm:pt>
    <dgm:pt modelId="{3E214C96-3089-400B-8242-14A35A4E326E}">
      <dgm:prSet phldrT="[Текст]"/>
      <dgm:spPr/>
      <dgm:t>
        <a:bodyPr/>
        <a:lstStyle/>
        <a:p>
          <a:r>
            <a:rPr lang="ru-RU" dirty="0" smtClean="0"/>
            <a:t>8.</a:t>
          </a:r>
          <a:endParaRPr lang="ru-RU" dirty="0"/>
        </a:p>
      </dgm:t>
    </dgm:pt>
    <dgm:pt modelId="{01A41531-9FFE-4672-94AB-083B43FDFFBA}" type="parTrans" cxnId="{66428B01-864B-4368-B86D-0117C1B3E4D0}">
      <dgm:prSet/>
      <dgm:spPr/>
      <dgm:t>
        <a:bodyPr/>
        <a:lstStyle/>
        <a:p>
          <a:endParaRPr lang="ru-RU"/>
        </a:p>
      </dgm:t>
    </dgm:pt>
    <dgm:pt modelId="{C6EB19B5-143C-4705-9594-5CB082077261}" type="sibTrans" cxnId="{66428B01-864B-4368-B86D-0117C1B3E4D0}">
      <dgm:prSet/>
      <dgm:spPr/>
      <dgm:t>
        <a:bodyPr/>
        <a:lstStyle/>
        <a:p>
          <a:endParaRPr lang="ru-RU"/>
        </a:p>
      </dgm:t>
    </dgm:pt>
    <dgm:pt modelId="{BC308FB9-648D-40B8-9DA4-BB60247A1342}">
      <dgm:prSet phldrT="[Текст]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ru-RU" b="1" dirty="0" smtClean="0"/>
            <a:t>Учитель стремиться оценивать реальное продвижение каждого ученика, поощряет и поддерживает минимальные успехи.</a:t>
          </a:r>
          <a:endParaRPr lang="ru-RU" b="1" dirty="0"/>
        </a:p>
      </dgm:t>
    </dgm:pt>
    <dgm:pt modelId="{5F7A39B5-6310-4439-9F6F-AF275543DDCF}" type="parTrans" cxnId="{693E97DC-F5B4-496D-A01A-760E6AE06F77}">
      <dgm:prSet/>
      <dgm:spPr/>
      <dgm:t>
        <a:bodyPr/>
        <a:lstStyle/>
        <a:p>
          <a:endParaRPr lang="ru-RU"/>
        </a:p>
      </dgm:t>
    </dgm:pt>
    <dgm:pt modelId="{53C65B3C-43A6-48A4-AEB2-19639E194D63}" type="sibTrans" cxnId="{693E97DC-F5B4-496D-A01A-760E6AE06F77}">
      <dgm:prSet/>
      <dgm:spPr/>
      <dgm:t>
        <a:bodyPr/>
        <a:lstStyle/>
        <a:p>
          <a:endParaRPr lang="ru-RU"/>
        </a:p>
      </dgm:t>
    </dgm:pt>
    <dgm:pt modelId="{7579CDC4-6F37-4154-BD0B-C7D31D031364}">
      <dgm:prSet phldrT="[Текст]"/>
      <dgm:spPr/>
      <dgm:t>
        <a:bodyPr/>
        <a:lstStyle/>
        <a:p>
          <a:r>
            <a:rPr lang="ru-RU" dirty="0" smtClean="0"/>
            <a:t>9.</a:t>
          </a:r>
          <a:endParaRPr lang="ru-RU" dirty="0"/>
        </a:p>
      </dgm:t>
    </dgm:pt>
    <dgm:pt modelId="{7C5A7C57-41BC-4CF8-86CF-412EDDF39C17}" type="parTrans" cxnId="{2CAF9013-76D3-4BE7-956F-CE40A8B22075}">
      <dgm:prSet/>
      <dgm:spPr/>
      <dgm:t>
        <a:bodyPr/>
        <a:lstStyle/>
        <a:p>
          <a:endParaRPr lang="ru-RU"/>
        </a:p>
      </dgm:t>
    </dgm:pt>
    <dgm:pt modelId="{90F9852D-8458-487E-AA7B-8DCCC8BB2467}" type="sibTrans" cxnId="{2CAF9013-76D3-4BE7-956F-CE40A8B22075}">
      <dgm:prSet/>
      <dgm:spPr/>
      <dgm:t>
        <a:bodyPr/>
        <a:lstStyle/>
        <a:p>
          <a:endParaRPr lang="ru-RU"/>
        </a:p>
      </dgm:t>
    </dgm:pt>
    <dgm:pt modelId="{C343B806-9C8C-42BE-832B-1A50F6D64F01}">
      <dgm:prSet phldrT="[Текст]"/>
      <dgm:spPr>
        <a:solidFill>
          <a:srgbClr val="FFCC00">
            <a:alpha val="89804"/>
          </a:srgbClr>
        </a:solidFill>
      </dgm:spPr>
      <dgm:t>
        <a:bodyPr/>
        <a:lstStyle/>
        <a:p>
          <a:r>
            <a:rPr lang="ru-RU" b="1" dirty="0" smtClean="0"/>
            <a:t>Учитель специально планирует коммуникативные задачи урока.</a:t>
          </a:r>
          <a:endParaRPr lang="ru-RU" b="1" dirty="0"/>
        </a:p>
      </dgm:t>
    </dgm:pt>
    <dgm:pt modelId="{0D3BAFE4-EC54-4297-AD4E-D5C652DCFE50}" type="parTrans" cxnId="{73813192-E221-4A91-BCBA-607BBB18CF52}">
      <dgm:prSet/>
      <dgm:spPr/>
      <dgm:t>
        <a:bodyPr/>
        <a:lstStyle/>
        <a:p>
          <a:endParaRPr lang="ru-RU"/>
        </a:p>
      </dgm:t>
    </dgm:pt>
    <dgm:pt modelId="{0077E2E8-BAC3-4AB6-9357-DB32956FE506}" type="sibTrans" cxnId="{73813192-E221-4A91-BCBA-607BBB18CF52}">
      <dgm:prSet/>
      <dgm:spPr/>
      <dgm:t>
        <a:bodyPr/>
        <a:lstStyle/>
        <a:p>
          <a:endParaRPr lang="ru-RU"/>
        </a:p>
      </dgm:t>
    </dgm:pt>
    <dgm:pt modelId="{27DD90AB-7EA0-47B5-AFEB-2EC833DF30C9}" type="pres">
      <dgm:prSet presAssocID="{A5121234-1909-49C5-B995-20205F77EC2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28F667-950F-4933-8D90-62E3D5F55E6C}" type="pres">
      <dgm:prSet presAssocID="{B9FA092F-E51C-403A-BB63-EA7034A48DA7}" presName="composite" presStyleCnt="0"/>
      <dgm:spPr/>
    </dgm:pt>
    <dgm:pt modelId="{24438D77-AEBA-404A-9AAB-2E7ADEBD1EA0}" type="pres">
      <dgm:prSet presAssocID="{B9FA092F-E51C-403A-BB63-EA7034A48DA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3E274D-2A40-4A0E-85C4-9AAE46609573}" type="pres">
      <dgm:prSet presAssocID="{B9FA092F-E51C-403A-BB63-EA7034A48DA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ABE767-3DED-4541-BFAF-C0044BE8CB37}" type="pres">
      <dgm:prSet presAssocID="{DB9268A5-AD36-4AFD-990D-9A62FD370289}" presName="sp" presStyleCnt="0"/>
      <dgm:spPr/>
    </dgm:pt>
    <dgm:pt modelId="{54B87C4F-A4CA-4DB7-9E21-D9D755D7394B}" type="pres">
      <dgm:prSet presAssocID="{3E214C96-3089-400B-8242-14A35A4E326E}" presName="composite" presStyleCnt="0"/>
      <dgm:spPr/>
    </dgm:pt>
    <dgm:pt modelId="{170032E2-8B69-4220-B7B9-D1E491F9A5AD}" type="pres">
      <dgm:prSet presAssocID="{3E214C96-3089-400B-8242-14A35A4E326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D167BB-4A97-4C2E-B418-9D37439645A3}" type="pres">
      <dgm:prSet presAssocID="{3E214C96-3089-400B-8242-14A35A4E326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93558A-41BF-469F-8D4B-DDF6C4700FB4}" type="pres">
      <dgm:prSet presAssocID="{C6EB19B5-143C-4705-9594-5CB082077261}" presName="sp" presStyleCnt="0"/>
      <dgm:spPr/>
    </dgm:pt>
    <dgm:pt modelId="{6C04C111-F7D8-45FE-9C30-3B7A5A6AC1A6}" type="pres">
      <dgm:prSet presAssocID="{7579CDC4-6F37-4154-BD0B-C7D31D031364}" presName="composite" presStyleCnt="0"/>
      <dgm:spPr/>
    </dgm:pt>
    <dgm:pt modelId="{69F2C2B4-B136-424E-9F9E-5EC51795D0AD}" type="pres">
      <dgm:prSet presAssocID="{7579CDC4-6F37-4154-BD0B-C7D31D03136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DA0A87-6190-428E-8CED-F52977437DE5}" type="pres">
      <dgm:prSet presAssocID="{7579CDC4-6F37-4154-BD0B-C7D31D03136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7FB4D2-D0BD-420F-A788-3117C8F9D6AC}" srcId="{A5121234-1909-49C5-B995-20205F77EC28}" destId="{B9FA092F-E51C-403A-BB63-EA7034A48DA7}" srcOrd="0" destOrd="0" parTransId="{7E56EFFF-AE10-45A4-AA44-1C3D21C4F71F}" sibTransId="{DB9268A5-AD36-4AFD-990D-9A62FD370289}"/>
    <dgm:cxn modelId="{693E97DC-F5B4-496D-A01A-760E6AE06F77}" srcId="{3E214C96-3089-400B-8242-14A35A4E326E}" destId="{BC308FB9-648D-40B8-9DA4-BB60247A1342}" srcOrd="0" destOrd="0" parTransId="{5F7A39B5-6310-4439-9F6F-AF275543DDCF}" sibTransId="{53C65B3C-43A6-48A4-AEB2-19639E194D63}"/>
    <dgm:cxn modelId="{CA76F453-C260-4E54-97B7-E77B228FD0B4}" type="presOf" srcId="{3E214C96-3089-400B-8242-14A35A4E326E}" destId="{170032E2-8B69-4220-B7B9-D1E491F9A5AD}" srcOrd="0" destOrd="0" presId="urn:microsoft.com/office/officeart/2005/8/layout/chevron2"/>
    <dgm:cxn modelId="{2CAF9013-76D3-4BE7-956F-CE40A8B22075}" srcId="{A5121234-1909-49C5-B995-20205F77EC28}" destId="{7579CDC4-6F37-4154-BD0B-C7D31D031364}" srcOrd="2" destOrd="0" parTransId="{7C5A7C57-41BC-4CF8-86CF-412EDDF39C17}" sibTransId="{90F9852D-8458-487E-AA7B-8DCCC8BB2467}"/>
    <dgm:cxn modelId="{66428B01-864B-4368-B86D-0117C1B3E4D0}" srcId="{A5121234-1909-49C5-B995-20205F77EC28}" destId="{3E214C96-3089-400B-8242-14A35A4E326E}" srcOrd="1" destOrd="0" parTransId="{01A41531-9FFE-4672-94AB-083B43FDFFBA}" sibTransId="{C6EB19B5-143C-4705-9594-5CB082077261}"/>
    <dgm:cxn modelId="{BAEE2C16-7662-4C70-9EB1-1810AA1624E3}" type="presOf" srcId="{B9FA092F-E51C-403A-BB63-EA7034A48DA7}" destId="{24438D77-AEBA-404A-9AAB-2E7ADEBD1EA0}" srcOrd="0" destOrd="0" presId="urn:microsoft.com/office/officeart/2005/8/layout/chevron2"/>
    <dgm:cxn modelId="{2E0F0BA1-B13D-42DE-AE5B-A36741C4EDC7}" type="presOf" srcId="{BC308FB9-648D-40B8-9DA4-BB60247A1342}" destId="{E4D167BB-4A97-4C2E-B418-9D37439645A3}" srcOrd="0" destOrd="0" presId="urn:microsoft.com/office/officeart/2005/8/layout/chevron2"/>
    <dgm:cxn modelId="{D669C8EB-2225-4C97-93FA-95B8449E3A3A}" type="presOf" srcId="{A364B1DA-BC97-4D7F-A70C-787E1869D1A4}" destId="{2B3E274D-2A40-4A0E-85C4-9AAE46609573}" srcOrd="0" destOrd="0" presId="urn:microsoft.com/office/officeart/2005/8/layout/chevron2"/>
    <dgm:cxn modelId="{F1F3395A-7B53-4936-BE57-58AB666FB1C3}" type="presOf" srcId="{C343B806-9C8C-42BE-832B-1A50F6D64F01}" destId="{BBDA0A87-6190-428E-8CED-F52977437DE5}" srcOrd="0" destOrd="0" presId="urn:microsoft.com/office/officeart/2005/8/layout/chevron2"/>
    <dgm:cxn modelId="{7DDAD2F3-9EC7-4940-8A34-A061B628743F}" type="presOf" srcId="{7579CDC4-6F37-4154-BD0B-C7D31D031364}" destId="{69F2C2B4-B136-424E-9F9E-5EC51795D0AD}" srcOrd="0" destOrd="0" presId="urn:microsoft.com/office/officeart/2005/8/layout/chevron2"/>
    <dgm:cxn modelId="{73813192-E221-4A91-BCBA-607BBB18CF52}" srcId="{7579CDC4-6F37-4154-BD0B-C7D31D031364}" destId="{C343B806-9C8C-42BE-832B-1A50F6D64F01}" srcOrd="0" destOrd="0" parTransId="{0D3BAFE4-EC54-4297-AD4E-D5C652DCFE50}" sibTransId="{0077E2E8-BAC3-4AB6-9357-DB32956FE506}"/>
    <dgm:cxn modelId="{F4B74C0B-1219-4AF7-9FC2-200FF3404BCD}" srcId="{B9FA092F-E51C-403A-BB63-EA7034A48DA7}" destId="{A364B1DA-BC97-4D7F-A70C-787E1869D1A4}" srcOrd="0" destOrd="0" parTransId="{E0E406F3-3846-4BEF-ABCD-88F87641E1BE}" sibTransId="{F1D6EBE8-731E-4920-908F-2E49211B9425}"/>
    <dgm:cxn modelId="{5E2A128D-9758-478C-88D7-BA21FEAA2A86}" type="presOf" srcId="{A5121234-1909-49C5-B995-20205F77EC28}" destId="{27DD90AB-7EA0-47B5-AFEB-2EC833DF30C9}" srcOrd="0" destOrd="0" presId="urn:microsoft.com/office/officeart/2005/8/layout/chevron2"/>
    <dgm:cxn modelId="{4B5C8837-EBC9-42C2-A079-4CD7715F6416}" type="presParOf" srcId="{27DD90AB-7EA0-47B5-AFEB-2EC833DF30C9}" destId="{1428F667-950F-4933-8D90-62E3D5F55E6C}" srcOrd="0" destOrd="0" presId="urn:microsoft.com/office/officeart/2005/8/layout/chevron2"/>
    <dgm:cxn modelId="{A3B76FFA-AD1A-4B03-A871-15C0A66FEA1D}" type="presParOf" srcId="{1428F667-950F-4933-8D90-62E3D5F55E6C}" destId="{24438D77-AEBA-404A-9AAB-2E7ADEBD1EA0}" srcOrd="0" destOrd="0" presId="urn:microsoft.com/office/officeart/2005/8/layout/chevron2"/>
    <dgm:cxn modelId="{C013D531-5A29-4879-AE40-75E2BEC44A32}" type="presParOf" srcId="{1428F667-950F-4933-8D90-62E3D5F55E6C}" destId="{2B3E274D-2A40-4A0E-85C4-9AAE46609573}" srcOrd="1" destOrd="0" presId="urn:microsoft.com/office/officeart/2005/8/layout/chevron2"/>
    <dgm:cxn modelId="{ACEE0F51-71D2-435A-9A85-40674DCF5340}" type="presParOf" srcId="{27DD90AB-7EA0-47B5-AFEB-2EC833DF30C9}" destId="{D9ABE767-3DED-4541-BFAF-C0044BE8CB37}" srcOrd="1" destOrd="0" presId="urn:microsoft.com/office/officeart/2005/8/layout/chevron2"/>
    <dgm:cxn modelId="{14A7EF02-DEA9-409A-90A5-03CEA57FE4EC}" type="presParOf" srcId="{27DD90AB-7EA0-47B5-AFEB-2EC833DF30C9}" destId="{54B87C4F-A4CA-4DB7-9E21-D9D755D7394B}" srcOrd="2" destOrd="0" presId="urn:microsoft.com/office/officeart/2005/8/layout/chevron2"/>
    <dgm:cxn modelId="{30DFC715-9193-4199-83DD-EF73239A0965}" type="presParOf" srcId="{54B87C4F-A4CA-4DB7-9E21-D9D755D7394B}" destId="{170032E2-8B69-4220-B7B9-D1E491F9A5AD}" srcOrd="0" destOrd="0" presId="urn:microsoft.com/office/officeart/2005/8/layout/chevron2"/>
    <dgm:cxn modelId="{9CFDE9BB-2DE4-4A15-AC15-69B8885A90FA}" type="presParOf" srcId="{54B87C4F-A4CA-4DB7-9E21-D9D755D7394B}" destId="{E4D167BB-4A97-4C2E-B418-9D37439645A3}" srcOrd="1" destOrd="0" presId="urn:microsoft.com/office/officeart/2005/8/layout/chevron2"/>
    <dgm:cxn modelId="{9D9CBAE6-D5F9-4A04-8C6A-4468EB66393E}" type="presParOf" srcId="{27DD90AB-7EA0-47B5-AFEB-2EC833DF30C9}" destId="{CF93558A-41BF-469F-8D4B-DDF6C4700FB4}" srcOrd="3" destOrd="0" presId="urn:microsoft.com/office/officeart/2005/8/layout/chevron2"/>
    <dgm:cxn modelId="{1AA948F5-7C64-49F7-B049-EA1C524CD12A}" type="presParOf" srcId="{27DD90AB-7EA0-47B5-AFEB-2EC833DF30C9}" destId="{6C04C111-F7D8-45FE-9C30-3B7A5A6AC1A6}" srcOrd="4" destOrd="0" presId="urn:microsoft.com/office/officeart/2005/8/layout/chevron2"/>
    <dgm:cxn modelId="{F86D0E9C-908D-48D3-AD0A-41CBD82428E3}" type="presParOf" srcId="{6C04C111-F7D8-45FE-9C30-3B7A5A6AC1A6}" destId="{69F2C2B4-B136-424E-9F9E-5EC51795D0AD}" srcOrd="0" destOrd="0" presId="urn:microsoft.com/office/officeart/2005/8/layout/chevron2"/>
    <dgm:cxn modelId="{3A0C2EED-DDF0-448D-A370-D8259CDFA467}" type="presParOf" srcId="{6C04C111-F7D8-45FE-9C30-3B7A5A6AC1A6}" destId="{BBDA0A87-6190-428E-8CED-F52977437DE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818FE0-FB78-470F-847D-ECB8CF12C19E}">
      <dsp:nvSpPr>
        <dsp:cNvPr id="0" name=""/>
        <dsp:cNvSpPr/>
      </dsp:nvSpPr>
      <dsp:spPr>
        <a:xfrm>
          <a:off x="0" y="0"/>
          <a:ext cx="6090046" cy="4291694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136453-DE0F-4307-88B0-2C39E4606275}">
      <dsp:nvSpPr>
        <dsp:cNvPr id="0" name=""/>
        <dsp:cNvSpPr/>
      </dsp:nvSpPr>
      <dsp:spPr>
        <a:xfrm>
          <a:off x="264644" y="864051"/>
          <a:ext cx="4989794" cy="569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3840" rIns="0" bIns="2438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Главная </a:t>
          </a:r>
          <a:r>
            <a:rPr lang="ru-RU" sz="2400" b="1" kern="1200" dirty="0" smtClean="0"/>
            <a:t>методическая цель </a:t>
          </a:r>
          <a:r>
            <a:rPr lang="ru-RU" sz="2400" kern="1200" dirty="0" smtClean="0"/>
            <a:t>урока при системно-</a:t>
          </a:r>
          <a:r>
            <a:rPr lang="ru-RU" sz="2400" kern="1200" dirty="0" err="1" smtClean="0"/>
            <a:t>деятельностном</a:t>
          </a:r>
          <a:r>
            <a:rPr lang="ru-RU" sz="2400" kern="1200" dirty="0" smtClean="0"/>
            <a:t> обучении – </a:t>
          </a:r>
          <a:r>
            <a:rPr lang="ru-RU" sz="2400" b="1" kern="1200" dirty="0" smtClean="0"/>
            <a:t>создание условий для проявления познавательной активности учеников</a:t>
          </a:r>
          <a:endParaRPr lang="ru-RU" sz="2400" b="1" kern="1200" dirty="0"/>
        </a:p>
      </dsp:txBody>
      <dsp:txXfrm>
        <a:off x="264644" y="864051"/>
        <a:ext cx="4989794" cy="5697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5506A-A3D6-407E-9FF9-FFFA04C07E10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10.</a:t>
          </a:r>
          <a:endParaRPr lang="ru-RU" sz="3200" kern="1200" dirty="0"/>
        </a:p>
      </dsp:txBody>
      <dsp:txXfrm rot="-5400000">
        <a:off x="1" y="573596"/>
        <a:ext cx="1146297" cy="491270"/>
      </dsp:txXfrm>
    </dsp:sp>
    <dsp:sp modelId="{87AE5BD0-9746-4BA8-A8BA-2FC93245FF1A}">
      <dsp:nvSpPr>
        <dsp:cNvPr id="0" name=""/>
        <dsp:cNvSpPr/>
      </dsp:nvSpPr>
      <dsp:spPr>
        <a:xfrm rot="5400000">
          <a:off x="4155739" y="-3008994"/>
          <a:ext cx="1064418" cy="7083302"/>
        </a:xfrm>
        <a:prstGeom prst="round2SameRect">
          <a:avLst/>
        </a:prstGeom>
        <a:solidFill>
          <a:srgbClr val="99FF99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/>
            <a:t>Учитель принимает и поощряет, выражаемую учеником, собственную позицию, иное мнение, обучает корректным формам их выражения.</a:t>
          </a:r>
          <a:endParaRPr lang="ru-RU" sz="2200" b="1" kern="1200" dirty="0"/>
        </a:p>
      </dsp:txBody>
      <dsp:txXfrm rot="-5400000">
        <a:off x="1146298" y="52408"/>
        <a:ext cx="7031341" cy="960496"/>
      </dsp:txXfrm>
    </dsp:sp>
    <dsp:sp modelId="{24783405-121E-4906-8BF9-94480E677F84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11.</a:t>
          </a:r>
          <a:endParaRPr lang="ru-RU" sz="3200" kern="1200" dirty="0"/>
        </a:p>
      </dsp:txBody>
      <dsp:txXfrm rot="-5400000">
        <a:off x="1" y="2017346"/>
        <a:ext cx="1146297" cy="491270"/>
      </dsp:txXfrm>
    </dsp:sp>
    <dsp:sp modelId="{587844DB-D740-4515-8756-42BD4CFD60F2}">
      <dsp:nvSpPr>
        <dsp:cNvPr id="0" name=""/>
        <dsp:cNvSpPr/>
      </dsp:nvSpPr>
      <dsp:spPr>
        <a:xfrm rot="5400000">
          <a:off x="4155739" y="-1565244"/>
          <a:ext cx="1064418" cy="7083302"/>
        </a:xfrm>
        <a:prstGeom prst="round2SameRect">
          <a:avLst/>
        </a:prstGeom>
        <a:solidFill>
          <a:srgbClr val="66FFFF">
            <a:alpha val="89804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/>
            <a:t>Стиль, тон отношений, задаваемый на уроке, создают атмосферу сотрудничества, сотворчества, психологического комфорта.</a:t>
          </a:r>
          <a:endParaRPr lang="ru-RU" sz="2200" b="1" kern="1200" dirty="0"/>
        </a:p>
      </dsp:txBody>
      <dsp:txXfrm rot="-5400000">
        <a:off x="1146298" y="1496158"/>
        <a:ext cx="7031341" cy="960496"/>
      </dsp:txXfrm>
    </dsp:sp>
    <dsp:sp modelId="{9E412BAD-7960-475A-B4ED-492F10C32EA1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12.</a:t>
          </a:r>
          <a:endParaRPr lang="ru-RU" sz="3200" kern="1200" dirty="0"/>
        </a:p>
      </dsp:txBody>
      <dsp:txXfrm rot="-5400000">
        <a:off x="1" y="3461096"/>
        <a:ext cx="1146297" cy="491270"/>
      </dsp:txXfrm>
    </dsp:sp>
    <dsp:sp modelId="{15AE44A3-2C62-4C3E-9B2E-7F0C3C72F271}">
      <dsp:nvSpPr>
        <dsp:cNvPr id="0" name=""/>
        <dsp:cNvSpPr/>
      </dsp:nvSpPr>
      <dsp:spPr>
        <a:xfrm rot="5400000">
          <a:off x="4155739" y="-121494"/>
          <a:ext cx="1064418" cy="7083302"/>
        </a:xfrm>
        <a:prstGeom prst="round2SameRect">
          <a:avLst/>
        </a:prstGeom>
        <a:solidFill>
          <a:srgbClr val="FF66FF">
            <a:alpha val="89804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/>
            <a:t>На уроке осуществляется глубокое личностное воздействие «учитель – ученик» (через отношения, совместную деятельность и т.д.)</a:t>
          </a:r>
          <a:endParaRPr lang="ru-RU" sz="2200" b="1" kern="1200" dirty="0"/>
        </a:p>
      </dsp:txBody>
      <dsp:txXfrm rot="-5400000">
        <a:off x="1146298" y="2939908"/>
        <a:ext cx="7031341" cy="9604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9FD5E-8C93-48A2-B812-B8C4079A0959}">
      <dsp:nvSpPr>
        <dsp:cNvPr id="0" name=""/>
        <dsp:cNvSpPr/>
      </dsp:nvSpPr>
      <dsp:spPr>
        <a:xfrm rot="16200000">
          <a:off x="750" y="152242"/>
          <a:ext cx="4272380" cy="4520050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</a:rPr>
            <a:t>Триединая цель урока</a:t>
          </a:r>
          <a:endParaRPr lang="ru-RU" sz="3600" b="1" kern="1200" dirty="0">
            <a:solidFill>
              <a:schemeClr val="tx1"/>
            </a:solidFill>
          </a:endParaRPr>
        </a:p>
      </dsp:txBody>
      <dsp:txXfrm rot="5400000">
        <a:off x="-123085" y="1344172"/>
        <a:ext cx="3772384" cy="2136190"/>
      </dsp:txXfrm>
    </dsp:sp>
    <dsp:sp modelId="{4BC73DD9-8C4F-441D-AE3B-7D7588C464B7}">
      <dsp:nvSpPr>
        <dsp:cNvPr id="0" name=""/>
        <dsp:cNvSpPr/>
      </dsp:nvSpPr>
      <dsp:spPr>
        <a:xfrm rot="5400000">
          <a:off x="4511844" y="303143"/>
          <a:ext cx="4272380" cy="4218249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-3519944"/>
            <a:satOff val="-36129"/>
            <a:lumOff val="150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</a:rPr>
            <a:t>Формирование УУД</a:t>
          </a:r>
          <a:endParaRPr lang="ru-RU" sz="3200" b="1" kern="1200" dirty="0">
            <a:solidFill>
              <a:schemeClr val="tx1"/>
            </a:solidFill>
          </a:endParaRPr>
        </a:p>
      </dsp:txBody>
      <dsp:txXfrm rot="-5400000">
        <a:off x="5277104" y="1344172"/>
        <a:ext cx="3480055" cy="21361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9FD5E-8C93-48A2-B812-B8C4079A0959}">
      <dsp:nvSpPr>
        <dsp:cNvPr id="0" name=""/>
        <dsp:cNvSpPr/>
      </dsp:nvSpPr>
      <dsp:spPr>
        <a:xfrm rot="16200000">
          <a:off x="750" y="152242"/>
          <a:ext cx="4272380" cy="4520050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Arial" pitchFamily="34" charset="0"/>
            </a:rPr>
            <a:t>Деятельность репродуктивно-воспроизводящая </a:t>
          </a:r>
          <a:endParaRPr lang="ru-RU" sz="2800" b="1" kern="1200" dirty="0">
            <a:solidFill>
              <a:schemeClr val="tx1"/>
            </a:solidFill>
          </a:endParaRPr>
        </a:p>
      </dsp:txBody>
      <dsp:txXfrm rot="5400000">
        <a:off x="-123085" y="1344172"/>
        <a:ext cx="3772384" cy="2136190"/>
      </dsp:txXfrm>
    </dsp:sp>
    <dsp:sp modelId="{4BC73DD9-8C4F-441D-AE3B-7D7588C464B7}">
      <dsp:nvSpPr>
        <dsp:cNvPr id="0" name=""/>
        <dsp:cNvSpPr/>
      </dsp:nvSpPr>
      <dsp:spPr>
        <a:xfrm rot="5400000">
          <a:off x="4511844" y="303143"/>
          <a:ext cx="4272380" cy="4218249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-3519944"/>
            <a:satOff val="-36129"/>
            <a:lumOff val="150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Arial" pitchFamily="34" charset="0"/>
            </a:rPr>
            <a:t>Деятельность исследовательская, продуктивная, творческая </a:t>
          </a:r>
          <a:endParaRPr lang="ru-RU" sz="2800" b="1" kern="1200" dirty="0">
            <a:solidFill>
              <a:schemeClr val="tx1"/>
            </a:solidFill>
          </a:endParaRPr>
        </a:p>
      </dsp:txBody>
      <dsp:txXfrm rot="-5400000">
        <a:off x="5277104" y="1344172"/>
        <a:ext cx="3480055" cy="21361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9FD5E-8C93-48A2-B812-B8C4079A0959}">
      <dsp:nvSpPr>
        <dsp:cNvPr id="0" name=""/>
        <dsp:cNvSpPr/>
      </dsp:nvSpPr>
      <dsp:spPr>
        <a:xfrm rot="16200000">
          <a:off x="750" y="152242"/>
          <a:ext cx="4272380" cy="4520050"/>
        </a:xfrm>
        <a:prstGeom prst="downArrow">
          <a:avLst>
            <a:gd name="adj1" fmla="val 50000"/>
            <a:gd name="adj2" fmla="val 35000"/>
          </a:avLst>
        </a:prstGeom>
        <a:solidFill>
          <a:srgbClr val="66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</a:rPr>
            <a:t>Преобладает фронтальная форма обучения</a:t>
          </a:r>
          <a:endParaRPr lang="ru-RU" sz="3600" b="1" kern="1200" dirty="0">
            <a:solidFill>
              <a:schemeClr val="tx1"/>
            </a:solidFill>
          </a:endParaRPr>
        </a:p>
      </dsp:txBody>
      <dsp:txXfrm rot="5400000">
        <a:off x="-123085" y="1344172"/>
        <a:ext cx="3772384" cy="2136190"/>
      </dsp:txXfrm>
    </dsp:sp>
    <dsp:sp modelId="{4BC73DD9-8C4F-441D-AE3B-7D7588C464B7}">
      <dsp:nvSpPr>
        <dsp:cNvPr id="0" name=""/>
        <dsp:cNvSpPr/>
      </dsp:nvSpPr>
      <dsp:spPr>
        <a:xfrm rot="5400000">
          <a:off x="4511844" y="156728"/>
          <a:ext cx="4272380" cy="4511078"/>
        </a:xfrm>
        <a:prstGeom prst="downArrow">
          <a:avLst>
            <a:gd name="adj1" fmla="val 50000"/>
            <a:gd name="adj2" fmla="val 35000"/>
          </a:avLst>
        </a:prstGeom>
        <a:solidFill>
          <a:srgbClr val="FFCC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</a:rPr>
            <a:t>Получение предметных, </a:t>
          </a:r>
          <a:r>
            <a:rPr lang="ru-RU" sz="3200" b="1" kern="1200" dirty="0" err="1" smtClean="0">
              <a:solidFill>
                <a:schemeClr val="tx1"/>
              </a:solidFill>
            </a:rPr>
            <a:t>метапредметных</a:t>
          </a:r>
          <a:r>
            <a:rPr lang="ru-RU" sz="3200" b="1" kern="1200" dirty="0" smtClean="0">
              <a:solidFill>
                <a:schemeClr val="tx1"/>
              </a:solidFill>
            </a:rPr>
            <a:t>, личностных результатов   </a:t>
          </a:r>
          <a:endParaRPr lang="ru-RU" sz="3200" b="1" kern="1200" dirty="0">
            <a:solidFill>
              <a:schemeClr val="tx1"/>
            </a:solidFill>
          </a:endParaRPr>
        </a:p>
      </dsp:txBody>
      <dsp:txXfrm rot="-5400000">
        <a:off x="5140161" y="1344172"/>
        <a:ext cx="3763412" cy="21361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9FD5E-8C93-48A2-B812-B8C4079A0959}">
      <dsp:nvSpPr>
        <dsp:cNvPr id="0" name=""/>
        <dsp:cNvSpPr/>
      </dsp:nvSpPr>
      <dsp:spPr>
        <a:xfrm rot="16200000">
          <a:off x="750" y="152242"/>
          <a:ext cx="4272380" cy="4520050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Arial" pitchFamily="34" charset="0"/>
            </a:rPr>
            <a:t>Контроль и самоконтроль усвоения</a:t>
          </a:r>
          <a:endParaRPr lang="ru-RU" sz="2800" b="1" kern="1200" dirty="0">
            <a:solidFill>
              <a:schemeClr val="tx1"/>
            </a:solidFill>
          </a:endParaRPr>
        </a:p>
      </dsp:txBody>
      <dsp:txXfrm rot="5400000">
        <a:off x="-123085" y="1344172"/>
        <a:ext cx="3772384" cy="2136190"/>
      </dsp:txXfrm>
    </dsp:sp>
    <dsp:sp modelId="{4BC73DD9-8C4F-441D-AE3B-7D7588C464B7}">
      <dsp:nvSpPr>
        <dsp:cNvPr id="0" name=""/>
        <dsp:cNvSpPr/>
      </dsp:nvSpPr>
      <dsp:spPr>
        <a:xfrm rot="5400000">
          <a:off x="4511844" y="303143"/>
          <a:ext cx="4272380" cy="4218249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-3519944"/>
            <a:satOff val="-36129"/>
            <a:lumOff val="1509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Arial" pitchFamily="34" charset="0"/>
            </a:rPr>
            <a:t>Самооценка, рефлексия результатов деятельности</a:t>
          </a:r>
          <a:endParaRPr lang="ru-RU" sz="2800" b="1" kern="1200" dirty="0">
            <a:solidFill>
              <a:schemeClr val="tx1"/>
            </a:solidFill>
          </a:endParaRPr>
        </a:p>
      </dsp:txBody>
      <dsp:txXfrm rot="-5400000">
        <a:off x="5277104" y="1344172"/>
        <a:ext cx="3480055" cy="21361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9FD5E-8C93-48A2-B812-B8C4079A0959}">
      <dsp:nvSpPr>
        <dsp:cNvPr id="0" name=""/>
        <dsp:cNvSpPr/>
      </dsp:nvSpPr>
      <dsp:spPr>
        <a:xfrm rot="16200000">
          <a:off x="651" y="365683"/>
          <a:ext cx="4093169" cy="4093169"/>
        </a:xfrm>
        <a:prstGeom prst="downArrow">
          <a:avLst>
            <a:gd name="adj1" fmla="val 50000"/>
            <a:gd name="adj2" fmla="val 35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</a:rPr>
            <a:t>Конспект урока</a:t>
          </a:r>
          <a:endParaRPr lang="ru-RU" sz="3600" b="1" kern="1200" dirty="0">
            <a:solidFill>
              <a:schemeClr val="tx1"/>
            </a:solidFill>
          </a:endParaRPr>
        </a:p>
      </dsp:txBody>
      <dsp:txXfrm rot="5400000">
        <a:off x="652" y="1388975"/>
        <a:ext cx="3376864" cy="2046585"/>
      </dsp:txXfrm>
    </dsp:sp>
    <dsp:sp modelId="{4BC73DD9-8C4F-441D-AE3B-7D7588C464B7}">
      <dsp:nvSpPr>
        <dsp:cNvPr id="0" name=""/>
        <dsp:cNvSpPr/>
      </dsp:nvSpPr>
      <dsp:spPr>
        <a:xfrm rot="5400000">
          <a:off x="4331114" y="283042"/>
          <a:ext cx="4093169" cy="4258451"/>
        </a:xfrm>
        <a:prstGeom prst="downArrow">
          <a:avLst>
            <a:gd name="adj1" fmla="val 50000"/>
            <a:gd name="adj2" fmla="val 35000"/>
          </a:avLst>
        </a:prstGeom>
        <a:solidFill>
          <a:srgbClr val="66FFFF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Arial" pitchFamily="34" charset="0"/>
            </a:rPr>
            <a:t>Технологическая карта урока</a:t>
          </a:r>
          <a:endParaRPr lang="ru-RU" sz="2800" b="1" kern="1200" dirty="0">
            <a:solidFill>
              <a:schemeClr val="tx1"/>
            </a:solidFill>
          </a:endParaRPr>
        </a:p>
      </dsp:txBody>
      <dsp:txXfrm rot="-5400000">
        <a:off x="4964779" y="1388975"/>
        <a:ext cx="3542146" cy="204658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1F0D24-71EC-474F-9829-F14A3F21C943}">
      <dsp:nvSpPr>
        <dsp:cNvPr id="0" name=""/>
        <dsp:cNvSpPr/>
      </dsp:nvSpPr>
      <dsp:spPr>
        <a:xfrm rot="5400000">
          <a:off x="-286824" y="288379"/>
          <a:ext cx="1912161" cy="13385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1.</a:t>
          </a:r>
          <a:endParaRPr lang="ru-RU" sz="3700" kern="1200" dirty="0"/>
        </a:p>
      </dsp:txBody>
      <dsp:txXfrm rot="-5400000">
        <a:off x="1" y="670812"/>
        <a:ext cx="1338513" cy="573648"/>
      </dsp:txXfrm>
    </dsp:sp>
    <dsp:sp modelId="{E7C2509D-3CD5-4ED3-9AAA-A86B86379368}">
      <dsp:nvSpPr>
        <dsp:cNvPr id="0" name=""/>
        <dsp:cNvSpPr/>
      </dsp:nvSpPr>
      <dsp:spPr>
        <a:xfrm rot="5400000">
          <a:off x="4368284" y="-3028215"/>
          <a:ext cx="1242905" cy="7302446"/>
        </a:xfrm>
        <a:prstGeom prst="round2SameRect">
          <a:avLst/>
        </a:prstGeom>
        <a:solidFill>
          <a:srgbClr val="FFCCFF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/>
            <a:t>Цели урока задаются с тенденцией передачи функции от учителя к ученику.</a:t>
          </a:r>
          <a:endParaRPr lang="ru-RU" sz="2600" b="1" kern="1200" dirty="0"/>
        </a:p>
      </dsp:txBody>
      <dsp:txXfrm rot="-5400000">
        <a:off x="1338514" y="62229"/>
        <a:ext cx="7241772" cy="1121557"/>
      </dsp:txXfrm>
    </dsp:sp>
    <dsp:sp modelId="{870223D5-3E7C-486F-AF27-B76AE2445AD1}">
      <dsp:nvSpPr>
        <dsp:cNvPr id="0" name=""/>
        <dsp:cNvSpPr/>
      </dsp:nvSpPr>
      <dsp:spPr>
        <a:xfrm rot="5400000">
          <a:off x="-286824" y="2009339"/>
          <a:ext cx="1912161" cy="13385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2.</a:t>
          </a:r>
          <a:endParaRPr lang="ru-RU" sz="3700" kern="1200" dirty="0"/>
        </a:p>
      </dsp:txBody>
      <dsp:txXfrm rot="-5400000">
        <a:off x="1" y="2391772"/>
        <a:ext cx="1338513" cy="573648"/>
      </dsp:txXfrm>
    </dsp:sp>
    <dsp:sp modelId="{02D1EB10-F842-41BE-9EE4-0C5C8F8A55A7}">
      <dsp:nvSpPr>
        <dsp:cNvPr id="0" name=""/>
        <dsp:cNvSpPr/>
      </dsp:nvSpPr>
      <dsp:spPr>
        <a:xfrm rot="5400000">
          <a:off x="4368284" y="-1307255"/>
          <a:ext cx="1242905" cy="7302446"/>
        </a:xfrm>
        <a:prstGeom prst="round2SameRect">
          <a:avLst/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/>
            <a:t>Учитель систематически обучает детей осуществлять рефлексивное действие. </a:t>
          </a:r>
          <a:endParaRPr lang="ru-RU" sz="2600" b="1" kern="1200" dirty="0"/>
        </a:p>
      </dsp:txBody>
      <dsp:txXfrm rot="-5400000">
        <a:off x="1338514" y="1783189"/>
        <a:ext cx="7241772" cy="1121557"/>
      </dsp:txXfrm>
    </dsp:sp>
    <dsp:sp modelId="{071E9309-54E3-4FA5-B4CF-B9E1E7D54549}">
      <dsp:nvSpPr>
        <dsp:cNvPr id="0" name=""/>
        <dsp:cNvSpPr/>
      </dsp:nvSpPr>
      <dsp:spPr>
        <a:xfrm rot="5400000">
          <a:off x="-286824" y="3730298"/>
          <a:ext cx="1912161" cy="13385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3.</a:t>
          </a:r>
          <a:endParaRPr lang="ru-RU" sz="3700" kern="1200" dirty="0"/>
        </a:p>
      </dsp:txBody>
      <dsp:txXfrm rot="-5400000">
        <a:off x="1" y="4112731"/>
        <a:ext cx="1338513" cy="573648"/>
      </dsp:txXfrm>
    </dsp:sp>
    <dsp:sp modelId="{94D4E17C-E97A-4277-BB3F-966F06D054C1}">
      <dsp:nvSpPr>
        <dsp:cNvPr id="0" name=""/>
        <dsp:cNvSpPr/>
      </dsp:nvSpPr>
      <dsp:spPr>
        <a:xfrm rot="5400000">
          <a:off x="4368284" y="413703"/>
          <a:ext cx="1242905" cy="7302446"/>
        </a:xfrm>
        <a:prstGeom prst="round2SameRect">
          <a:avLst/>
        </a:prstGeom>
        <a:solidFill>
          <a:srgbClr val="CCFFCC">
            <a:alpha val="89804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/>
            <a:t>Используются разнообразные формы, методы и приемы обучения, повышающие степень активности учащихся в учебном процессе.</a:t>
          </a:r>
          <a:endParaRPr lang="ru-RU" sz="2600" b="1" kern="1200" dirty="0"/>
        </a:p>
      </dsp:txBody>
      <dsp:txXfrm rot="-5400000">
        <a:off x="1338514" y="3504147"/>
        <a:ext cx="7241772" cy="112155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E28414-990F-4DCC-9E23-EDB8A6FDE8B9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4.</a:t>
          </a:r>
          <a:endParaRPr lang="ru-RU" sz="3200" kern="1200" dirty="0"/>
        </a:p>
      </dsp:txBody>
      <dsp:txXfrm rot="-5400000">
        <a:off x="1" y="573596"/>
        <a:ext cx="1146297" cy="491270"/>
      </dsp:txXfrm>
    </dsp:sp>
    <dsp:sp modelId="{6B9F9867-9F49-4BD4-98FA-6A9558C436FF}">
      <dsp:nvSpPr>
        <dsp:cNvPr id="0" name=""/>
        <dsp:cNvSpPr/>
      </dsp:nvSpPr>
      <dsp:spPr>
        <a:xfrm rot="5400000">
          <a:off x="4155739" y="-3008994"/>
          <a:ext cx="1064418" cy="7083302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/>
            <a:t>Учитель владеет технологией диалога, обучает учащихся ставить и адресовать вопросы.</a:t>
          </a:r>
          <a:endParaRPr lang="ru-RU" sz="2200" b="1" kern="1200" dirty="0"/>
        </a:p>
      </dsp:txBody>
      <dsp:txXfrm rot="-5400000">
        <a:off x="1146298" y="52408"/>
        <a:ext cx="7031341" cy="960496"/>
      </dsp:txXfrm>
    </dsp:sp>
    <dsp:sp modelId="{4FC8ED02-9018-4C79-B541-E8AD0B9DF9B3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5.</a:t>
          </a:r>
          <a:endParaRPr lang="ru-RU" sz="3200" kern="1200" dirty="0"/>
        </a:p>
      </dsp:txBody>
      <dsp:txXfrm rot="-5400000">
        <a:off x="1" y="2017346"/>
        <a:ext cx="1146297" cy="491270"/>
      </dsp:txXfrm>
    </dsp:sp>
    <dsp:sp modelId="{5C9AD0B6-07CB-4447-B714-703D34EB217E}">
      <dsp:nvSpPr>
        <dsp:cNvPr id="0" name=""/>
        <dsp:cNvSpPr/>
      </dsp:nvSpPr>
      <dsp:spPr>
        <a:xfrm rot="5400000">
          <a:off x="4155739" y="-156524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/>
            <a:t>Учитель эффективно сочетает репродуктивную и проблемную формы обучения, учит детей работать по правилу и творчески.</a:t>
          </a:r>
          <a:endParaRPr lang="ru-RU" sz="2200" b="1" kern="1200" dirty="0"/>
        </a:p>
      </dsp:txBody>
      <dsp:txXfrm rot="-5400000">
        <a:off x="1146298" y="1496158"/>
        <a:ext cx="7031341" cy="960496"/>
      </dsp:txXfrm>
    </dsp:sp>
    <dsp:sp modelId="{2B1BA8BC-D901-426F-B5C6-E255F948144A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6.</a:t>
          </a:r>
          <a:endParaRPr lang="ru-RU" sz="3200" kern="1200" dirty="0"/>
        </a:p>
      </dsp:txBody>
      <dsp:txXfrm rot="-5400000">
        <a:off x="1" y="3461096"/>
        <a:ext cx="1146297" cy="491270"/>
      </dsp:txXfrm>
    </dsp:sp>
    <dsp:sp modelId="{2BCB114F-87BA-425E-B0E3-BFA5939A34DE}">
      <dsp:nvSpPr>
        <dsp:cNvPr id="0" name=""/>
        <dsp:cNvSpPr/>
      </dsp:nvSpPr>
      <dsp:spPr>
        <a:xfrm rot="5400000">
          <a:off x="4155739" y="-121494"/>
          <a:ext cx="1064418" cy="7083302"/>
        </a:xfrm>
        <a:prstGeom prst="round2Same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/>
            <a:t>На уроке задаются задачи и четкие критерии самоконтроля и самооценки </a:t>
          </a:r>
          <a:endParaRPr lang="ru-RU" sz="2200" b="1" kern="1200" dirty="0"/>
        </a:p>
      </dsp:txBody>
      <dsp:txXfrm rot="-5400000">
        <a:off x="1146298" y="2939908"/>
        <a:ext cx="7031341" cy="96049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438D77-AEBA-404A-9AAB-2E7ADEBD1EA0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7.</a:t>
          </a:r>
          <a:endParaRPr lang="ru-RU" sz="3200" kern="1200" dirty="0"/>
        </a:p>
      </dsp:txBody>
      <dsp:txXfrm rot="-5400000">
        <a:off x="1" y="573596"/>
        <a:ext cx="1146297" cy="491270"/>
      </dsp:txXfrm>
    </dsp:sp>
    <dsp:sp modelId="{2B3E274D-2A40-4A0E-85C4-9AAE46609573}">
      <dsp:nvSpPr>
        <dsp:cNvPr id="0" name=""/>
        <dsp:cNvSpPr/>
      </dsp:nvSpPr>
      <dsp:spPr>
        <a:xfrm rot="5400000">
          <a:off x="4155739" y="-3008994"/>
          <a:ext cx="1064418" cy="7083302"/>
        </a:xfrm>
        <a:prstGeom prst="round2SameRect">
          <a:avLst/>
        </a:prstGeom>
        <a:solidFill>
          <a:srgbClr val="FFFFCC">
            <a:alpha val="89804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/>
            <a:t>Учитель добивается осмысления учебного материала всеми учащимися, используя для этого специальные приемы.</a:t>
          </a:r>
          <a:endParaRPr lang="ru-RU" sz="2200" b="1" kern="1200" dirty="0"/>
        </a:p>
      </dsp:txBody>
      <dsp:txXfrm rot="-5400000">
        <a:off x="1146298" y="52408"/>
        <a:ext cx="7031341" cy="960496"/>
      </dsp:txXfrm>
    </dsp:sp>
    <dsp:sp modelId="{170032E2-8B69-4220-B7B9-D1E491F9A5AD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8.</a:t>
          </a:r>
          <a:endParaRPr lang="ru-RU" sz="3200" kern="1200" dirty="0"/>
        </a:p>
      </dsp:txBody>
      <dsp:txXfrm rot="-5400000">
        <a:off x="1" y="2017346"/>
        <a:ext cx="1146297" cy="491270"/>
      </dsp:txXfrm>
    </dsp:sp>
    <dsp:sp modelId="{E4D167BB-4A97-4C2E-B418-9D37439645A3}">
      <dsp:nvSpPr>
        <dsp:cNvPr id="0" name=""/>
        <dsp:cNvSpPr/>
      </dsp:nvSpPr>
      <dsp:spPr>
        <a:xfrm rot="5400000">
          <a:off x="4155739" y="-1565244"/>
          <a:ext cx="1064418" cy="7083302"/>
        </a:xfrm>
        <a:prstGeom prst="round2SameRect">
          <a:avLst/>
        </a:prstGeom>
        <a:solidFill>
          <a:srgbClr val="CCFFCC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/>
            <a:t>Учитель стремиться оценивать реальное продвижение каждого ученика, поощряет и поддерживает минимальные успехи.</a:t>
          </a:r>
          <a:endParaRPr lang="ru-RU" sz="2200" b="1" kern="1200" dirty="0"/>
        </a:p>
      </dsp:txBody>
      <dsp:txXfrm rot="-5400000">
        <a:off x="1146298" y="1496158"/>
        <a:ext cx="7031341" cy="960496"/>
      </dsp:txXfrm>
    </dsp:sp>
    <dsp:sp modelId="{69F2C2B4-B136-424E-9F9E-5EC51795D0AD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9.</a:t>
          </a:r>
          <a:endParaRPr lang="ru-RU" sz="3200" kern="1200" dirty="0"/>
        </a:p>
      </dsp:txBody>
      <dsp:txXfrm rot="-5400000">
        <a:off x="1" y="3461096"/>
        <a:ext cx="1146297" cy="491270"/>
      </dsp:txXfrm>
    </dsp:sp>
    <dsp:sp modelId="{BBDA0A87-6190-428E-8CED-F52977437DE5}">
      <dsp:nvSpPr>
        <dsp:cNvPr id="0" name=""/>
        <dsp:cNvSpPr/>
      </dsp:nvSpPr>
      <dsp:spPr>
        <a:xfrm rot="5400000">
          <a:off x="4155739" y="-121494"/>
          <a:ext cx="1064418" cy="7083302"/>
        </a:xfrm>
        <a:prstGeom prst="round2SameRect">
          <a:avLst/>
        </a:prstGeom>
        <a:solidFill>
          <a:srgbClr val="FFCC00">
            <a:alpha val="89804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/>
            <a:t>Учитель специально планирует коммуникативные задачи урока.</a:t>
          </a:r>
          <a:endParaRPr lang="ru-RU" sz="2200" b="1" kern="1200" dirty="0"/>
        </a:p>
      </dsp:txBody>
      <dsp:txXfrm rot="-5400000">
        <a:off x="1146298" y="2939908"/>
        <a:ext cx="7031341" cy="960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6AD89-72BB-401B-9328-2C317724442C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F597A-AE5D-4BD1-A8AD-043AFB2421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856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BC756E-200E-4FF3-B8E2-7C81A98E9139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01752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hyperlink" Target="&#1075;&#1080;&#1087;&#1077;&#1088;&#1089;&#1089;&#1099;&#1083;&#1082;&#1072;.ppt" TargetMode="Externa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4221088"/>
            <a:ext cx="6336704" cy="1204306"/>
          </a:xfrm>
        </p:spPr>
        <p:txBody>
          <a:bodyPr>
            <a:noAutofit/>
          </a:bodyPr>
          <a:lstStyle/>
          <a:p>
            <a:r>
              <a:rPr lang="ru-RU" sz="6600" b="1" dirty="0" smtClean="0"/>
              <a:t>СОВРЕМЕННЫЙ УРОК В УСЛОВИЯХ РЕАЛИЗАЦИИ ФГОС</a:t>
            </a:r>
            <a:endParaRPr lang="ru-RU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Arial" pitchFamily="34" charset="0"/>
              </a:rPr>
              <a:t>Новая типология уроков</a:t>
            </a:r>
          </a:p>
        </p:txBody>
      </p:sp>
      <p:pic>
        <p:nvPicPr>
          <p:cNvPr id="4" name="Picture 2" descr="D:\кл рук-во\школ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5301208"/>
            <a:ext cx="1340768" cy="1340768"/>
          </a:xfrm>
          <a:prstGeom prst="rect">
            <a:avLst/>
          </a:prstGeom>
          <a:noFill/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92070832"/>
              </p:ext>
            </p:extLst>
          </p:nvPr>
        </p:nvGraphicFramePr>
        <p:xfrm>
          <a:off x="2123728" y="1884942"/>
          <a:ext cx="6096000" cy="4496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6868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</a:rPr>
              <a:t>Главная методическая цель достигается следующими путями: </a:t>
            </a: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Arial" pitchFamily="34" charset="0"/>
              </a:rPr>
            </a:br>
            <a:endParaRPr lang="ru-RU" sz="3200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2400" smtClean="0">
                <a:latin typeface="Arial" pitchFamily="34" charset="0"/>
              </a:rPr>
              <a:t>Ход познания – «от учеников». Учитель составляет и обсуждает план урока вместе с учащимися, использует в ходе урока дидактический материал, позволяющий ученику выбирать наиболее значимые для него вид и форму учебного содержания.</a:t>
            </a:r>
            <a:br>
              <a:rPr lang="ru-RU" sz="2400" smtClean="0">
                <a:latin typeface="Arial" pitchFamily="34" charset="0"/>
              </a:rPr>
            </a:br>
            <a:endParaRPr lang="ru-RU" sz="2400" smtClean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400" smtClean="0">
                <a:latin typeface="Arial" pitchFamily="34" charset="0"/>
              </a:rPr>
              <a:t>Преобразующий характер деятельности обучающихся: наблюдают, сравнивают, группируют, классифицируют, делают выводы, выясняют закономерности. </a:t>
            </a:r>
            <a:br>
              <a:rPr lang="ru-RU" sz="2400" smtClean="0">
                <a:latin typeface="Arial" pitchFamily="34" charset="0"/>
              </a:rPr>
            </a:br>
            <a:endParaRPr lang="ru-RU" sz="2400" smtClean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400" smtClean="0">
                <a:latin typeface="Arial" pitchFamily="34" charset="0"/>
              </a:rPr>
              <a:t>Интенсивная самостоятельная деятельность обучающихся, связанная с эмоциональными переживаниями, которая сопровождается эффектом неожиданности. </a:t>
            </a:r>
            <a:br>
              <a:rPr lang="ru-RU" sz="2400" smtClean="0">
                <a:latin typeface="Arial" pitchFamily="34" charset="0"/>
              </a:rPr>
            </a:br>
            <a:endParaRPr lang="ru-RU" sz="2400" smtClean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ru-RU" sz="1800" smtClean="0">
              <a:latin typeface="Tw Cen MT" pitchFamily="34" charset="0"/>
            </a:endParaRPr>
          </a:p>
        </p:txBody>
      </p:sp>
      <p:pic>
        <p:nvPicPr>
          <p:cNvPr id="4" name="Picture 2" descr="D:\кл рук-во\школ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5517232"/>
            <a:ext cx="1340768" cy="134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10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</a:rPr>
              <a:t>Главная методическая цель достигается следующими путями: </a:t>
            </a:r>
            <a:br>
              <a:rPr lang="ru-RU" sz="3200" b="1" dirty="0" smtClean="0">
                <a:solidFill>
                  <a:srgbClr val="FF0000"/>
                </a:solidFill>
                <a:latin typeface="Arial" pitchFamily="34" charset="0"/>
              </a:rPr>
            </a:br>
            <a:endParaRPr lang="ru-RU" sz="3200" b="1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2400" smtClean="0">
                <a:latin typeface="Arial" pitchFamily="34" charset="0"/>
              </a:rPr>
              <a:t>Коллективный поиск, направляемый учителем (вопросы, пробуждающие самостоятельную мысль учеников, предварительные домашние задания). Учитель создает атмосферу заинтересованности каждого ученика в работе класса.</a:t>
            </a:r>
            <a:br>
              <a:rPr lang="ru-RU" sz="2400" smtClean="0">
                <a:latin typeface="Arial" pitchFamily="34" charset="0"/>
              </a:rPr>
            </a:br>
            <a:endParaRPr lang="ru-RU" sz="2400" smtClean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400" smtClean="0">
                <a:latin typeface="Arial" pitchFamily="34" charset="0"/>
              </a:rPr>
              <a:t>Создание педагогических ситуаций общения на уроке, позволяющих каждому ученику проявлять инициативу, самостоятельность, избирательность в способах работы.</a:t>
            </a:r>
            <a:br>
              <a:rPr lang="ru-RU" sz="2400" smtClean="0">
                <a:latin typeface="Arial" pitchFamily="34" charset="0"/>
              </a:rPr>
            </a:br>
            <a:endParaRPr lang="ru-RU" sz="2400" smtClean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400" smtClean="0">
                <a:latin typeface="Arial" pitchFamily="34" charset="0"/>
              </a:rPr>
              <a:t>Гибкая структура. Учитель использует разнообразные формы и методы организации учебной деятельности, позволяющие раскрыть субъективный опыт обучающихся.</a:t>
            </a:r>
          </a:p>
          <a:p>
            <a:pPr>
              <a:lnSpc>
                <a:spcPct val="80000"/>
              </a:lnSpc>
            </a:pPr>
            <a:endParaRPr lang="ru-RU" sz="2400" smtClean="0">
              <a:latin typeface="Tw Cen MT" pitchFamily="34" charset="0"/>
            </a:endParaRPr>
          </a:p>
        </p:txBody>
      </p:sp>
      <p:pic>
        <p:nvPicPr>
          <p:cNvPr id="4" name="Picture 2" descr="D:\кл рук-во\школ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5517232"/>
            <a:ext cx="1340768" cy="134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52" name="Group 28"/>
          <p:cNvGraphicFramePr>
            <a:graphicFrameLocks noGrp="1"/>
          </p:cNvGraphicFramePr>
          <p:nvPr/>
        </p:nvGraphicFramePr>
        <p:xfrm>
          <a:off x="0" y="0"/>
          <a:ext cx="9144000" cy="6857999"/>
        </p:xfrm>
        <a:graphic>
          <a:graphicData uri="http://schemas.openxmlformats.org/drawingml/2006/table">
            <a:tbl>
              <a:tblPr/>
              <a:tblGrid>
                <a:gridCol w="1908175"/>
                <a:gridCol w="3168650"/>
                <a:gridCol w="4067175"/>
              </a:tblGrid>
              <a:tr h="625373">
                <a:tc>
                  <a:txBody>
                    <a:bodyPr/>
                    <a:lstStyle/>
                    <a:p>
                      <a:pPr marL="889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Arial" charset="0"/>
                        </a:rPr>
                        <a:t>Предмет изменений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Arial" charset="0"/>
                        </a:rPr>
                        <a:t>Традиционная деятельность учителя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04775" marR="0" lvl="0" indent="63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Arial" charset="0"/>
                        </a:rPr>
                        <a:t>Деятельность учителя, работающего по ФГОС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252270">
                <a:tc rowSpan="2">
                  <a:txBody>
                    <a:bodyPr/>
                    <a:lstStyle/>
                    <a:p>
                      <a:pPr marL="889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Подготовка к уроку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Arial" charset="0"/>
                        </a:rPr>
                        <a:t>Учитель пользуется жестко структурированным конспектом урока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104775" marR="0" lvl="0" indent="6350" algn="just" defTabSz="75247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Arial" charset="0"/>
                        </a:rPr>
                        <a:t>Учитель пользуется сценарным планом урока, предоставляющим ему свободу в выборе форм, способов и приемов обучения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</a:tr>
              <a:tr h="15657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0325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Arial" charset="0"/>
                        </a:rPr>
                        <a:t>При подготовке к уроку учитель использует учебник и методические рекомендации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104775" marR="0" lvl="0" indent="63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Arial" charset="0"/>
                        </a:rPr>
                        <a:t>При подготовке к уроку учитель использует учебник и методические рекомендации,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Arial" charset="0"/>
                        </a:rPr>
                        <a:t>интернет-ресурсы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Arial" charset="0"/>
                        </a:rPr>
                        <a:t>, материалы коллег. Обменивается конспектами с коллегами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</a:tr>
              <a:tr h="1536998">
                <a:tc>
                  <a:txBody>
                    <a:bodyPr/>
                    <a:lstStyle/>
                    <a:p>
                      <a:pPr marL="889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Основные этапы урока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68263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Arial" charset="0"/>
                        </a:rPr>
                        <a:t>Объяснение и закрепление учебного материала. Большое количество времени занимает речь учителя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104775" marR="0" lvl="0" indent="63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Arial" charset="0"/>
                        </a:rPr>
                        <a:t>Самостоятельная деятельность обучающихся (более половины времени урока)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</a:tr>
              <a:tr h="1877642">
                <a:tc>
                  <a:txBody>
                    <a:bodyPr/>
                    <a:lstStyle/>
                    <a:p>
                      <a:pPr marL="889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Главная цель учителя на уроке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68263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Arial" charset="0"/>
                        </a:rPr>
                        <a:t>Успеть выполнить все, что запланировано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104775" marR="0" lvl="0" indent="63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Arial" charset="0"/>
                        </a:rPr>
                        <a:t>Организовать деятельность детей:</a:t>
                      </a:r>
                    </a:p>
                    <a:p>
                      <a:pPr marL="104775" marR="0" lvl="0" indent="63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Arial" charset="0"/>
                        </a:rPr>
                        <a:t>по поиску и обработке информации;</a:t>
                      </a:r>
                    </a:p>
                    <a:p>
                      <a:pPr marL="104775" marR="0" lvl="0" indent="63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Arial" charset="0"/>
                        </a:rPr>
                        <a:t>обобщению способов действия;</a:t>
                      </a:r>
                    </a:p>
                    <a:p>
                      <a:pPr marL="104775" marR="0" lvl="0" indent="63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Arial" charset="0"/>
                        </a:rPr>
                        <a:t>постановке учебной задачи и т. д.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77" name="Group 29"/>
          <p:cNvGraphicFramePr>
            <a:graphicFrameLocks noGrp="1"/>
          </p:cNvGraphicFramePr>
          <p:nvPr/>
        </p:nvGraphicFramePr>
        <p:xfrm>
          <a:off x="-17463" y="-100013"/>
          <a:ext cx="9161463" cy="7147908"/>
        </p:xfrm>
        <a:graphic>
          <a:graphicData uri="http://schemas.openxmlformats.org/drawingml/2006/table">
            <a:tbl>
              <a:tblPr/>
              <a:tblGrid>
                <a:gridCol w="1838655"/>
                <a:gridCol w="2759572"/>
                <a:gridCol w="4563236"/>
              </a:tblGrid>
              <a:tr h="600634">
                <a:tc>
                  <a:txBody>
                    <a:bodyPr/>
                    <a:lstStyle/>
                    <a:p>
                      <a:pPr marL="889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Arial" charset="0"/>
                        </a:rPr>
                        <a:t>Предмет изменений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Arial" charset="0"/>
                        </a:rPr>
                        <a:t>Традиционная деятельность учителя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04775" marR="0" lvl="0" indent="63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Arial" charset="0"/>
                        </a:rPr>
                        <a:t>Деятельность учителя, работающего по ФГОС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02220">
                <a:tc>
                  <a:txBody>
                    <a:bodyPr/>
                    <a:lstStyle/>
                    <a:p>
                      <a:pPr marL="889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Формулирование заданий для обучающихся (определение деятельности детей)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68263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Arial" charset="0"/>
                        </a:rPr>
                        <a:t>Формулировки: решите, спишите, сравните, найдите, выпишите, выполните и т. д.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104775" marR="0" lvl="0" indent="63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Arial" charset="0"/>
                        </a:rPr>
                        <a:t>Формулировки: проанализируйте, докажите (объясните), сравните, выразите символом, создайте схему или модель, продолжите, обобщите (сделайте вывод), выберите решение или способ решения, исследуйте, оцените, измените, придумайте и т. д.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</a:tr>
              <a:tr h="651353">
                <a:tc>
                  <a:txBody>
                    <a:bodyPr/>
                    <a:lstStyle/>
                    <a:p>
                      <a:pPr marL="889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Форма урока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68263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Arial" charset="0"/>
                        </a:rPr>
                        <a:t>Преимущественно фронтальная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104775" marR="0" lvl="0" indent="63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Arial" charset="0"/>
                        </a:rPr>
                        <a:t>Преимущественно групповая и/или индивидуальная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</a:tr>
              <a:tr h="1801903">
                <a:tc>
                  <a:txBody>
                    <a:bodyPr/>
                    <a:lstStyle/>
                    <a:p>
                      <a:pPr marL="889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Нестандартное ведение уроков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68263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Arial" charset="0"/>
                        </a:rPr>
                        <a:t>–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104775" marR="0" lvl="0" indent="63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Arial" charset="0"/>
                        </a:rPr>
                        <a:t>Учитель ведет урок в параллельном классе, урок ведут два педагога (совместно с учителями информатики, психологами и логопедами), урок проходит с поддержкой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Arial" charset="0"/>
                        </a:rPr>
                        <a:t>тьютора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Arial" charset="0"/>
                        </a:rPr>
                        <a:t> или в присутствии родителей обучающихся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</a:tr>
              <a:tr h="1801903">
                <a:tc>
                  <a:txBody>
                    <a:bodyPr/>
                    <a:lstStyle/>
                    <a:p>
                      <a:pPr marL="889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Взаимодействие с родителями обучающихся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68263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Arial" charset="0"/>
                        </a:rPr>
                        <a:t>Происходит в виде лекций, родители не включены в образовательный процесс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104775" marR="0" lvl="0" indent="63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Arial" charset="0"/>
                        </a:rPr>
                        <a:t>Информированность родителей обучающихся. Они имеют возможность участвовать в образовательном процессе. Общение учителя с родителями школьников может осуществляться при помощи Интернета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02" name="Group 30"/>
          <p:cNvGraphicFramePr>
            <a:graphicFrameLocks noGrp="1"/>
          </p:cNvGraphicFramePr>
          <p:nvPr/>
        </p:nvGraphicFramePr>
        <p:xfrm>
          <a:off x="11113" y="23813"/>
          <a:ext cx="9132887" cy="6834187"/>
        </p:xfrm>
        <a:graphic>
          <a:graphicData uri="http://schemas.openxmlformats.org/drawingml/2006/table">
            <a:tbl>
              <a:tblPr/>
              <a:tblGrid>
                <a:gridCol w="2257425"/>
                <a:gridCol w="2951162"/>
                <a:gridCol w="3924300"/>
              </a:tblGrid>
              <a:tr h="768981">
                <a:tc>
                  <a:txBody>
                    <a:bodyPr/>
                    <a:lstStyle/>
                    <a:p>
                      <a:pPr marL="889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Arial" charset="0"/>
                        </a:rPr>
                        <a:t>Предмет изменений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Arial" charset="0"/>
                        </a:rPr>
                        <a:t>Традиционная деятельность учителя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04775" marR="0" lvl="0" indent="63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Arial" charset="0"/>
                        </a:rPr>
                        <a:t>Деятельность учителя, работающего по ФГОС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62471">
                <a:tc>
                  <a:txBody>
                    <a:bodyPr/>
                    <a:lstStyle/>
                    <a:p>
                      <a:pPr marL="889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Образовательная среда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Arial" charset="0"/>
                        </a:rPr>
                        <a:t>Создается учителем. Выставки работ обучающихся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104775" marR="0" lvl="0" indent="63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Arial" charset="0"/>
                        </a:rPr>
                        <a:t>Создается обучающимися (дети изготавливают учебный материал, проводят презентации). Зонирование классов, холлов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</a:tr>
              <a:tr h="768981">
                <a:tc rowSpan="4">
                  <a:txBody>
                    <a:bodyPr/>
                    <a:lstStyle/>
                    <a:p>
                      <a:pPr marL="889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Результаты обучения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Arial" charset="0"/>
                        </a:rPr>
                        <a:t>Предметные результаты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104775" marR="0" lvl="0" indent="63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Arial" charset="0"/>
                        </a:rPr>
                        <a:t>Не только предметные результаты, но и личностные,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Arial" charset="0"/>
                        </a:rPr>
                        <a:t>метапредметные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</a:tr>
              <a:tr h="6088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Arial" charset="0"/>
                        </a:rPr>
                        <a:t>Нет портфолио обучающегося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104775" marR="0" lvl="0" indent="63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Arial" charset="0"/>
                        </a:rPr>
                        <a:t>Создание портфолио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</a:tr>
              <a:tr h="11657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Arial" charset="0"/>
                        </a:rPr>
                        <a:t>Основная оценка – оценка учителя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104775" marR="0" lvl="0" indent="63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Arial" charset="0"/>
                        </a:rPr>
                        <a:t>Ориентир на самооценку обучающегося, формирование адекватной самооценки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</a:tr>
              <a:tr h="19592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Arial" charset="0"/>
                        </a:rPr>
                        <a:t>Важны положительные оценки учеников по итогам контрольных работ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104775" marR="0" lvl="0" indent="63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Arial" charset="0"/>
                        </a:rPr>
                        <a:t>Учет динамики результатов обучения детей относительно самих себя. Оценка промежуточных результатов обучения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Дидактические требования к комбинированному уроку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782657"/>
              </p:ext>
            </p:extLst>
          </p:nvPr>
        </p:nvGraphicFramePr>
        <p:xfrm>
          <a:off x="-2" y="1556793"/>
          <a:ext cx="9144001" cy="530120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074303"/>
                <a:gridCol w="2551250"/>
                <a:gridCol w="2259224"/>
                <a:gridCol w="2259224"/>
              </a:tblGrid>
              <a:tr h="904440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2000" dirty="0"/>
                        <a:t>Требования к уроку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41837" marR="41837" marT="41837" marB="41837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2000" dirty="0"/>
                        <a:t>Традиционный урок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41837" marR="41837" marT="41837" marB="41837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2000" dirty="0"/>
                        <a:t>Урок современного типа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41837" marR="41837" marT="41837" marB="41837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2000" dirty="0"/>
                        <a:t>Универсальные учебные действия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41837" marR="41837" marT="41837" marB="41837"/>
                </a:tc>
              </a:tr>
              <a:tr h="1643836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000" dirty="0"/>
                        <a:t>Объявление темы урока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41837" marR="41837" marT="41837" marB="41837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000" dirty="0"/>
                        <a:t>Учитель сообщает учащимся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41837" marR="41837" marT="41837" marB="41837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000" dirty="0"/>
                        <a:t>Формулируют сами учащиеся (учитель подводит учащихся к осознанию темы)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41837" marR="41837" marT="41837" marB="41837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000" dirty="0"/>
                        <a:t>Познавательные </a:t>
                      </a:r>
                      <a:r>
                        <a:rPr lang="ru-RU" sz="2000" dirty="0" err="1"/>
                        <a:t>общеучебные</a:t>
                      </a:r>
                      <a:r>
                        <a:rPr lang="ru-RU" sz="2000" dirty="0"/>
                        <a:t>, коммуникативные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41837" marR="41837" marT="41837" marB="41837"/>
                </a:tc>
              </a:tr>
              <a:tr h="2752932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000" dirty="0"/>
                        <a:t>Сообщение целей и задач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41837" marR="41837" marT="41837" marB="41837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000" dirty="0"/>
                        <a:t>Учитель формулирует и сообщает учащимся, чему должны научиться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41837" marR="41837" marT="41837" marB="41837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000" dirty="0"/>
                        <a:t>Формулируют сами учащиеся, определив границы знания и незнания (учитель подводит учащихся к осознанию целей и задач)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41837" marR="41837" marT="41837" marB="41837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000" dirty="0"/>
                        <a:t>Регулятивные </a:t>
                      </a:r>
                      <a:r>
                        <a:rPr lang="ru-RU" sz="2000" dirty="0" err="1"/>
                        <a:t>целеполагания</a:t>
                      </a:r>
                      <a:r>
                        <a:rPr lang="ru-RU" sz="2000" dirty="0"/>
                        <a:t>, коммуникативные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41837" marR="41837" marT="41837" marB="41837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992640"/>
              </p:ext>
            </p:extLst>
          </p:nvPr>
        </p:nvGraphicFramePr>
        <p:xfrm>
          <a:off x="0" y="0"/>
          <a:ext cx="9144001" cy="710140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074303"/>
                <a:gridCol w="2551250"/>
                <a:gridCol w="2259224"/>
                <a:gridCol w="2259224"/>
              </a:tblGrid>
              <a:tr h="1998778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000" dirty="0"/>
                        <a:t>Планирование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35800" marR="35800" marT="35800" marB="358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000" dirty="0"/>
                        <a:t>Учитель сообщает учащимся, какую работу они должны выполнить, чтобы достичь цели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35800" marR="35800" marT="35800" marB="358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800" dirty="0"/>
                        <a:t>Планирование учащимися способов достижения намеченной цели (учитель помогает, советует)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35800" marR="35800" marT="35800" marB="358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000"/>
                        <a:t>Регулятивные планирования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35800" marR="35800" marT="35800" marB="35800"/>
                </a:tc>
              </a:tr>
              <a:tr h="255131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000" dirty="0"/>
                        <a:t>Практическая деятельность учащихся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35800" marR="35800" marT="35800" marB="358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000" dirty="0"/>
                        <a:t>Под руководством учителя учащиеся выполняют ряд практических задач (чаще применяется фронтальный метод организации деятельности)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35800" marR="35800" marT="35800" marB="358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800" dirty="0"/>
                        <a:t>Учащиеся осуществляют учебные действия по намеченному плану (применяется групповой, индивидуальный методы), учитель консультирует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35800" marR="35800" marT="35800" marB="358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000" dirty="0"/>
                        <a:t>Познавательные, регулятивные, коммуникативные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35800" marR="35800" marT="35800" marB="35800"/>
                </a:tc>
              </a:tr>
              <a:tr h="255131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000" dirty="0"/>
                        <a:t>Осуществление контроля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35800" marR="35800" marT="35800" marB="358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000"/>
                        <a:t>Учитель осуществляет контроль за выполнением учащимися практической работы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35800" marR="35800" marT="35800" marB="358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800" dirty="0"/>
                        <a:t>Учащиеся осуществляют контроль (применяются формы самоконтроля, взаимоконтроля), учитель консультирует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35800" marR="35800" marT="35800" marB="358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000" dirty="0"/>
                        <a:t>Регулятивные контроля (самоконтроля), коммуникативные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35800" marR="35800" marT="35800" marB="3580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312412"/>
              </p:ext>
            </p:extLst>
          </p:nvPr>
        </p:nvGraphicFramePr>
        <p:xfrm>
          <a:off x="-36512" y="0"/>
          <a:ext cx="9180513" cy="686547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110815"/>
                <a:gridCol w="2551250"/>
                <a:gridCol w="2259224"/>
                <a:gridCol w="2259224"/>
              </a:tblGrid>
              <a:tr h="342900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000" dirty="0"/>
                        <a:t>Осуществление коррекции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41837" marR="41837" marT="41837" marB="41837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000" dirty="0"/>
                        <a:t>Учитель в ходе выполнения и по итогам выполненной работы учащимися осуществляет коррекцию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41837" marR="41837" marT="41837" marB="41837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000" dirty="0"/>
                        <a:t>Учащиеся формулируют затруднения и осуществляют коррекцию самостоятельно, учитель консультирует, советует, помогает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41837" marR="41837" marT="41837" marB="41837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000"/>
                        <a:t>Коммуникативные, регулятивные коррекции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41837" marR="41837" marT="41837" marB="41837"/>
                </a:tc>
              </a:tr>
              <a:tr h="342900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000" dirty="0"/>
                        <a:t>Оценивание учащихся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41837" marR="41837" marT="41837" marB="41837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000"/>
                        <a:t>Учитель осуществляет оценивание работы учащихся на уроке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41837" marR="41837" marT="41837" marB="41837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000"/>
                        <a:t>Учащиеся дают оценку деятельности по её результатам (самооценка, оценивание результатов деятельности товарищей), учитель консультирует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41837" marR="41837" marT="41837" marB="41837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000" dirty="0"/>
                        <a:t>Регулятивные оценивания (</a:t>
                      </a:r>
                      <a:r>
                        <a:rPr lang="ru-RU" sz="2000" dirty="0" err="1"/>
                        <a:t>самооценивания</a:t>
                      </a:r>
                      <a:r>
                        <a:rPr lang="ru-RU" sz="2000" dirty="0"/>
                        <a:t>), коммуникативные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41837" marR="41837" marT="41837" marB="41837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10296"/>
              </p:ext>
            </p:extLst>
          </p:nvPr>
        </p:nvGraphicFramePr>
        <p:xfrm>
          <a:off x="35496" y="0"/>
          <a:ext cx="9108505" cy="685799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038807"/>
                <a:gridCol w="2551250"/>
                <a:gridCol w="2259224"/>
                <a:gridCol w="2259224"/>
              </a:tblGrid>
              <a:tr h="2389159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000" dirty="0"/>
                        <a:t>Итог урока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41837" marR="41837" marT="41837" marB="41837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000" dirty="0"/>
                        <a:t>Учитель выясняет у учащихся, что они запомнили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41837" marR="41837" marT="41837" marB="41837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000"/>
                        <a:t>Проводится рефлексия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41837" marR="41837" marT="41837" marB="41837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000"/>
                        <a:t>Регулятивные саморегуляции, коммуникативные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41837" marR="41837" marT="41837" marB="41837"/>
                </a:tc>
              </a:tr>
              <a:tr h="44688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000" dirty="0"/>
                        <a:t>Домашнее задание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41837" marR="41837" marT="41837" marB="41837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000" dirty="0"/>
                        <a:t>Учитель объявляет и комментирует (чаще – задание одно для всех)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41837" marR="41837" marT="41837" marB="41837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000" dirty="0"/>
                        <a:t>Учащиеся могут выбирать задание из предложенных учителем с учётом индивидуальных возможностей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41837" marR="41837" marT="41837" marB="41837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000" dirty="0"/>
                        <a:t>Познавательные, регулятивные, коммуникативные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41837" marR="41837" marT="41837" marB="41837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988840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i="1" dirty="0" smtClean="0">
                <a:solidFill>
                  <a:schemeClr val="bg1"/>
                </a:solidFill>
                <a:latin typeface="Garamond" pitchFamily="18" charset="0"/>
              </a:rPr>
              <a:t>Цель обучения ребенка состоит в том, чтобы</a:t>
            </a:r>
            <a:r>
              <a:rPr lang="ru-RU" sz="4800" dirty="0" smtClean="0">
                <a:solidFill>
                  <a:schemeClr val="bg1"/>
                </a:solidFill>
                <a:latin typeface="Garamond" pitchFamily="18" charset="0"/>
              </a:rPr>
              <a:t/>
            </a:r>
            <a:br>
              <a:rPr lang="ru-RU" sz="4800" dirty="0" smtClean="0">
                <a:solidFill>
                  <a:schemeClr val="bg1"/>
                </a:solidFill>
                <a:latin typeface="Garamond" pitchFamily="18" charset="0"/>
              </a:rPr>
            </a:br>
            <a:r>
              <a:rPr lang="ru-RU" sz="4800" i="1" dirty="0" smtClean="0">
                <a:solidFill>
                  <a:schemeClr val="bg1"/>
                </a:solidFill>
                <a:latin typeface="Garamond" pitchFamily="18" charset="0"/>
              </a:rPr>
              <a:t>сделать его способным развиваться дальше</a:t>
            </a:r>
            <a:r>
              <a:rPr lang="ru-RU" sz="4800" dirty="0" smtClean="0">
                <a:solidFill>
                  <a:schemeClr val="bg1"/>
                </a:solidFill>
                <a:latin typeface="Garamond" pitchFamily="18" charset="0"/>
              </a:rPr>
              <a:t/>
            </a:r>
            <a:br>
              <a:rPr lang="ru-RU" sz="4800" dirty="0" smtClean="0">
                <a:solidFill>
                  <a:schemeClr val="bg1"/>
                </a:solidFill>
                <a:latin typeface="Garamond" pitchFamily="18" charset="0"/>
              </a:rPr>
            </a:br>
            <a:r>
              <a:rPr lang="ru-RU" sz="4800" i="1" dirty="0" smtClean="0">
                <a:solidFill>
                  <a:schemeClr val="bg1"/>
                </a:solidFill>
                <a:latin typeface="Garamond" pitchFamily="18" charset="0"/>
              </a:rPr>
              <a:t>без помощи учителя.</a:t>
            </a:r>
            <a:r>
              <a:rPr lang="ru-RU" sz="4800" dirty="0" smtClean="0">
                <a:solidFill>
                  <a:schemeClr val="bg1"/>
                </a:solidFill>
                <a:latin typeface="Garamond" pitchFamily="18" charset="0"/>
              </a:rPr>
              <a:t/>
            </a:r>
            <a:br>
              <a:rPr lang="ru-RU" sz="4800" dirty="0" smtClean="0">
                <a:solidFill>
                  <a:schemeClr val="bg1"/>
                </a:solidFill>
                <a:latin typeface="Garamond" pitchFamily="18" charset="0"/>
              </a:rPr>
            </a:br>
            <a:endParaRPr lang="ru-RU" sz="48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4293096"/>
            <a:ext cx="7355160" cy="2409131"/>
          </a:xfrm>
        </p:spPr>
        <p:txBody>
          <a:bodyPr/>
          <a:lstStyle/>
          <a:p>
            <a:pPr algn="r">
              <a:buNone/>
            </a:pPr>
            <a:r>
              <a:rPr lang="ru-RU" i="1" dirty="0" err="1" smtClean="0">
                <a:solidFill>
                  <a:schemeClr val="bg1"/>
                </a:solidFill>
                <a:latin typeface="Garamond" pitchFamily="18" charset="0"/>
              </a:rPr>
              <a:t>Элберт</a:t>
            </a:r>
            <a:r>
              <a:rPr lang="ru-RU" i="1" dirty="0" smtClean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Garamond" pitchFamily="18" charset="0"/>
              </a:rPr>
              <a:t>Хаббарт</a:t>
            </a:r>
            <a:endParaRPr lang="ru-RU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</a:rPr>
              <a:t>Отличия традиционного урока и урока по ФГОС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251520" y="1628800"/>
          <a:ext cx="878497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</a:rPr>
              <a:t>Отличия традиционного урока и урока по ФГОС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251520" y="1628800"/>
          <a:ext cx="878497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</a:rPr>
              <a:t>Отличия традиционного урока и урока по ФГОС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251520" y="1628800"/>
          <a:ext cx="878497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</a:rPr>
              <a:t>Отличия традиционного урока и урока по ФГОС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617859608"/>
              </p:ext>
            </p:extLst>
          </p:nvPr>
        </p:nvGraphicFramePr>
        <p:xfrm>
          <a:off x="251520" y="1628800"/>
          <a:ext cx="878497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</a:rPr>
              <a:t>Отличия традиционного урока и урока по ФГОС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323528" y="1628800"/>
          <a:ext cx="842493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5-конечная звезда 6">
            <a:hlinkClick r:id="rId7" action="ppaction://hlinkpres?slideindex=1&amp;slidetitle="/>
          </p:cNvPr>
          <p:cNvSpPr/>
          <p:nvPr/>
        </p:nvSpPr>
        <p:spPr>
          <a:xfrm>
            <a:off x="8820472" y="6453336"/>
            <a:ext cx="21602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>
          <a:xfrm>
            <a:off x="467544" y="764704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</a:rPr>
              <a:t>Типология уроков на основе </a:t>
            </a:r>
            <a:r>
              <a:rPr lang="ru-RU" sz="4000" b="1" dirty="0" err="1" smtClean="0">
                <a:solidFill>
                  <a:srgbClr val="FF0000"/>
                </a:solidFill>
                <a:latin typeface="Arial" pitchFamily="34" charset="0"/>
              </a:rPr>
              <a:t>системно-деятельностного</a:t>
            </a: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</a:rPr>
              <a:t> подхода</a:t>
            </a:r>
          </a:p>
        </p:txBody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>
          <a:xfrm>
            <a:off x="612775" y="2514600"/>
            <a:ext cx="8153400" cy="3611563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</a:rPr>
              <a:t>Уроки «открытия» нового знания</a:t>
            </a:r>
          </a:p>
          <a:p>
            <a:r>
              <a:rPr lang="ru-RU" dirty="0" smtClean="0">
                <a:latin typeface="Arial" pitchFamily="34" charset="0"/>
              </a:rPr>
              <a:t>Уроки отработки умений и рефлексии</a:t>
            </a:r>
          </a:p>
          <a:p>
            <a:r>
              <a:rPr lang="ru-RU" sz="2800" dirty="0" smtClean="0">
                <a:latin typeface="Arial" pitchFamily="34" charset="0"/>
              </a:rPr>
              <a:t>Уроки общеметодологической направленности</a:t>
            </a:r>
          </a:p>
          <a:p>
            <a:r>
              <a:rPr lang="ru-RU" sz="2800" dirty="0" smtClean="0">
                <a:latin typeface="Arial" pitchFamily="34" charset="0"/>
              </a:rPr>
              <a:t>Уроки развивающего контроля</a:t>
            </a:r>
          </a:p>
          <a:p>
            <a:pPr>
              <a:buFont typeface="Wingdings" pitchFamily="2" charset="2"/>
              <a:buNone/>
            </a:pPr>
            <a:endParaRPr lang="ru-RU" sz="28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Структура уроков «открытия» новых знаний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25144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Этап мотивации (самоопределения) к учебной деятельности.</a:t>
            </a:r>
          </a:p>
          <a:p>
            <a:pPr marL="514350" indent="-514350">
              <a:buAutoNum type="arabicPeriod"/>
            </a:pPr>
            <a:r>
              <a:rPr lang="ru-RU" dirty="0" smtClean="0"/>
              <a:t>Этап актуализации и пробного учебного действия.</a:t>
            </a:r>
          </a:p>
          <a:p>
            <a:pPr marL="514350" indent="-514350">
              <a:buAutoNum type="arabicPeriod"/>
            </a:pPr>
            <a:r>
              <a:rPr lang="ru-RU" dirty="0" smtClean="0"/>
              <a:t>Этап выявления места и причины затруднения.</a:t>
            </a:r>
          </a:p>
          <a:p>
            <a:pPr marL="514350" indent="-514350">
              <a:buAutoNum type="arabicPeriod"/>
            </a:pPr>
            <a:r>
              <a:rPr lang="ru-RU" dirty="0" smtClean="0"/>
              <a:t> Этап построения проекта выхода из затруднения.</a:t>
            </a:r>
          </a:p>
          <a:p>
            <a:pPr marL="514350" indent="-514350">
              <a:buAutoNum type="arabicPeriod"/>
            </a:pPr>
            <a:r>
              <a:rPr lang="ru-RU" dirty="0" smtClean="0"/>
              <a:t>Этап реализации построенного проекта.</a:t>
            </a:r>
          </a:p>
          <a:p>
            <a:pPr marL="514350" indent="-514350">
              <a:buAutoNum type="arabicPeriod"/>
            </a:pPr>
            <a:r>
              <a:rPr lang="ru-RU" dirty="0" smtClean="0"/>
              <a:t> Этап первичного закрепления с проговариванием во внешней речи.</a:t>
            </a:r>
          </a:p>
          <a:p>
            <a:pPr marL="514350" indent="-514350">
              <a:buAutoNum type="arabicPeriod"/>
            </a:pPr>
            <a:r>
              <a:rPr lang="ru-RU" dirty="0" smtClean="0"/>
              <a:t>Этап самостоятельной работы с самопроверкой по эталону.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dirty="0" smtClean="0"/>
              <a:t>этап включения в систему знаний и повторения.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dirty="0" smtClean="0"/>
              <a:t>Этап рефлексии учебной деятельности на уроке.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Структура урока рефлексии</a:t>
            </a:r>
            <a:endParaRPr lang="ru-RU" sz="2800" dirty="0" smtClean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>
            <a:noAutofit/>
          </a:bodyPr>
          <a:lstStyle/>
          <a:p>
            <a:pPr marL="971550" lvl="1" indent="-514350">
              <a:buAutoNum type="arabicPeriod"/>
            </a:pPr>
            <a:r>
              <a:rPr lang="ru-RU" sz="2400" dirty="0" smtClean="0"/>
              <a:t>Этап мотивации (самоопределения) к коррекционной деятельности.</a:t>
            </a:r>
          </a:p>
          <a:p>
            <a:pPr marL="971550" lvl="1" indent="-514350">
              <a:buNone/>
            </a:pPr>
            <a:r>
              <a:rPr lang="ru-RU" sz="2400" dirty="0" smtClean="0"/>
              <a:t>2.    Этап актуализации и пробного учебного действия.</a:t>
            </a:r>
          </a:p>
          <a:p>
            <a:pPr marL="971550" lvl="1" indent="-514350">
              <a:buNone/>
            </a:pPr>
            <a:r>
              <a:rPr lang="ru-RU" sz="2400" dirty="0" smtClean="0"/>
              <a:t>3.    Этап локализации </a:t>
            </a:r>
            <a:r>
              <a:rPr lang="ru-RU" sz="2400" dirty="0" err="1" smtClean="0"/>
              <a:t>индивидульных</a:t>
            </a:r>
            <a:r>
              <a:rPr lang="ru-RU" sz="2400" dirty="0" smtClean="0"/>
              <a:t> затруднений.</a:t>
            </a:r>
          </a:p>
          <a:p>
            <a:pPr marL="971550" lvl="1" indent="-514350">
              <a:buAutoNum type="arabicPeriod" startAt="4"/>
            </a:pPr>
            <a:r>
              <a:rPr lang="ru-RU" sz="2400" dirty="0" smtClean="0"/>
              <a:t>Этап построения проекта коррекции выявленных затруднений.</a:t>
            </a:r>
          </a:p>
          <a:p>
            <a:pPr marL="971550" lvl="1" indent="-514350">
              <a:buNone/>
            </a:pPr>
            <a:r>
              <a:rPr lang="ru-RU" sz="2400" dirty="0" smtClean="0"/>
              <a:t>5.     Этап реализации построенного проекта.</a:t>
            </a:r>
          </a:p>
          <a:p>
            <a:pPr marL="971550" lvl="1" indent="-514350">
              <a:buAutoNum type="arabicPeriod" startAt="6"/>
            </a:pPr>
            <a:r>
              <a:rPr lang="ru-RU" sz="2400" dirty="0" smtClean="0"/>
              <a:t>Этап обобщения затруднений во внешней речи.</a:t>
            </a:r>
          </a:p>
          <a:p>
            <a:pPr marL="971550" lvl="1" indent="-514350">
              <a:buNone/>
            </a:pPr>
            <a:r>
              <a:rPr lang="ru-RU" sz="2400" dirty="0" smtClean="0"/>
              <a:t>7.    Этап самостоятельной работы с самопроверкой по эталону.</a:t>
            </a:r>
          </a:p>
          <a:p>
            <a:pPr marL="971550" lvl="1" indent="-514350">
              <a:buAutoNum type="arabicPeriod" startAt="8"/>
            </a:pPr>
            <a:r>
              <a:rPr lang="ru-RU" sz="2400" dirty="0" smtClean="0"/>
              <a:t>Этап включения в систему знаний и повторения.</a:t>
            </a:r>
          </a:p>
          <a:p>
            <a:pPr marL="971550" lvl="1" indent="-514350">
              <a:buNone/>
            </a:pPr>
            <a:r>
              <a:rPr lang="ru-RU" sz="2400" dirty="0" smtClean="0"/>
              <a:t>9.    Этап рефлексии учебной деятельности на уроке.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</a:rPr>
              <a:t>Структура урока общеметодологической направленности</a:t>
            </a:r>
          </a:p>
        </p:txBody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500" smtClean="0">
                <a:latin typeface="Arial" pitchFamily="34" charset="0"/>
              </a:rPr>
              <a:t>	1. Этап мотивации</a:t>
            </a:r>
            <a:br>
              <a:rPr lang="ru-RU" sz="2500" smtClean="0">
                <a:latin typeface="Arial" pitchFamily="34" charset="0"/>
              </a:rPr>
            </a:br>
            <a:r>
              <a:rPr lang="ru-RU" sz="2500" smtClean="0">
                <a:latin typeface="Arial" pitchFamily="34" charset="0"/>
              </a:rPr>
              <a:t/>
            </a:r>
            <a:br>
              <a:rPr lang="ru-RU" sz="2500" smtClean="0">
                <a:latin typeface="Arial" pitchFamily="34" charset="0"/>
              </a:rPr>
            </a:br>
            <a:r>
              <a:rPr lang="ru-RU" sz="2500" smtClean="0">
                <a:latin typeface="Arial" pitchFamily="34" charset="0"/>
              </a:rPr>
              <a:t>2. Этап актуализации и фиксирования индивидуального затруднения в пробном учебном действии</a:t>
            </a:r>
            <a:br>
              <a:rPr lang="ru-RU" sz="2500" smtClean="0">
                <a:latin typeface="Arial" pitchFamily="34" charset="0"/>
              </a:rPr>
            </a:br>
            <a:r>
              <a:rPr lang="ru-RU" sz="2500" smtClean="0">
                <a:latin typeface="Arial" pitchFamily="34" charset="0"/>
              </a:rPr>
              <a:t/>
            </a:r>
            <a:br>
              <a:rPr lang="ru-RU" sz="2500" smtClean="0">
                <a:latin typeface="Arial" pitchFamily="34" charset="0"/>
              </a:rPr>
            </a:br>
            <a:r>
              <a:rPr lang="ru-RU" sz="2500" smtClean="0">
                <a:latin typeface="Arial" pitchFamily="34" charset="0"/>
              </a:rPr>
              <a:t>3. Этап закрепления с проговариванием во внешней речи</a:t>
            </a:r>
            <a:br>
              <a:rPr lang="ru-RU" sz="2500" smtClean="0">
                <a:latin typeface="Arial" pitchFamily="34" charset="0"/>
              </a:rPr>
            </a:br>
            <a:r>
              <a:rPr lang="ru-RU" sz="2500" smtClean="0">
                <a:latin typeface="Arial" pitchFamily="34" charset="0"/>
              </a:rPr>
              <a:t/>
            </a:r>
            <a:br>
              <a:rPr lang="ru-RU" sz="2500" smtClean="0">
                <a:latin typeface="Arial" pitchFamily="34" charset="0"/>
              </a:rPr>
            </a:br>
            <a:r>
              <a:rPr lang="ru-RU" sz="2500" smtClean="0">
                <a:latin typeface="Arial" pitchFamily="34" charset="0"/>
              </a:rPr>
              <a:t>4. Этап включения изученного в систему знаний</a:t>
            </a:r>
            <a:br>
              <a:rPr lang="ru-RU" sz="2500" smtClean="0">
                <a:latin typeface="Arial" pitchFamily="34" charset="0"/>
              </a:rPr>
            </a:br>
            <a:r>
              <a:rPr lang="ru-RU" sz="2500" smtClean="0">
                <a:latin typeface="Arial" pitchFamily="34" charset="0"/>
              </a:rPr>
              <a:t/>
            </a:r>
            <a:br>
              <a:rPr lang="ru-RU" sz="2500" smtClean="0">
                <a:latin typeface="Arial" pitchFamily="34" charset="0"/>
              </a:rPr>
            </a:br>
            <a:r>
              <a:rPr lang="ru-RU" sz="2500" smtClean="0">
                <a:latin typeface="Arial" pitchFamily="34" charset="0"/>
              </a:rPr>
              <a:t>5. Этап рефлексии учебной деятельности на уроке</a:t>
            </a:r>
            <a:r>
              <a:rPr lang="ru-RU" sz="2500" smtClean="0">
                <a:latin typeface="Tw Cen MT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Уроки развивающего контроля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ru-RU" dirty="0" smtClean="0"/>
              <a:t>1. Написание учащимися варианта контрольной работы.</a:t>
            </a:r>
          </a:p>
          <a:p>
            <a:pPr lvl="0">
              <a:buNone/>
            </a:pPr>
            <a:r>
              <a:rPr lang="ru-RU" dirty="0" smtClean="0"/>
              <a:t>2. Сопоставление с объективно обоснованным эталоном выполнения этой работы.</a:t>
            </a:r>
          </a:p>
          <a:p>
            <a:pPr lvl="0">
              <a:buNone/>
            </a:pPr>
            <a:r>
              <a:rPr lang="ru-RU" dirty="0" smtClean="0"/>
              <a:t>3. Оценка учащимися результата сопоставления в соответствии с ранее установленными критериями.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47664" y="349084"/>
            <a:ext cx="6479427" cy="6508916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 rot="21100893">
            <a:off x="650626" y="2222556"/>
            <a:ext cx="829126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СОВРЕМЕННЫЙ </a:t>
            </a:r>
            <a:br>
              <a:rPr lang="ru-RU" b="1" dirty="0" smtClean="0"/>
            </a:br>
            <a:r>
              <a:rPr lang="ru-RU" b="1" dirty="0" smtClean="0"/>
              <a:t>УРОК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Критерии результативности урока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500808"/>
          <a:ext cx="8640960" cy="535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Критерии результативности урока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Критерии результативности урока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Критерии результативности урока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068960"/>
            <a:ext cx="2590516" cy="251280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43608" y="1772816"/>
            <a:ext cx="7200800" cy="21602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ТВОРЧЕСКИХ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УСПЕХОВ!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02920" y="198120"/>
            <a:ext cx="8252460" cy="6431280"/>
            <a:chOff x="336" y="480"/>
            <a:chExt cx="4476" cy="3468"/>
          </a:xfrm>
        </p:grpSpPr>
        <p:sp>
          <p:nvSpPr>
            <p:cNvPr id="3089" name="Freeform 4"/>
            <p:cNvSpPr>
              <a:spLocks/>
            </p:cNvSpPr>
            <p:nvPr/>
          </p:nvSpPr>
          <p:spPr bwMode="auto">
            <a:xfrm>
              <a:off x="342" y="486"/>
              <a:ext cx="4464" cy="3456"/>
            </a:xfrm>
            <a:custGeom>
              <a:avLst/>
              <a:gdLst>
                <a:gd name="T0" fmla="*/ 0 w 4464"/>
                <a:gd name="T1" fmla="*/ 3347 h 3456"/>
                <a:gd name="T2" fmla="*/ 0 w 4464"/>
                <a:gd name="T3" fmla="*/ 94 h 3456"/>
                <a:gd name="T4" fmla="*/ 1 w 4464"/>
                <a:gd name="T5" fmla="*/ 79 h 3456"/>
                <a:gd name="T6" fmla="*/ 7 w 4464"/>
                <a:gd name="T7" fmla="*/ 63 h 3456"/>
                <a:gd name="T8" fmla="*/ 15 w 4464"/>
                <a:gd name="T9" fmla="*/ 47 h 3456"/>
                <a:gd name="T10" fmla="*/ 25 w 4464"/>
                <a:gd name="T11" fmla="*/ 32 h 3456"/>
                <a:gd name="T12" fmla="*/ 40 w 4464"/>
                <a:gd name="T13" fmla="*/ 19 h 3456"/>
                <a:gd name="T14" fmla="*/ 56 w 4464"/>
                <a:gd name="T15" fmla="*/ 9 h 3456"/>
                <a:gd name="T16" fmla="*/ 74 w 4464"/>
                <a:gd name="T17" fmla="*/ 3 h 3456"/>
                <a:gd name="T18" fmla="*/ 95 w 4464"/>
                <a:gd name="T19" fmla="*/ 0 h 3456"/>
                <a:gd name="T20" fmla="*/ 4384 w 4464"/>
                <a:gd name="T21" fmla="*/ 0 h 3456"/>
                <a:gd name="T22" fmla="*/ 4399 w 4464"/>
                <a:gd name="T23" fmla="*/ 1 h 3456"/>
                <a:gd name="T24" fmla="*/ 4412 w 4464"/>
                <a:gd name="T25" fmla="*/ 6 h 3456"/>
                <a:gd name="T26" fmla="*/ 4426 w 4464"/>
                <a:gd name="T27" fmla="*/ 14 h 3456"/>
                <a:gd name="T28" fmla="*/ 4439 w 4464"/>
                <a:gd name="T29" fmla="*/ 25 h 3456"/>
                <a:gd name="T30" fmla="*/ 4448 w 4464"/>
                <a:gd name="T31" fmla="*/ 38 h 3456"/>
                <a:gd name="T32" fmla="*/ 4457 w 4464"/>
                <a:gd name="T33" fmla="*/ 50 h 3456"/>
                <a:gd name="T34" fmla="*/ 4462 w 4464"/>
                <a:gd name="T35" fmla="*/ 65 h 3456"/>
                <a:gd name="T36" fmla="*/ 4464 w 4464"/>
                <a:gd name="T37" fmla="*/ 80 h 3456"/>
                <a:gd name="T38" fmla="*/ 4464 w 4464"/>
                <a:gd name="T39" fmla="*/ 3362 h 3456"/>
                <a:gd name="T40" fmla="*/ 4462 w 4464"/>
                <a:gd name="T41" fmla="*/ 3376 h 3456"/>
                <a:gd name="T42" fmla="*/ 4457 w 4464"/>
                <a:gd name="T43" fmla="*/ 3393 h 3456"/>
                <a:gd name="T44" fmla="*/ 4448 w 4464"/>
                <a:gd name="T45" fmla="*/ 3408 h 3456"/>
                <a:gd name="T46" fmla="*/ 4437 w 4464"/>
                <a:gd name="T47" fmla="*/ 3422 h 3456"/>
                <a:gd name="T48" fmla="*/ 4424 w 4464"/>
                <a:gd name="T49" fmla="*/ 3437 h 3456"/>
                <a:gd name="T50" fmla="*/ 4409 w 4464"/>
                <a:gd name="T51" fmla="*/ 3447 h 3456"/>
                <a:gd name="T52" fmla="*/ 4394 w 4464"/>
                <a:gd name="T53" fmla="*/ 3453 h 3456"/>
                <a:gd name="T54" fmla="*/ 4378 w 4464"/>
                <a:gd name="T55" fmla="*/ 3456 h 3456"/>
                <a:gd name="T56" fmla="*/ 109 w 4464"/>
                <a:gd name="T57" fmla="*/ 3456 h 3456"/>
                <a:gd name="T58" fmla="*/ 92 w 4464"/>
                <a:gd name="T59" fmla="*/ 3455 h 3456"/>
                <a:gd name="T60" fmla="*/ 74 w 4464"/>
                <a:gd name="T61" fmla="*/ 3450 h 3456"/>
                <a:gd name="T62" fmla="*/ 56 w 4464"/>
                <a:gd name="T63" fmla="*/ 3440 h 3456"/>
                <a:gd name="T64" fmla="*/ 39 w 4464"/>
                <a:gd name="T65" fmla="*/ 3429 h 3456"/>
                <a:gd name="T66" fmla="*/ 23 w 4464"/>
                <a:gd name="T67" fmla="*/ 3415 h 3456"/>
                <a:gd name="T68" fmla="*/ 11 w 4464"/>
                <a:gd name="T69" fmla="*/ 3395 h 3456"/>
                <a:gd name="T70" fmla="*/ 2 w 4464"/>
                <a:gd name="T71" fmla="*/ 3373 h 3456"/>
                <a:gd name="T72" fmla="*/ 0 w 4464"/>
                <a:gd name="T73" fmla="*/ 3347 h 34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64"/>
                <a:gd name="T112" fmla="*/ 0 h 3456"/>
                <a:gd name="T113" fmla="*/ 4464 w 4464"/>
                <a:gd name="T114" fmla="*/ 3456 h 345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64" h="3456">
                  <a:moveTo>
                    <a:pt x="0" y="3347"/>
                  </a:moveTo>
                  <a:lnTo>
                    <a:pt x="0" y="94"/>
                  </a:lnTo>
                  <a:lnTo>
                    <a:pt x="1" y="79"/>
                  </a:lnTo>
                  <a:lnTo>
                    <a:pt x="7" y="63"/>
                  </a:lnTo>
                  <a:lnTo>
                    <a:pt x="15" y="47"/>
                  </a:lnTo>
                  <a:lnTo>
                    <a:pt x="25" y="32"/>
                  </a:lnTo>
                  <a:lnTo>
                    <a:pt x="40" y="19"/>
                  </a:lnTo>
                  <a:lnTo>
                    <a:pt x="56" y="9"/>
                  </a:lnTo>
                  <a:lnTo>
                    <a:pt x="74" y="3"/>
                  </a:lnTo>
                  <a:lnTo>
                    <a:pt x="95" y="0"/>
                  </a:lnTo>
                  <a:lnTo>
                    <a:pt x="4384" y="0"/>
                  </a:lnTo>
                  <a:lnTo>
                    <a:pt x="4399" y="1"/>
                  </a:lnTo>
                  <a:lnTo>
                    <a:pt x="4412" y="6"/>
                  </a:lnTo>
                  <a:lnTo>
                    <a:pt x="4426" y="14"/>
                  </a:lnTo>
                  <a:lnTo>
                    <a:pt x="4439" y="25"/>
                  </a:lnTo>
                  <a:lnTo>
                    <a:pt x="4448" y="38"/>
                  </a:lnTo>
                  <a:lnTo>
                    <a:pt x="4457" y="50"/>
                  </a:lnTo>
                  <a:lnTo>
                    <a:pt x="4462" y="65"/>
                  </a:lnTo>
                  <a:lnTo>
                    <a:pt x="4464" y="80"/>
                  </a:lnTo>
                  <a:lnTo>
                    <a:pt x="4464" y="3362"/>
                  </a:lnTo>
                  <a:lnTo>
                    <a:pt x="4462" y="3376"/>
                  </a:lnTo>
                  <a:lnTo>
                    <a:pt x="4457" y="3393"/>
                  </a:lnTo>
                  <a:lnTo>
                    <a:pt x="4448" y="3408"/>
                  </a:lnTo>
                  <a:lnTo>
                    <a:pt x="4437" y="3422"/>
                  </a:lnTo>
                  <a:lnTo>
                    <a:pt x="4424" y="3437"/>
                  </a:lnTo>
                  <a:lnTo>
                    <a:pt x="4409" y="3447"/>
                  </a:lnTo>
                  <a:lnTo>
                    <a:pt x="4394" y="3453"/>
                  </a:lnTo>
                  <a:lnTo>
                    <a:pt x="4378" y="3456"/>
                  </a:lnTo>
                  <a:lnTo>
                    <a:pt x="109" y="3456"/>
                  </a:lnTo>
                  <a:lnTo>
                    <a:pt x="92" y="3455"/>
                  </a:lnTo>
                  <a:lnTo>
                    <a:pt x="74" y="3450"/>
                  </a:lnTo>
                  <a:lnTo>
                    <a:pt x="56" y="3440"/>
                  </a:lnTo>
                  <a:lnTo>
                    <a:pt x="39" y="3429"/>
                  </a:lnTo>
                  <a:lnTo>
                    <a:pt x="23" y="3415"/>
                  </a:lnTo>
                  <a:lnTo>
                    <a:pt x="11" y="3395"/>
                  </a:lnTo>
                  <a:lnTo>
                    <a:pt x="2" y="3373"/>
                  </a:lnTo>
                  <a:lnTo>
                    <a:pt x="0" y="3347"/>
                  </a:lnTo>
                  <a:close/>
                </a:path>
              </a:pathLst>
            </a:custGeom>
            <a:solidFill>
              <a:srgbClr val="00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0" name="Freeform 5"/>
            <p:cNvSpPr>
              <a:spLocks/>
            </p:cNvSpPr>
            <p:nvPr/>
          </p:nvSpPr>
          <p:spPr bwMode="auto">
            <a:xfrm>
              <a:off x="336" y="580"/>
              <a:ext cx="12" cy="3253"/>
            </a:xfrm>
            <a:custGeom>
              <a:avLst/>
              <a:gdLst>
                <a:gd name="T0" fmla="*/ 0 w 12"/>
                <a:gd name="T1" fmla="*/ 0 h 3253"/>
                <a:gd name="T2" fmla="*/ 0 w 12"/>
                <a:gd name="T3" fmla="*/ 0 h 3253"/>
                <a:gd name="T4" fmla="*/ 0 w 12"/>
                <a:gd name="T5" fmla="*/ 3253 h 3253"/>
                <a:gd name="T6" fmla="*/ 12 w 12"/>
                <a:gd name="T7" fmla="*/ 3253 h 3253"/>
                <a:gd name="T8" fmla="*/ 12 w 12"/>
                <a:gd name="T9" fmla="*/ 0 h 3253"/>
                <a:gd name="T10" fmla="*/ 12 w 12"/>
                <a:gd name="T11" fmla="*/ 0 h 3253"/>
                <a:gd name="T12" fmla="*/ 0 w 12"/>
                <a:gd name="T13" fmla="*/ 0 h 32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3253"/>
                <a:gd name="T23" fmla="*/ 12 w 12"/>
                <a:gd name="T24" fmla="*/ 3253 h 32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3253">
                  <a:moveTo>
                    <a:pt x="0" y="0"/>
                  </a:moveTo>
                  <a:lnTo>
                    <a:pt x="0" y="0"/>
                  </a:lnTo>
                  <a:lnTo>
                    <a:pt x="0" y="3253"/>
                  </a:lnTo>
                  <a:lnTo>
                    <a:pt x="12" y="3253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1" name="Freeform 6"/>
            <p:cNvSpPr>
              <a:spLocks/>
            </p:cNvSpPr>
            <p:nvPr/>
          </p:nvSpPr>
          <p:spPr bwMode="auto">
            <a:xfrm>
              <a:off x="336" y="480"/>
              <a:ext cx="101" cy="100"/>
            </a:xfrm>
            <a:custGeom>
              <a:avLst/>
              <a:gdLst>
                <a:gd name="T0" fmla="*/ 101 w 101"/>
                <a:gd name="T1" fmla="*/ 0 h 100"/>
                <a:gd name="T2" fmla="*/ 101 w 101"/>
                <a:gd name="T3" fmla="*/ 0 h 100"/>
                <a:gd name="T4" fmla="*/ 79 w 101"/>
                <a:gd name="T5" fmla="*/ 3 h 100"/>
                <a:gd name="T6" fmla="*/ 59 w 101"/>
                <a:gd name="T7" fmla="*/ 10 h 100"/>
                <a:gd name="T8" fmla="*/ 44 w 101"/>
                <a:gd name="T9" fmla="*/ 20 h 100"/>
                <a:gd name="T10" fmla="*/ 28 w 101"/>
                <a:gd name="T11" fmla="*/ 34 h 100"/>
                <a:gd name="T12" fmla="*/ 16 w 101"/>
                <a:gd name="T13" fmla="*/ 50 h 100"/>
                <a:gd name="T14" fmla="*/ 8 w 101"/>
                <a:gd name="T15" fmla="*/ 67 h 100"/>
                <a:gd name="T16" fmla="*/ 2 w 101"/>
                <a:gd name="T17" fmla="*/ 84 h 100"/>
                <a:gd name="T18" fmla="*/ 0 w 101"/>
                <a:gd name="T19" fmla="*/ 100 h 100"/>
                <a:gd name="T20" fmla="*/ 12 w 101"/>
                <a:gd name="T21" fmla="*/ 100 h 100"/>
                <a:gd name="T22" fmla="*/ 12 w 101"/>
                <a:gd name="T23" fmla="*/ 86 h 100"/>
                <a:gd name="T24" fmla="*/ 18 w 101"/>
                <a:gd name="T25" fmla="*/ 72 h 100"/>
                <a:gd name="T26" fmla="*/ 25 w 101"/>
                <a:gd name="T27" fmla="*/ 55 h 100"/>
                <a:gd name="T28" fmla="*/ 35 w 101"/>
                <a:gd name="T29" fmla="*/ 42 h 100"/>
                <a:gd name="T30" fmla="*/ 48 w 101"/>
                <a:gd name="T31" fmla="*/ 31 h 100"/>
                <a:gd name="T32" fmla="*/ 64 w 101"/>
                <a:gd name="T33" fmla="*/ 20 h 100"/>
                <a:gd name="T34" fmla="*/ 81 w 101"/>
                <a:gd name="T35" fmla="*/ 14 h 100"/>
                <a:gd name="T36" fmla="*/ 101 w 101"/>
                <a:gd name="T37" fmla="*/ 12 h 100"/>
                <a:gd name="T38" fmla="*/ 101 w 101"/>
                <a:gd name="T39" fmla="*/ 12 h 100"/>
                <a:gd name="T40" fmla="*/ 101 w 101"/>
                <a:gd name="T41" fmla="*/ 0 h 1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1"/>
                <a:gd name="T64" fmla="*/ 0 h 100"/>
                <a:gd name="T65" fmla="*/ 101 w 101"/>
                <a:gd name="T66" fmla="*/ 100 h 1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1" h="100">
                  <a:moveTo>
                    <a:pt x="101" y="0"/>
                  </a:moveTo>
                  <a:lnTo>
                    <a:pt x="101" y="0"/>
                  </a:lnTo>
                  <a:lnTo>
                    <a:pt x="79" y="3"/>
                  </a:lnTo>
                  <a:lnTo>
                    <a:pt x="59" y="10"/>
                  </a:lnTo>
                  <a:lnTo>
                    <a:pt x="44" y="20"/>
                  </a:lnTo>
                  <a:lnTo>
                    <a:pt x="28" y="34"/>
                  </a:lnTo>
                  <a:lnTo>
                    <a:pt x="16" y="50"/>
                  </a:lnTo>
                  <a:lnTo>
                    <a:pt x="8" y="67"/>
                  </a:lnTo>
                  <a:lnTo>
                    <a:pt x="2" y="84"/>
                  </a:lnTo>
                  <a:lnTo>
                    <a:pt x="0" y="100"/>
                  </a:lnTo>
                  <a:lnTo>
                    <a:pt x="12" y="100"/>
                  </a:lnTo>
                  <a:lnTo>
                    <a:pt x="12" y="86"/>
                  </a:lnTo>
                  <a:lnTo>
                    <a:pt x="18" y="72"/>
                  </a:lnTo>
                  <a:lnTo>
                    <a:pt x="25" y="55"/>
                  </a:lnTo>
                  <a:lnTo>
                    <a:pt x="35" y="42"/>
                  </a:lnTo>
                  <a:lnTo>
                    <a:pt x="48" y="31"/>
                  </a:lnTo>
                  <a:lnTo>
                    <a:pt x="64" y="20"/>
                  </a:lnTo>
                  <a:lnTo>
                    <a:pt x="81" y="14"/>
                  </a:lnTo>
                  <a:lnTo>
                    <a:pt x="101" y="1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2" name="Freeform 7"/>
            <p:cNvSpPr>
              <a:spLocks/>
            </p:cNvSpPr>
            <p:nvPr/>
          </p:nvSpPr>
          <p:spPr bwMode="auto">
            <a:xfrm>
              <a:off x="437" y="480"/>
              <a:ext cx="4289" cy="12"/>
            </a:xfrm>
            <a:custGeom>
              <a:avLst/>
              <a:gdLst>
                <a:gd name="T0" fmla="*/ 4289 w 4289"/>
                <a:gd name="T1" fmla="*/ 0 h 12"/>
                <a:gd name="T2" fmla="*/ 4289 w 4289"/>
                <a:gd name="T3" fmla="*/ 0 h 12"/>
                <a:gd name="T4" fmla="*/ 0 w 4289"/>
                <a:gd name="T5" fmla="*/ 0 h 12"/>
                <a:gd name="T6" fmla="*/ 0 w 4289"/>
                <a:gd name="T7" fmla="*/ 12 h 12"/>
                <a:gd name="T8" fmla="*/ 4289 w 4289"/>
                <a:gd name="T9" fmla="*/ 12 h 12"/>
                <a:gd name="T10" fmla="*/ 4289 w 4289"/>
                <a:gd name="T11" fmla="*/ 12 h 12"/>
                <a:gd name="T12" fmla="*/ 4289 w 4289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89"/>
                <a:gd name="T22" fmla="*/ 0 h 12"/>
                <a:gd name="T23" fmla="*/ 4289 w 4289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89" h="12">
                  <a:moveTo>
                    <a:pt x="4289" y="0"/>
                  </a:moveTo>
                  <a:lnTo>
                    <a:pt x="4289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4289" y="12"/>
                  </a:lnTo>
                  <a:lnTo>
                    <a:pt x="428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3" name="Freeform 8"/>
            <p:cNvSpPr>
              <a:spLocks/>
            </p:cNvSpPr>
            <p:nvPr/>
          </p:nvSpPr>
          <p:spPr bwMode="auto">
            <a:xfrm>
              <a:off x="4726" y="480"/>
              <a:ext cx="86" cy="86"/>
            </a:xfrm>
            <a:custGeom>
              <a:avLst/>
              <a:gdLst>
                <a:gd name="T0" fmla="*/ 86 w 86"/>
                <a:gd name="T1" fmla="*/ 86 h 86"/>
                <a:gd name="T2" fmla="*/ 86 w 86"/>
                <a:gd name="T3" fmla="*/ 86 h 86"/>
                <a:gd name="T4" fmla="*/ 82 w 86"/>
                <a:gd name="T5" fmla="*/ 69 h 86"/>
                <a:gd name="T6" fmla="*/ 78 w 86"/>
                <a:gd name="T7" fmla="*/ 54 h 86"/>
                <a:gd name="T8" fmla="*/ 68 w 86"/>
                <a:gd name="T9" fmla="*/ 41 h 86"/>
                <a:gd name="T10" fmla="*/ 58 w 86"/>
                <a:gd name="T11" fmla="*/ 27 h 86"/>
                <a:gd name="T12" fmla="*/ 45 w 86"/>
                <a:gd name="T13" fmla="*/ 15 h 86"/>
                <a:gd name="T14" fmla="*/ 29 w 86"/>
                <a:gd name="T15" fmla="*/ 7 h 86"/>
                <a:gd name="T16" fmla="*/ 16 w 86"/>
                <a:gd name="T17" fmla="*/ 2 h 86"/>
                <a:gd name="T18" fmla="*/ 0 w 86"/>
                <a:gd name="T19" fmla="*/ 0 h 86"/>
                <a:gd name="T20" fmla="*/ 0 w 86"/>
                <a:gd name="T21" fmla="*/ 12 h 86"/>
                <a:gd name="T22" fmla="*/ 13 w 86"/>
                <a:gd name="T23" fmla="*/ 12 h 86"/>
                <a:gd name="T24" fmla="*/ 27 w 86"/>
                <a:gd name="T25" fmla="*/ 18 h 86"/>
                <a:gd name="T26" fmla="*/ 40 w 86"/>
                <a:gd name="T27" fmla="*/ 25 h 86"/>
                <a:gd name="T28" fmla="*/ 51 w 86"/>
                <a:gd name="T29" fmla="*/ 34 h 86"/>
                <a:gd name="T30" fmla="*/ 61 w 86"/>
                <a:gd name="T31" fmla="*/ 46 h 86"/>
                <a:gd name="T32" fmla="*/ 68 w 86"/>
                <a:gd name="T33" fmla="*/ 59 h 86"/>
                <a:gd name="T34" fmla="*/ 73 w 86"/>
                <a:gd name="T35" fmla="*/ 72 h 86"/>
                <a:gd name="T36" fmla="*/ 74 w 86"/>
                <a:gd name="T37" fmla="*/ 86 h 86"/>
                <a:gd name="T38" fmla="*/ 74 w 86"/>
                <a:gd name="T39" fmla="*/ 86 h 86"/>
                <a:gd name="T40" fmla="*/ 86 w 86"/>
                <a:gd name="T41" fmla="*/ 86 h 8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6"/>
                <a:gd name="T64" fmla="*/ 0 h 86"/>
                <a:gd name="T65" fmla="*/ 86 w 86"/>
                <a:gd name="T66" fmla="*/ 86 h 8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6" h="86">
                  <a:moveTo>
                    <a:pt x="86" y="86"/>
                  </a:moveTo>
                  <a:lnTo>
                    <a:pt x="86" y="86"/>
                  </a:lnTo>
                  <a:lnTo>
                    <a:pt x="82" y="69"/>
                  </a:lnTo>
                  <a:lnTo>
                    <a:pt x="78" y="54"/>
                  </a:lnTo>
                  <a:lnTo>
                    <a:pt x="68" y="41"/>
                  </a:lnTo>
                  <a:lnTo>
                    <a:pt x="58" y="27"/>
                  </a:lnTo>
                  <a:lnTo>
                    <a:pt x="45" y="15"/>
                  </a:lnTo>
                  <a:lnTo>
                    <a:pt x="29" y="7"/>
                  </a:lnTo>
                  <a:lnTo>
                    <a:pt x="16" y="2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3" y="12"/>
                  </a:lnTo>
                  <a:lnTo>
                    <a:pt x="27" y="18"/>
                  </a:lnTo>
                  <a:lnTo>
                    <a:pt x="40" y="25"/>
                  </a:lnTo>
                  <a:lnTo>
                    <a:pt x="51" y="34"/>
                  </a:lnTo>
                  <a:lnTo>
                    <a:pt x="61" y="46"/>
                  </a:lnTo>
                  <a:lnTo>
                    <a:pt x="68" y="59"/>
                  </a:lnTo>
                  <a:lnTo>
                    <a:pt x="73" y="72"/>
                  </a:lnTo>
                  <a:lnTo>
                    <a:pt x="74" y="86"/>
                  </a:lnTo>
                  <a:lnTo>
                    <a:pt x="86" y="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4" name="Freeform 9"/>
            <p:cNvSpPr>
              <a:spLocks/>
            </p:cNvSpPr>
            <p:nvPr/>
          </p:nvSpPr>
          <p:spPr bwMode="auto">
            <a:xfrm>
              <a:off x="4800" y="566"/>
              <a:ext cx="12" cy="3282"/>
            </a:xfrm>
            <a:custGeom>
              <a:avLst/>
              <a:gdLst>
                <a:gd name="T0" fmla="*/ 12 w 12"/>
                <a:gd name="T1" fmla="*/ 3282 h 3282"/>
                <a:gd name="T2" fmla="*/ 12 w 12"/>
                <a:gd name="T3" fmla="*/ 3282 h 3282"/>
                <a:gd name="T4" fmla="*/ 12 w 12"/>
                <a:gd name="T5" fmla="*/ 0 h 3282"/>
                <a:gd name="T6" fmla="*/ 0 w 12"/>
                <a:gd name="T7" fmla="*/ 0 h 3282"/>
                <a:gd name="T8" fmla="*/ 0 w 12"/>
                <a:gd name="T9" fmla="*/ 3282 h 3282"/>
                <a:gd name="T10" fmla="*/ 0 w 12"/>
                <a:gd name="T11" fmla="*/ 3282 h 3282"/>
                <a:gd name="T12" fmla="*/ 12 w 12"/>
                <a:gd name="T13" fmla="*/ 3282 h 32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3282"/>
                <a:gd name="T23" fmla="*/ 12 w 12"/>
                <a:gd name="T24" fmla="*/ 3282 h 32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3282">
                  <a:moveTo>
                    <a:pt x="12" y="3282"/>
                  </a:moveTo>
                  <a:lnTo>
                    <a:pt x="12" y="328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282"/>
                  </a:lnTo>
                  <a:lnTo>
                    <a:pt x="12" y="32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5" name="Freeform 10"/>
            <p:cNvSpPr>
              <a:spLocks/>
            </p:cNvSpPr>
            <p:nvPr/>
          </p:nvSpPr>
          <p:spPr bwMode="auto">
            <a:xfrm>
              <a:off x="4720" y="3848"/>
              <a:ext cx="92" cy="100"/>
            </a:xfrm>
            <a:custGeom>
              <a:avLst/>
              <a:gdLst>
                <a:gd name="T0" fmla="*/ 0 w 92"/>
                <a:gd name="T1" fmla="*/ 100 h 100"/>
                <a:gd name="T2" fmla="*/ 0 w 92"/>
                <a:gd name="T3" fmla="*/ 100 h 100"/>
                <a:gd name="T4" fmla="*/ 17 w 92"/>
                <a:gd name="T5" fmla="*/ 97 h 100"/>
                <a:gd name="T6" fmla="*/ 34 w 92"/>
                <a:gd name="T7" fmla="*/ 90 h 100"/>
                <a:gd name="T8" fmla="*/ 50 w 92"/>
                <a:gd name="T9" fmla="*/ 78 h 100"/>
                <a:gd name="T10" fmla="*/ 63 w 92"/>
                <a:gd name="T11" fmla="*/ 64 h 100"/>
                <a:gd name="T12" fmla="*/ 75 w 92"/>
                <a:gd name="T13" fmla="*/ 49 h 100"/>
                <a:gd name="T14" fmla="*/ 84 w 92"/>
                <a:gd name="T15" fmla="*/ 33 h 100"/>
                <a:gd name="T16" fmla="*/ 88 w 92"/>
                <a:gd name="T17" fmla="*/ 15 h 100"/>
                <a:gd name="T18" fmla="*/ 92 w 92"/>
                <a:gd name="T19" fmla="*/ 0 h 100"/>
                <a:gd name="T20" fmla="*/ 80 w 92"/>
                <a:gd name="T21" fmla="*/ 0 h 100"/>
                <a:gd name="T22" fmla="*/ 79 w 92"/>
                <a:gd name="T23" fmla="*/ 12 h 100"/>
                <a:gd name="T24" fmla="*/ 74 w 92"/>
                <a:gd name="T25" fmla="*/ 28 h 100"/>
                <a:gd name="T26" fmla="*/ 65 w 92"/>
                <a:gd name="T27" fmla="*/ 44 h 100"/>
                <a:gd name="T28" fmla="*/ 56 w 92"/>
                <a:gd name="T29" fmla="*/ 56 h 100"/>
                <a:gd name="T30" fmla="*/ 42 w 92"/>
                <a:gd name="T31" fmla="*/ 71 h 100"/>
                <a:gd name="T32" fmla="*/ 29 w 92"/>
                <a:gd name="T33" fmla="*/ 80 h 100"/>
                <a:gd name="T34" fmla="*/ 15 w 92"/>
                <a:gd name="T35" fmla="*/ 86 h 100"/>
                <a:gd name="T36" fmla="*/ 0 w 92"/>
                <a:gd name="T37" fmla="*/ 88 h 100"/>
                <a:gd name="T38" fmla="*/ 0 w 92"/>
                <a:gd name="T39" fmla="*/ 88 h 100"/>
                <a:gd name="T40" fmla="*/ 0 w 92"/>
                <a:gd name="T41" fmla="*/ 100 h 1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"/>
                <a:gd name="T64" fmla="*/ 0 h 100"/>
                <a:gd name="T65" fmla="*/ 92 w 92"/>
                <a:gd name="T66" fmla="*/ 100 h 1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" h="100">
                  <a:moveTo>
                    <a:pt x="0" y="100"/>
                  </a:moveTo>
                  <a:lnTo>
                    <a:pt x="0" y="100"/>
                  </a:lnTo>
                  <a:lnTo>
                    <a:pt x="17" y="97"/>
                  </a:lnTo>
                  <a:lnTo>
                    <a:pt x="34" y="90"/>
                  </a:lnTo>
                  <a:lnTo>
                    <a:pt x="50" y="78"/>
                  </a:lnTo>
                  <a:lnTo>
                    <a:pt x="63" y="64"/>
                  </a:lnTo>
                  <a:lnTo>
                    <a:pt x="75" y="49"/>
                  </a:lnTo>
                  <a:lnTo>
                    <a:pt x="84" y="33"/>
                  </a:lnTo>
                  <a:lnTo>
                    <a:pt x="88" y="15"/>
                  </a:lnTo>
                  <a:lnTo>
                    <a:pt x="92" y="0"/>
                  </a:lnTo>
                  <a:lnTo>
                    <a:pt x="80" y="0"/>
                  </a:lnTo>
                  <a:lnTo>
                    <a:pt x="79" y="12"/>
                  </a:lnTo>
                  <a:lnTo>
                    <a:pt x="74" y="28"/>
                  </a:lnTo>
                  <a:lnTo>
                    <a:pt x="65" y="44"/>
                  </a:lnTo>
                  <a:lnTo>
                    <a:pt x="56" y="56"/>
                  </a:lnTo>
                  <a:lnTo>
                    <a:pt x="42" y="71"/>
                  </a:lnTo>
                  <a:lnTo>
                    <a:pt x="29" y="80"/>
                  </a:lnTo>
                  <a:lnTo>
                    <a:pt x="15" y="86"/>
                  </a:lnTo>
                  <a:lnTo>
                    <a:pt x="0" y="88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6" name="Freeform 11"/>
            <p:cNvSpPr>
              <a:spLocks/>
            </p:cNvSpPr>
            <p:nvPr/>
          </p:nvSpPr>
          <p:spPr bwMode="auto">
            <a:xfrm>
              <a:off x="451" y="3936"/>
              <a:ext cx="4269" cy="12"/>
            </a:xfrm>
            <a:custGeom>
              <a:avLst/>
              <a:gdLst>
                <a:gd name="T0" fmla="*/ 0 w 4269"/>
                <a:gd name="T1" fmla="*/ 12 h 12"/>
                <a:gd name="T2" fmla="*/ 0 w 4269"/>
                <a:gd name="T3" fmla="*/ 12 h 12"/>
                <a:gd name="T4" fmla="*/ 4269 w 4269"/>
                <a:gd name="T5" fmla="*/ 12 h 12"/>
                <a:gd name="T6" fmla="*/ 4269 w 4269"/>
                <a:gd name="T7" fmla="*/ 0 h 12"/>
                <a:gd name="T8" fmla="*/ 0 w 4269"/>
                <a:gd name="T9" fmla="*/ 0 h 12"/>
                <a:gd name="T10" fmla="*/ 0 w 4269"/>
                <a:gd name="T11" fmla="*/ 0 h 12"/>
                <a:gd name="T12" fmla="*/ 0 w 4269"/>
                <a:gd name="T13" fmla="*/ 12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69"/>
                <a:gd name="T22" fmla="*/ 0 h 12"/>
                <a:gd name="T23" fmla="*/ 4269 w 4269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69" h="12">
                  <a:moveTo>
                    <a:pt x="0" y="12"/>
                  </a:moveTo>
                  <a:lnTo>
                    <a:pt x="0" y="12"/>
                  </a:lnTo>
                  <a:lnTo>
                    <a:pt x="4269" y="12"/>
                  </a:lnTo>
                  <a:lnTo>
                    <a:pt x="4269" y="0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7" name="Freeform 12"/>
            <p:cNvSpPr>
              <a:spLocks/>
            </p:cNvSpPr>
            <p:nvPr/>
          </p:nvSpPr>
          <p:spPr bwMode="auto">
            <a:xfrm>
              <a:off x="336" y="3833"/>
              <a:ext cx="115" cy="115"/>
            </a:xfrm>
            <a:custGeom>
              <a:avLst/>
              <a:gdLst>
                <a:gd name="T0" fmla="*/ 0 w 115"/>
                <a:gd name="T1" fmla="*/ 0 h 115"/>
                <a:gd name="T2" fmla="*/ 0 w 115"/>
                <a:gd name="T3" fmla="*/ 0 h 115"/>
                <a:gd name="T4" fmla="*/ 4 w 115"/>
                <a:gd name="T5" fmla="*/ 27 h 115"/>
                <a:gd name="T6" fmla="*/ 12 w 115"/>
                <a:gd name="T7" fmla="*/ 51 h 115"/>
                <a:gd name="T8" fmla="*/ 25 w 115"/>
                <a:gd name="T9" fmla="*/ 71 h 115"/>
                <a:gd name="T10" fmla="*/ 42 w 115"/>
                <a:gd name="T11" fmla="*/ 87 h 115"/>
                <a:gd name="T12" fmla="*/ 59 w 115"/>
                <a:gd name="T13" fmla="*/ 99 h 115"/>
                <a:gd name="T14" fmla="*/ 79 w 115"/>
                <a:gd name="T15" fmla="*/ 108 h 115"/>
                <a:gd name="T16" fmla="*/ 98 w 115"/>
                <a:gd name="T17" fmla="*/ 113 h 115"/>
                <a:gd name="T18" fmla="*/ 115 w 115"/>
                <a:gd name="T19" fmla="*/ 115 h 115"/>
                <a:gd name="T20" fmla="*/ 115 w 115"/>
                <a:gd name="T21" fmla="*/ 103 h 115"/>
                <a:gd name="T22" fmla="*/ 98 w 115"/>
                <a:gd name="T23" fmla="*/ 103 h 115"/>
                <a:gd name="T24" fmla="*/ 81 w 115"/>
                <a:gd name="T25" fmla="*/ 97 h 115"/>
                <a:gd name="T26" fmla="*/ 64 w 115"/>
                <a:gd name="T27" fmla="*/ 88 h 115"/>
                <a:gd name="T28" fmla="*/ 47 w 115"/>
                <a:gd name="T29" fmla="*/ 77 h 115"/>
                <a:gd name="T30" fmla="*/ 33 w 115"/>
                <a:gd name="T31" fmla="*/ 64 h 115"/>
                <a:gd name="T32" fmla="*/ 22 w 115"/>
                <a:gd name="T33" fmla="*/ 46 h 115"/>
                <a:gd name="T34" fmla="*/ 13 w 115"/>
                <a:gd name="T35" fmla="*/ 25 h 115"/>
                <a:gd name="T36" fmla="*/ 12 w 115"/>
                <a:gd name="T37" fmla="*/ 0 h 115"/>
                <a:gd name="T38" fmla="*/ 12 w 115"/>
                <a:gd name="T39" fmla="*/ 0 h 115"/>
                <a:gd name="T40" fmla="*/ 0 w 115"/>
                <a:gd name="T41" fmla="*/ 0 h 1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5"/>
                <a:gd name="T64" fmla="*/ 0 h 115"/>
                <a:gd name="T65" fmla="*/ 115 w 115"/>
                <a:gd name="T66" fmla="*/ 115 h 1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5" h="115">
                  <a:moveTo>
                    <a:pt x="0" y="0"/>
                  </a:moveTo>
                  <a:lnTo>
                    <a:pt x="0" y="0"/>
                  </a:lnTo>
                  <a:lnTo>
                    <a:pt x="4" y="27"/>
                  </a:lnTo>
                  <a:lnTo>
                    <a:pt x="12" y="51"/>
                  </a:lnTo>
                  <a:lnTo>
                    <a:pt x="25" y="71"/>
                  </a:lnTo>
                  <a:lnTo>
                    <a:pt x="42" y="87"/>
                  </a:lnTo>
                  <a:lnTo>
                    <a:pt x="59" y="99"/>
                  </a:lnTo>
                  <a:lnTo>
                    <a:pt x="79" y="108"/>
                  </a:lnTo>
                  <a:lnTo>
                    <a:pt x="98" y="113"/>
                  </a:lnTo>
                  <a:lnTo>
                    <a:pt x="115" y="115"/>
                  </a:lnTo>
                  <a:lnTo>
                    <a:pt x="115" y="103"/>
                  </a:lnTo>
                  <a:lnTo>
                    <a:pt x="98" y="103"/>
                  </a:lnTo>
                  <a:lnTo>
                    <a:pt x="81" y="97"/>
                  </a:lnTo>
                  <a:lnTo>
                    <a:pt x="64" y="88"/>
                  </a:lnTo>
                  <a:lnTo>
                    <a:pt x="47" y="77"/>
                  </a:lnTo>
                  <a:lnTo>
                    <a:pt x="33" y="64"/>
                  </a:lnTo>
                  <a:lnTo>
                    <a:pt x="22" y="46"/>
                  </a:lnTo>
                  <a:lnTo>
                    <a:pt x="13" y="25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8" name="Rectangle 13"/>
            <p:cNvSpPr>
              <a:spLocks noChangeArrowheads="1"/>
            </p:cNvSpPr>
            <p:nvPr/>
          </p:nvSpPr>
          <p:spPr bwMode="auto">
            <a:xfrm>
              <a:off x="2367" y="574"/>
              <a:ext cx="318" cy="3259"/>
            </a:xfrm>
            <a:prstGeom prst="rect">
              <a:avLst/>
            </a:prstGeom>
            <a:solidFill>
              <a:srgbClr val="BF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9" name="Freeform 14"/>
            <p:cNvSpPr>
              <a:spLocks/>
            </p:cNvSpPr>
            <p:nvPr/>
          </p:nvSpPr>
          <p:spPr bwMode="auto">
            <a:xfrm>
              <a:off x="2681" y="574"/>
              <a:ext cx="9" cy="3264"/>
            </a:xfrm>
            <a:custGeom>
              <a:avLst/>
              <a:gdLst>
                <a:gd name="T0" fmla="*/ 4 w 9"/>
                <a:gd name="T1" fmla="*/ 3264 h 3264"/>
                <a:gd name="T2" fmla="*/ 9 w 9"/>
                <a:gd name="T3" fmla="*/ 3259 h 3264"/>
                <a:gd name="T4" fmla="*/ 9 w 9"/>
                <a:gd name="T5" fmla="*/ 0 h 3264"/>
                <a:gd name="T6" fmla="*/ 0 w 9"/>
                <a:gd name="T7" fmla="*/ 0 h 3264"/>
                <a:gd name="T8" fmla="*/ 0 w 9"/>
                <a:gd name="T9" fmla="*/ 3259 h 3264"/>
                <a:gd name="T10" fmla="*/ 4 w 9"/>
                <a:gd name="T11" fmla="*/ 3254 h 3264"/>
                <a:gd name="T12" fmla="*/ 4 w 9"/>
                <a:gd name="T13" fmla="*/ 3264 h 3264"/>
                <a:gd name="T14" fmla="*/ 9 w 9"/>
                <a:gd name="T15" fmla="*/ 3264 h 3264"/>
                <a:gd name="T16" fmla="*/ 9 w 9"/>
                <a:gd name="T17" fmla="*/ 3259 h 3264"/>
                <a:gd name="T18" fmla="*/ 4 w 9"/>
                <a:gd name="T19" fmla="*/ 3264 h 32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3264"/>
                <a:gd name="T32" fmla="*/ 9 w 9"/>
                <a:gd name="T33" fmla="*/ 3264 h 32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3264">
                  <a:moveTo>
                    <a:pt x="4" y="3264"/>
                  </a:moveTo>
                  <a:lnTo>
                    <a:pt x="9" y="3259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3259"/>
                  </a:lnTo>
                  <a:lnTo>
                    <a:pt x="4" y="3254"/>
                  </a:lnTo>
                  <a:lnTo>
                    <a:pt x="4" y="3264"/>
                  </a:lnTo>
                  <a:lnTo>
                    <a:pt x="9" y="3264"/>
                  </a:lnTo>
                  <a:lnTo>
                    <a:pt x="9" y="3259"/>
                  </a:lnTo>
                  <a:lnTo>
                    <a:pt x="4" y="32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0" name="Freeform 15"/>
            <p:cNvSpPr>
              <a:spLocks/>
            </p:cNvSpPr>
            <p:nvPr/>
          </p:nvSpPr>
          <p:spPr bwMode="auto">
            <a:xfrm>
              <a:off x="2362" y="3828"/>
              <a:ext cx="323" cy="10"/>
            </a:xfrm>
            <a:custGeom>
              <a:avLst/>
              <a:gdLst>
                <a:gd name="T0" fmla="*/ 0 w 323"/>
                <a:gd name="T1" fmla="*/ 5 h 10"/>
                <a:gd name="T2" fmla="*/ 5 w 323"/>
                <a:gd name="T3" fmla="*/ 10 h 10"/>
                <a:gd name="T4" fmla="*/ 323 w 323"/>
                <a:gd name="T5" fmla="*/ 10 h 10"/>
                <a:gd name="T6" fmla="*/ 323 w 323"/>
                <a:gd name="T7" fmla="*/ 0 h 10"/>
                <a:gd name="T8" fmla="*/ 5 w 323"/>
                <a:gd name="T9" fmla="*/ 0 h 10"/>
                <a:gd name="T10" fmla="*/ 10 w 323"/>
                <a:gd name="T11" fmla="*/ 5 h 10"/>
                <a:gd name="T12" fmla="*/ 0 w 323"/>
                <a:gd name="T13" fmla="*/ 5 h 10"/>
                <a:gd name="T14" fmla="*/ 0 w 323"/>
                <a:gd name="T15" fmla="*/ 10 h 10"/>
                <a:gd name="T16" fmla="*/ 5 w 323"/>
                <a:gd name="T17" fmla="*/ 10 h 10"/>
                <a:gd name="T18" fmla="*/ 0 w 323"/>
                <a:gd name="T19" fmla="*/ 5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3"/>
                <a:gd name="T31" fmla="*/ 0 h 10"/>
                <a:gd name="T32" fmla="*/ 323 w 323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3" h="10">
                  <a:moveTo>
                    <a:pt x="0" y="5"/>
                  </a:moveTo>
                  <a:lnTo>
                    <a:pt x="5" y="10"/>
                  </a:lnTo>
                  <a:lnTo>
                    <a:pt x="323" y="10"/>
                  </a:lnTo>
                  <a:lnTo>
                    <a:pt x="323" y="0"/>
                  </a:lnTo>
                  <a:lnTo>
                    <a:pt x="5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1" name="Freeform 16"/>
            <p:cNvSpPr>
              <a:spLocks/>
            </p:cNvSpPr>
            <p:nvPr/>
          </p:nvSpPr>
          <p:spPr bwMode="auto">
            <a:xfrm>
              <a:off x="2362" y="569"/>
              <a:ext cx="10" cy="3264"/>
            </a:xfrm>
            <a:custGeom>
              <a:avLst/>
              <a:gdLst>
                <a:gd name="T0" fmla="*/ 5 w 10"/>
                <a:gd name="T1" fmla="*/ 0 h 3264"/>
                <a:gd name="T2" fmla="*/ 0 w 10"/>
                <a:gd name="T3" fmla="*/ 5 h 3264"/>
                <a:gd name="T4" fmla="*/ 0 w 10"/>
                <a:gd name="T5" fmla="*/ 3264 h 3264"/>
                <a:gd name="T6" fmla="*/ 10 w 10"/>
                <a:gd name="T7" fmla="*/ 3264 h 3264"/>
                <a:gd name="T8" fmla="*/ 10 w 10"/>
                <a:gd name="T9" fmla="*/ 5 h 3264"/>
                <a:gd name="T10" fmla="*/ 5 w 10"/>
                <a:gd name="T11" fmla="*/ 10 h 3264"/>
                <a:gd name="T12" fmla="*/ 5 w 10"/>
                <a:gd name="T13" fmla="*/ 0 h 3264"/>
                <a:gd name="T14" fmla="*/ 0 w 10"/>
                <a:gd name="T15" fmla="*/ 0 h 3264"/>
                <a:gd name="T16" fmla="*/ 0 w 10"/>
                <a:gd name="T17" fmla="*/ 5 h 3264"/>
                <a:gd name="T18" fmla="*/ 5 w 10"/>
                <a:gd name="T19" fmla="*/ 0 h 32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264"/>
                <a:gd name="T32" fmla="*/ 10 w 10"/>
                <a:gd name="T33" fmla="*/ 3264 h 32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264">
                  <a:moveTo>
                    <a:pt x="5" y="0"/>
                  </a:moveTo>
                  <a:lnTo>
                    <a:pt x="0" y="5"/>
                  </a:lnTo>
                  <a:lnTo>
                    <a:pt x="0" y="3264"/>
                  </a:lnTo>
                  <a:lnTo>
                    <a:pt x="10" y="3264"/>
                  </a:lnTo>
                  <a:lnTo>
                    <a:pt x="10" y="5"/>
                  </a:lnTo>
                  <a:lnTo>
                    <a:pt x="5" y="1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2" name="Freeform 17"/>
            <p:cNvSpPr>
              <a:spLocks/>
            </p:cNvSpPr>
            <p:nvPr/>
          </p:nvSpPr>
          <p:spPr bwMode="auto">
            <a:xfrm>
              <a:off x="2367" y="569"/>
              <a:ext cx="323" cy="10"/>
            </a:xfrm>
            <a:custGeom>
              <a:avLst/>
              <a:gdLst>
                <a:gd name="T0" fmla="*/ 323 w 323"/>
                <a:gd name="T1" fmla="*/ 5 h 10"/>
                <a:gd name="T2" fmla="*/ 318 w 323"/>
                <a:gd name="T3" fmla="*/ 0 h 10"/>
                <a:gd name="T4" fmla="*/ 0 w 323"/>
                <a:gd name="T5" fmla="*/ 0 h 10"/>
                <a:gd name="T6" fmla="*/ 0 w 323"/>
                <a:gd name="T7" fmla="*/ 10 h 10"/>
                <a:gd name="T8" fmla="*/ 318 w 323"/>
                <a:gd name="T9" fmla="*/ 10 h 10"/>
                <a:gd name="T10" fmla="*/ 314 w 323"/>
                <a:gd name="T11" fmla="*/ 5 h 10"/>
                <a:gd name="T12" fmla="*/ 323 w 323"/>
                <a:gd name="T13" fmla="*/ 5 h 10"/>
                <a:gd name="T14" fmla="*/ 323 w 323"/>
                <a:gd name="T15" fmla="*/ 0 h 10"/>
                <a:gd name="T16" fmla="*/ 318 w 323"/>
                <a:gd name="T17" fmla="*/ 0 h 10"/>
                <a:gd name="T18" fmla="*/ 323 w 323"/>
                <a:gd name="T19" fmla="*/ 5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3"/>
                <a:gd name="T31" fmla="*/ 0 h 10"/>
                <a:gd name="T32" fmla="*/ 323 w 323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3" h="10">
                  <a:moveTo>
                    <a:pt x="323" y="5"/>
                  </a:moveTo>
                  <a:lnTo>
                    <a:pt x="318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318" y="10"/>
                  </a:lnTo>
                  <a:lnTo>
                    <a:pt x="314" y="5"/>
                  </a:lnTo>
                  <a:lnTo>
                    <a:pt x="323" y="5"/>
                  </a:lnTo>
                  <a:lnTo>
                    <a:pt x="323" y="0"/>
                  </a:lnTo>
                  <a:lnTo>
                    <a:pt x="318" y="0"/>
                  </a:lnTo>
                  <a:lnTo>
                    <a:pt x="323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3" name="Freeform 18"/>
            <p:cNvSpPr>
              <a:spLocks/>
            </p:cNvSpPr>
            <p:nvPr/>
          </p:nvSpPr>
          <p:spPr bwMode="auto">
            <a:xfrm>
              <a:off x="2459" y="503"/>
              <a:ext cx="174" cy="98"/>
            </a:xfrm>
            <a:custGeom>
              <a:avLst/>
              <a:gdLst>
                <a:gd name="T0" fmla="*/ 148 w 174"/>
                <a:gd name="T1" fmla="*/ 97 h 98"/>
                <a:gd name="T2" fmla="*/ 157 w 174"/>
                <a:gd name="T3" fmla="*/ 89 h 98"/>
                <a:gd name="T4" fmla="*/ 168 w 174"/>
                <a:gd name="T5" fmla="*/ 81 h 98"/>
                <a:gd name="T6" fmla="*/ 174 w 174"/>
                <a:gd name="T7" fmla="*/ 76 h 98"/>
                <a:gd name="T8" fmla="*/ 173 w 174"/>
                <a:gd name="T9" fmla="*/ 71 h 98"/>
                <a:gd name="T10" fmla="*/ 168 w 174"/>
                <a:gd name="T11" fmla="*/ 68 h 98"/>
                <a:gd name="T12" fmla="*/ 163 w 174"/>
                <a:gd name="T13" fmla="*/ 63 h 98"/>
                <a:gd name="T14" fmla="*/ 157 w 174"/>
                <a:gd name="T15" fmla="*/ 57 h 98"/>
                <a:gd name="T16" fmla="*/ 150 w 174"/>
                <a:gd name="T17" fmla="*/ 49 h 98"/>
                <a:gd name="T18" fmla="*/ 143 w 174"/>
                <a:gd name="T19" fmla="*/ 41 h 98"/>
                <a:gd name="T20" fmla="*/ 137 w 174"/>
                <a:gd name="T21" fmla="*/ 33 h 98"/>
                <a:gd name="T22" fmla="*/ 131 w 174"/>
                <a:gd name="T23" fmla="*/ 27 h 98"/>
                <a:gd name="T24" fmla="*/ 125 w 174"/>
                <a:gd name="T25" fmla="*/ 21 h 98"/>
                <a:gd name="T26" fmla="*/ 120 w 174"/>
                <a:gd name="T27" fmla="*/ 15 h 98"/>
                <a:gd name="T28" fmla="*/ 114 w 174"/>
                <a:gd name="T29" fmla="*/ 11 h 98"/>
                <a:gd name="T30" fmla="*/ 108 w 174"/>
                <a:gd name="T31" fmla="*/ 8 h 98"/>
                <a:gd name="T32" fmla="*/ 102 w 174"/>
                <a:gd name="T33" fmla="*/ 5 h 98"/>
                <a:gd name="T34" fmla="*/ 94 w 174"/>
                <a:gd name="T35" fmla="*/ 2 h 98"/>
                <a:gd name="T36" fmla="*/ 88 w 174"/>
                <a:gd name="T37" fmla="*/ 1 h 98"/>
                <a:gd name="T38" fmla="*/ 81 w 174"/>
                <a:gd name="T39" fmla="*/ 0 h 98"/>
                <a:gd name="T40" fmla="*/ 74 w 174"/>
                <a:gd name="T41" fmla="*/ 0 h 98"/>
                <a:gd name="T42" fmla="*/ 65 w 174"/>
                <a:gd name="T43" fmla="*/ 1 h 98"/>
                <a:gd name="T44" fmla="*/ 56 w 174"/>
                <a:gd name="T45" fmla="*/ 4 h 98"/>
                <a:gd name="T46" fmla="*/ 46 w 174"/>
                <a:gd name="T47" fmla="*/ 9 h 98"/>
                <a:gd name="T48" fmla="*/ 36 w 174"/>
                <a:gd name="T49" fmla="*/ 15 h 98"/>
                <a:gd name="T50" fmla="*/ 25 w 174"/>
                <a:gd name="T51" fmla="*/ 22 h 98"/>
                <a:gd name="T52" fmla="*/ 16 w 174"/>
                <a:gd name="T53" fmla="*/ 30 h 98"/>
                <a:gd name="T54" fmla="*/ 7 w 174"/>
                <a:gd name="T55" fmla="*/ 37 h 98"/>
                <a:gd name="T56" fmla="*/ 0 w 174"/>
                <a:gd name="T57" fmla="*/ 45 h 98"/>
                <a:gd name="T58" fmla="*/ 2 w 174"/>
                <a:gd name="T59" fmla="*/ 50 h 98"/>
                <a:gd name="T60" fmla="*/ 10 w 174"/>
                <a:gd name="T61" fmla="*/ 61 h 98"/>
                <a:gd name="T62" fmla="*/ 19 w 174"/>
                <a:gd name="T63" fmla="*/ 71 h 98"/>
                <a:gd name="T64" fmla="*/ 27 w 174"/>
                <a:gd name="T65" fmla="*/ 76 h 98"/>
                <a:gd name="T66" fmla="*/ 30 w 174"/>
                <a:gd name="T67" fmla="*/ 74 h 98"/>
                <a:gd name="T68" fmla="*/ 35 w 174"/>
                <a:gd name="T69" fmla="*/ 68 h 98"/>
                <a:gd name="T70" fmla="*/ 41 w 174"/>
                <a:gd name="T71" fmla="*/ 61 h 98"/>
                <a:gd name="T72" fmla="*/ 47 w 174"/>
                <a:gd name="T73" fmla="*/ 52 h 98"/>
                <a:gd name="T74" fmla="*/ 54 w 174"/>
                <a:gd name="T75" fmla="*/ 43 h 98"/>
                <a:gd name="T76" fmla="*/ 60 w 174"/>
                <a:gd name="T77" fmla="*/ 35 h 98"/>
                <a:gd name="T78" fmla="*/ 68 w 174"/>
                <a:gd name="T79" fmla="*/ 30 h 98"/>
                <a:gd name="T80" fmla="*/ 74 w 174"/>
                <a:gd name="T81" fmla="*/ 28 h 98"/>
                <a:gd name="T82" fmla="*/ 85 w 174"/>
                <a:gd name="T83" fmla="*/ 32 h 98"/>
                <a:gd name="T84" fmla="*/ 94 w 174"/>
                <a:gd name="T85" fmla="*/ 39 h 98"/>
                <a:gd name="T86" fmla="*/ 100 w 174"/>
                <a:gd name="T87" fmla="*/ 53 h 98"/>
                <a:gd name="T88" fmla="*/ 100 w 174"/>
                <a:gd name="T89" fmla="*/ 74 h 98"/>
                <a:gd name="T90" fmla="*/ 100 w 174"/>
                <a:gd name="T91" fmla="*/ 84 h 98"/>
                <a:gd name="T92" fmla="*/ 104 w 174"/>
                <a:gd name="T93" fmla="*/ 92 h 98"/>
                <a:gd name="T94" fmla="*/ 111 w 174"/>
                <a:gd name="T95" fmla="*/ 96 h 98"/>
                <a:gd name="T96" fmla="*/ 119 w 174"/>
                <a:gd name="T97" fmla="*/ 98 h 98"/>
                <a:gd name="T98" fmla="*/ 127 w 174"/>
                <a:gd name="T99" fmla="*/ 98 h 98"/>
                <a:gd name="T100" fmla="*/ 133 w 174"/>
                <a:gd name="T101" fmla="*/ 98 h 98"/>
                <a:gd name="T102" fmla="*/ 138 w 174"/>
                <a:gd name="T103" fmla="*/ 97 h 98"/>
                <a:gd name="T104" fmla="*/ 140 w 174"/>
                <a:gd name="T105" fmla="*/ 97 h 98"/>
                <a:gd name="T106" fmla="*/ 148 w 174"/>
                <a:gd name="T107" fmla="*/ 97 h 9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4"/>
                <a:gd name="T163" fmla="*/ 0 h 98"/>
                <a:gd name="T164" fmla="*/ 174 w 174"/>
                <a:gd name="T165" fmla="*/ 98 h 9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4" h="98">
                  <a:moveTo>
                    <a:pt x="148" y="97"/>
                  </a:moveTo>
                  <a:lnTo>
                    <a:pt x="157" y="89"/>
                  </a:lnTo>
                  <a:lnTo>
                    <a:pt x="168" y="81"/>
                  </a:lnTo>
                  <a:lnTo>
                    <a:pt x="174" y="76"/>
                  </a:lnTo>
                  <a:lnTo>
                    <a:pt x="173" y="71"/>
                  </a:lnTo>
                  <a:lnTo>
                    <a:pt x="168" y="68"/>
                  </a:lnTo>
                  <a:lnTo>
                    <a:pt x="163" y="63"/>
                  </a:lnTo>
                  <a:lnTo>
                    <a:pt x="157" y="57"/>
                  </a:lnTo>
                  <a:lnTo>
                    <a:pt x="150" y="49"/>
                  </a:lnTo>
                  <a:lnTo>
                    <a:pt x="143" y="41"/>
                  </a:lnTo>
                  <a:lnTo>
                    <a:pt x="137" y="33"/>
                  </a:lnTo>
                  <a:lnTo>
                    <a:pt x="131" y="27"/>
                  </a:lnTo>
                  <a:lnTo>
                    <a:pt x="125" y="21"/>
                  </a:lnTo>
                  <a:lnTo>
                    <a:pt x="120" y="15"/>
                  </a:lnTo>
                  <a:lnTo>
                    <a:pt x="114" y="11"/>
                  </a:lnTo>
                  <a:lnTo>
                    <a:pt x="108" y="8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81" y="0"/>
                  </a:lnTo>
                  <a:lnTo>
                    <a:pt x="74" y="0"/>
                  </a:lnTo>
                  <a:lnTo>
                    <a:pt x="65" y="1"/>
                  </a:lnTo>
                  <a:lnTo>
                    <a:pt x="56" y="4"/>
                  </a:lnTo>
                  <a:lnTo>
                    <a:pt x="46" y="9"/>
                  </a:lnTo>
                  <a:lnTo>
                    <a:pt x="36" y="15"/>
                  </a:lnTo>
                  <a:lnTo>
                    <a:pt x="25" y="22"/>
                  </a:lnTo>
                  <a:lnTo>
                    <a:pt x="16" y="30"/>
                  </a:lnTo>
                  <a:lnTo>
                    <a:pt x="7" y="37"/>
                  </a:lnTo>
                  <a:lnTo>
                    <a:pt x="0" y="45"/>
                  </a:lnTo>
                  <a:lnTo>
                    <a:pt x="2" y="50"/>
                  </a:lnTo>
                  <a:lnTo>
                    <a:pt x="10" y="61"/>
                  </a:lnTo>
                  <a:lnTo>
                    <a:pt x="19" y="71"/>
                  </a:lnTo>
                  <a:lnTo>
                    <a:pt x="27" y="76"/>
                  </a:lnTo>
                  <a:lnTo>
                    <a:pt x="30" y="74"/>
                  </a:lnTo>
                  <a:lnTo>
                    <a:pt x="35" y="68"/>
                  </a:lnTo>
                  <a:lnTo>
                    <a:pt x="41" y="61"/>
                  </a:lnTo>
                  <a:lnTo>
                    <a:pt x="47" y="52"/>
                  </a:lnTo>
                  <a:lnTo>
                    <a:pt x="54" y="43"/>
                  </a:lnTo>
                  <a:lnTo>
                    <a:pt x="60" y="35"/>
                  </a:lnTo>
                  <a:lnTo>
                    <a:pt x="68" y="30"/>
                  </a:lnTo>
                  <a:lnTo>
                    <a:pt x="74" y="28"/>
                  </a:lnTo>
                  <a:lnTo>
                    <a:pt x="85" y="32"/>
                  </a:lnTo>
                  <a:lnTo>
                    <a:pt x="94" y="39"/>
                  </a:lnTo>
                  <a:lnTo>
                    <a:pt x="100" y="53"/>
                  </a:lnTo>
                  <a:lnTo>
                    <a:pt x="100" y="74"/>
                  </a:lnTo>
                  <a:lnTo>
                    <a:pt x="100" y="84"/>
                  </a:lnTo>
                  <a:lnTo>
                    <a:pt x="104" y="92"/>
                  </a:lnTo>
                  <a:lnTo>
                    <a:pt x="111" y="96"/>
                  </a:lnTo>
                  <a:lnTo>
                    <a:pt x="119" y="98"/>
                  </a:lnTo>
                  <a:lnTo>
                    <a:pt x="127" y="98"/>
                  </a:lnTo>
                  <a:lnTo>
                    <a:pt x="133" y="98"/>
                  </a:lnTo>
                  <a:lnTo>
                    <a:pt x="138" y="97"/>
                  </a:lnTo>
                  <a:lnTo>
                    <a:pt x="140" y="97"/>
                  </a:lnTo>
                  <a:lnTo>
                    <a:pt x="148" y="97"/>
                  </a:lnTo>
                  <a:close/>
                </a:path>
              </a:pathLst>
            </a:custGeom>
            <a:solidFill>
              <a:srgbClr val="BFCC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4" name="Freeform 19"/>
            <p:cNvSpPr>
              <a:spLocks/>
            </p:cNvSpPr>
            <p:nvPr/>
          </p:nvSpPr>
          <p:spPr bwMode="auto">
            <a:xfrm>
              <a:off x="2604" y="570"/>
              <a:ext cx="33" cy="32"/>
            </a:xfrm>
            <a:custGeom>
              <a:avLst/>
              <a:gdLst>
                <a:gd name="T0" fmla="*/ 27 w 33"/>
                <a:gd name="T1" fmla="*/ 8 h 32"/>
                <a:gd name="T2" fmla="*/ 27 w 33"/>
                <a:gd name="T3" fmla="*/ 8 h 32"/>
                <a:gd name="T4" fmla="*/ 26 w 33"/>
                <a:gd name="T5" fmla="*/ 8 h 32"/>
                <a:gd name="T6" fmla="*/ 21 w 33"/>
                <a:gd name="T7" fmla="*/ 10 h 32"/>
                <a:gd name="T8" fmla="*/ 10 w 33"/>
                <a:gd name="T9" fmla="*/ 18 h 32"/>
                <a:gd name="T10" fmla="*/ 0 w 33"/>
                <a:gd name="T11" fmla="*/ 27 h 32"/>
                <a:gd name="T12" fmla="*/ 5 w 33"/>
                <a:gd name="T13" fmla="*/ 32 h 32"/>
                <a:gd name="T14" fmla="*/ 15 w 33"/>
                <a:gd name="T15" fmla="*/ 26 h 32"/>
                <a:gd name="T16" fmla="*/ 26 w 33"/>
                <a:gd name="T17" fmla="*/ 18 h 32"/>
                <a:gd name="T18" fmla="*/ 33 w 33"/>
                <a:gd name="T19" fmla="*/ 10 h 32"/>
                <a:gd name="T20" fmla="*/ 29 w 33"/>
                <a:gd name="T21" fmla="*/ 0 h 32"/>
                <a:gd name="T22" fmla="*/ 29 w 33"/>
                <a:gd name="T23" fmla="*/ 0 h 32"/>
                <a:gd name="T24" fmla="*/ 27 w 33"/>
                <a:gd name="T25" fmla="*/ 8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"/>
                <a:gd name="T40" fmla="*/ 0 h 32"/>
                <a:gd name="T41" fmla="*/ 33 w 33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" h="32">
                  <a:moveTo>
                    <a:pt x="27" y="8"/>
                  </a:moveTo>
                  <a:lnTo>
                    <a:pt x="27" y="8"/>
                  </a:lnTo>
                  <a:lnTo>
                    <a:pt x="26" y="8"/>
                  </a:lnTo>
                  <a:lnTo>
                    <a:pt x="21" y="10"/>
                  </a:lnTo>
                  <a:lnTo>
                    <a:pt x="10" y="18"/>
                  </a:lnTo>
                  <a:lnTo>
                    <a:pt x="0" y="27"/>
                  </a:lnTo>
                  <a:lnTo>
                    <a:pt x="5" y="32"/>
                  </a:lnTo>
                  <a:lnTo>
                    <a:pt x="15" y="26"/>
                  </a:lnTo>
                  <a:lnTo>
                    <a:pt x="26" y="18"/>
                  </a:lnTo>
                  <a:lnTo>
                    <a:pt x="33" y="10"/>
                  </a:lnTo>
                  <a:lnTo>
                    <a:pt x="29" y="0"/>
                  </a:lnTo>
                  <a:lnTo>
                    <a:pt x="27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5" name="Freeform 20"/>
            <p:cNvSpPr>
              <a:spLocks/>
            </p:cNvSpPr>
            <p:nvPr/>
          </p:nvSpPr>
          <p:spPr bwMode="auto">
            <a:xfrm>
              <a:off x="2581" y="521"/>
              <a:ext cx="52" cy="57"/>
            </a:xfrm>
            <a:custGeom>
              <a:avLst/>
              <a:gdLst>
                <a:gd name="T0" fmla="*/ 0 w 52"/>
                <a:gd name="T1" fmla="*/ 5 h 57"/>
                <a:gd name="T2" fmla="*/ 0 w 52"/>
                <a:gd name="T3" fmla="*/ 5 h 57"/>
                <a:gd name="T4" fmla="*/ 6 w 52"/>
                <a:gd name="T5" fmla="*/ 12 h 57"/>
                <a:gd name="T6" fmla="*/ 12 w 52"/>
                <a:gd name="T7" fmla="*/ 18 h 57"/>
                <a:gd name="T8" fmla="*/ 18 w 52"/>
                <a:gd name="T9" fmla="*/ 26 h 57"/>
                <a:gd name="T10" fmla="*/ 26 w 52"/>
                <a:gd name="T11" fmla="*/ 34 h 57"/>
                <a:gd name="T12" fmla="*/ 33 w 52"/>
                <a:gd name="T13" fmla="*/ 41 h 57"/>
                <a:gd name="T14" fmla="*/ 39 w 52"/>
                <a:gd name="T15" fmla="*/ 48 h 57"/>
                <a:gd name="T16" fmla="*/ 44 w 52"/>
                <a:gd name="T17" fmla="*/ 54 h 57"/>
                <a:gd name="T18" fmla="*/ 50 w 52"/>
                <a:gd name="T19" fmla="*/ 57 h 57"/>
                <a:gd name="T20" fmla="*/ 52 w 52"/>
                <a:gd name="T21" fmla="*/ 49 h 57"/>
                <a:gd name="T22" fmla="*/ 49 w 52"/>
                <a:gd name="T23" fmla="*/ 47 h 57"/>
                <a:gd name="T24" fmla="*/ 44 w 52"/>
                <a:gd name="T25" fmla="*/ 43 h 57"/>
                <a:gd name="T26" fmla="*/ 38 w 52"/>
                <a:gd name="T27" fmla="*/ 36 h 57"/>
                <a:gd name="T28" fmla="*/ 31 w 52"/>
                <a:gd name="T29" fmla="*/ 28 h 57"/>
                <a:gd name="T30" fmla="*/ 23 w 52"/>
                <a:gd name="T31" fmla="*/ 21 h 57"/>
                <a:gd name="T32" fmla="*/ 17 w 52"/>
                <a:gd name="T33" fmla="*/ 13 h 57"/>
                <a:gd name="T34" fmla="*/ 11 w 52"/>
                <a:gd name="T35" fmla="*/ 6 h 57"/>
                <a:gd name="T36" fmla="*/ 5 w 52"/>
                <a:gd name="T37" fmla="*/ 0 h 57"/>
                <a:gd name="T38" fmla="*/ 5 w 52"/>
                <a:gd name="T39" fmla="*/ 0 h 57"/>
                <a:gd name="T40" fmla="*/ 0 w 52"/>
                <a:gd name="T41" fmla="*/ 5 h 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2"/>
                <a:gd name="T64" fmla="*/ 0 h 57"/>
                <a:gd name="T65" fmla="*/ 52 w 52"/>
                <a:gd name="T66" fmla="*/ 57 h 5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2" h="57">
                  <a:moveTo>
                    <a:pt x="0" y="5"/>
                  </a:moveTo>
                  <a:lnTo>
                    <a:pt x="0" y="5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8" y="26"/>
                  </a:lnTo>
                  <a:lnTo>
                    <a:pt x="26" y="34"/>
                  </a:lnTo>
                  <a:lnTo>
                    <a:pt x="33" y="41"/>
                  </a:lnTo>
                  <a:lnTo>
                    <a:pt x="39" y="48"/>
                  </a:lnTo>
                  <a:lnTo>
                    <a:pt x="44" y="54"/>
                  </a:lnTo>
                  <a:lnTo>
                    <a:pt x="50" y="57"/>
                  </a:lnTo>
                  <a:lnTo>
                    <a:pt x="52" y="49"/>
                  </a:lnTo>
                  <a:lnTo>
                    <a:pt x="49" y="47"/>
                  </a:lnTo>
                  <a:lnTo>
                    <a:pt x="44" y="43"/>
                  </a:lnTo>
                  <a:lnTo>
                    <a:pt x="38" y="36"/>
                  </a:lnTo>
                  <a:lnTo>
                    <a:pt x="31" y="28"/>
                  </a:lnTo>
                  <a:lnTo>
                    <a:pt x="23" y="21"/>
                  </a:lnTo>
                  <a:lnTo>
                    <a:pt x="17" y="13"/>
                  </a:lnTo>
                  <a:lnTo>
                    <a:pt x="11" y="6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6" name="Freeform 21"/>
            <p:cNvSpPr>
              <a:spLocks/>
            </p:cNvSpPr>
            <p:nvPr/>
          </p:nvSpPr>
          <p:spPr bwMode="auto">
            <a:xfrm>
              <a:off x="2533" y="498"/>
              <a:ext cx="53" cy="28"/>
            </a:xfrm>
            <a:custGeom>
              <a:avLst/>
              <a:gdLst>
                <a:gd name="T0" fmla="*/ 0 w 53"/>
                <a:gd name="T1" fmla="*/ 10 h 28"/>
                <a:gd name="T2" fmla="*/ 0 w 53"/>
                <a:gd name="T3" fmla="*/ 10 h 28"/>
                <a:gd name="T4" fmla="*/ 7 w 53"/>
                <a:gd name="T5" fmla="*/ 9 h 28"/>
                <a:gd name="T6" fmla="*/ 14 w 53"/>
                <a:gd name="T7" fmla="*/ 10 h 28"/>
                <a:gd name="T8" fmla="*/ 19 w 53"/>
                <a:gd name="T9" fmla="*/ 11 h 28"/>
                <a:gd name="T10" fmla="*/ 26 w 53"/>
                <a:gd name="T11" fmla="*/ 14 h 28"/>
                <a:gd name="T12" fmla="*/ 33 w 53"/>
                <a:gd name="T13" fmla="*/ 16 h 28"/>
                <a:gd name="T14" fmla="*/ 37 w 53"/>
                <a:gd name="T15" fmla="*/ 20 h 28"/>
                <a:gd name="T16" fmla="*/ 43 w 53"/>
                <a:gd name="T17" fmla="*/ 24 h 28"/>
                <a:gd name="T18" fmla="*/ 48 w 53"/>
                <a:gd name="T19" fmla="*/ 28 h 28"/>
                <a:gd name="T20" fmla="*/ 53 w 53"/>
                <a:gd name="T21" fmla="*/ 23 h 28"/>
                <a:gd name="T22" fmla="*/ 48 w 53"/>
                <a:gd name="T23" fmla="*/ 16 h 28"/>
                <a:gd name="T24" fmla="*/ 42 w 53"/>
                <a:gd name="T25" fmla="*/ 13 h 28"/>
                <a:gd name="T26" fmla="*/ 35 w 53"/>
                <a:gd name="T27" fmla="*/ 9 h 28"/>
                <a:gd name="T28" fmla="*/ 29 w 53"/>
                <a:gd name="T29" fmla="*/ 6 h 28"/>
                <a:gd name="T30" fmla="*/ 22 w 53"/>
                <a:gd name="T31" fmla="*/ 4 h 28"/>
                <a:gd name="T32" fmla="*/ 14 w 53"/>
                <a:gd name="T33" fmla="*/ 2 h 28"/>
                <a:gd name="T34" fmla="*/ 7 w 53"/>
                <a:gd name="T35" fmla="*/ 1 h 28"/>
                <a:gd name="T36" fmla="*/ 0 w 53"/>
                <a:gd name="T37" fmla="*/ 0 h 28"/>
                <a:gd name="T38" fmla="*/ 0 w 53"/>
                <a:gd name="T39" fmla="*/ 0 h 28"/>
                <a:gd name="T40" fmla="*/ 0 w 53"/>
                <a:gd name="T41" fmla="*/ 10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3"/>
                <a:gd name="T64" fmla="*/ 0 h 28"/>
                <a:gd name="T65" fmla="*/ 53 w 53"/>
                <a:gd name="T66" fmla="*/ 28 h 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3" h="28">
                  <a:moveTo>
                    <a:pt x="0" y="10"/>
                  </a:moveTo>
                  <a:lnTo>
                    <a:pt x="0" y="10"/>
                  </a:lnTo>
                  <a:lnTo>
                    <a:pt x="7" y="9"/>
                  </a:lnTo>
                  <a:lnTo>
                    <a:pt x="14" y="10"/>
                  </a:lnTo>
                  <a:lnTo>
                    <a:pt x="19" y="11"/>
                  </a:lnTo>
                  <a:lnTo>
                    <a:pt x="26" y="14"/>
                  </a:lnTo>
                  <a:lnTo>
                    <a:pt x="33" y="16"/>
                  </a:lnTo>
                  <a:lnTo>
                    <a:pt x="37" y="20"/>
                  </a:lnTo>
                  <a:lnTo>
                    <a:pt x="43" y="24"/>
                  </a:lnTo>
                  <a:lnTo>
                    <a:pt x="48" y="28"/>
                  </a:lnTo>
                  <a:lnTo>
                    <a:pt x="53" y="23"/>
                  </a:lnTo>
                  <a:lnTo>
                    <a:pt x="48" y="16"/>
                  </a:lnTo>
                  <a:lnTo>
                    <a:pt x="42" y="13"/>
                  </a:lnTo>
                  <a:lnTo>
                    <a:pt x="35" y="9"/>
                  </a:lnTo>
                  <a:lnTo>
                    <a:pt x="29" y="6"/>
                  </a:lnTo>
                  <a:lnTo>
                    <a:pt x="22" y="4"/>
                  </a:lnTo>
                  <a:lnTo>
                    <a:pt x="14" y="2"/>
                  </a:lnTo>
                  <a:lnTo>
                    <a:pt x="7" y="1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7" name="Freeform 22"/>
            <p:cNvSpPr>
              <a:spLocks/>
            </p:cNvSpPr>
            <p:nvPr/>
          </p:nvSpPr>
          <p:spPr bwMode="auto">
            <a:xfrm>
              <a:off x="2455" y="498"/>
              <a:ext cx="78" cy="53"/>
            </a:xfrm>
            <a:custGeom>
              <a:avLst/>
              <a:gdLst>
                <a:gd name="T0" fmla="*/ 8 w 78"/>
                <a:gd name="T1" fmla="*/ 48 h 53"/>
                <a:gd name="T2" fmla="*/ 6 w 78"/>
                <a:gd name="T3" fmla="*/ 53 h 53"/>
                <a:gd name="T4" fmla="*/ 14 w 78"/>
                <a:gd name="T5" fmla="*/ 45 h 53"/>
                <a:gd name="T6" fmla="*/ 22 w 78"/>
                <a:gd name="T7" fmla="*/ 38 h 53"/>
                <a:gd name="T8" fmla="*/ 32 w 78"/>
                <a:gd name="T9" fmla="*/ 31 h 53"/>
                <a:gd name="T10" fmla="*/ 43 w 78"/>
                <a:gd name="T11" fmla="*/ 24 h 53"/>
                <a:gd name="T12" fmla="*/ 51 w 78"/>
                <a:gd name="T13" fmla="*/ 18 h 53"/>
                <a:gd name="T14" fmla="*/ 61 w 78"/>
                <a:gd name="T15" fmla="*/ 13 h 53"/>
                <a:gd name="T16" fmla="*/ 69 w 78"/>
                <a:gd name="T17" fmla="*/ 10 h 53"/>
                <a:gd name="T18" fmla="*/ 78 w 78"/>
                <a:gd name="T19" fmla="*/ 10 h 53"/>
                <a:gd name="T20" fmla="*/ 78 w 78"/>
                <a:gd name="T21" fmla="*/ 0 h 53"/>
                <a:gd name="T22" fmla="*/ 69 w 78"/>
                <a:gd name="T23" fmla="*/ 2 h 53"/>
                <a:gd name="T24" fmla="*/ 58 w 78"/>
                <a:gd name="T25" fmla="*/ 5 h 53"/>
                <a:gd name="T26" fmla="*/ 49 w 78"/>
                <a:gd name="T27" fmla="*/ 10 h 53"/>
                <a:gd name="T28" fmla="*/ 38 w 78"/>
                <a:gd name="T29" fmla="*/ 16 h 53"/>
                <a:gd name="T30" fmla="*/ 27 w 78"/>
                <a:gd name="T31" fmla="*/ 23 h 53"/>
                <a:gd name="T32" fmla="*/ 17 w 78"/>
                <a:gd name="T33" fmla="*/ 31 h 53"/>
                <a:gd name="T34" fmla="*/ 9 w 78"/>
                <a:gd name="T35" fmla="*/ 40 h 53"/>
                <a:gd name="T36" fmla="*/ 1 w 78"/>
                <a:gd name="T37" fmla="*/ 48 h 53"/>
                <a:gd name="T38" fmla="*/ 0 w 78"/>
                <a:gd name="T39" fmla="*/ 53 h 53"/>
                <a:gd name="T40" fmla="*/ 8 w 78"/>
                <a:gd name="T41" fmla="*/ 48 h 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8"/>
                <a:gd name="T64" fmla="*/ 0 h 53"/>
                <a:gd name="T65" fmla="*/ 78 w 78"/>
                <a:gd name="T66" fmla="*/ 53 h 5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8" h="53">
                  <a:moveTo>
                    <a:pt x="8" y="48"/>
                  </a:moveTo>
                  <a:lnTo>
                    <a:pt x="6" y="53"/>
                  </a:lnTo>
                  <a:lnTo>
                    <a:pt x="14" y="45"/>
                  </a:lnTo>
                  <a:lnTo>
                    <a:pt x="22" y="38"/>
                  </a:lnTo>
                  <a:lnTo>
                    <a:pt x="32" y="31"/>
                  </a:lnTo>
                  <a:lnTo>
                    <a:pt x="43" y="24"/>
                  </a:lnTo>
                  <a:lnTo>
                    <a:pt x="51" y="18"/>
                  </a:lnTo>
                  <a:lnTo>
                    <a:pt x="61" y="13"/>
                  </a:lnTo>
                  <a:lnTo>
                    <a:pt x="69" y="10"/>
                  </a:lnTo>
                  <a:lnTo>
                    <a:pt x="78" y="10"/>
                  </a:lnTo>
                  <a:lnTo>
                    <a:pt x="78" y="0"/>
                  </a:lnTo>
                  <a:lnTo>
                    <a:pt x="69" y="2"/>
                  </a:lnTo>
                  <a:lnTo>
                    <a:pt x="58" y="5"/>
                  </a:lnTo>
                  <a:lnTo>
                    <a:pt x="49" y="10"/>
                  </a:lnTo>
                  <a:lnTo>
                    <a:pt x="38" y="16"/>
                  </a:lnTo>
                  <a:lnTo>
                    <a:pt x="27" y="23"/>
                  </a:lnTo>
                  <a:lnTo>
                    <a:pt x="17" y="31"/>
                  </a:lnTo>
                  <a:lnTo>
                    <a:pt x="9" y="40"/>
                  </a:lnTo>
                  <a:lnTo>
                    <a:pt x="1" y="48"/>
                  </a:lnTo>
                  <a:lnTo>
                    <a:pt x="0" y="53"/>
                  </a:lnTo>
                  <a:lnTo>
                    <a:pt x="8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8" name="Freeform 23"/>
            <p:cNvSpPr>
              <a:spLocks/>
            </p:cNvSpPr>
            <p:nvPr/>
          </p:nvSpPr>
          <p:spPr bwMode="auto">
            <a:xfrm>
              <a:off x="2455" y="546"/>
              <a:ext cx="31" cy="38"/>
            </a:xfrm>
            <a:custGeom>
              <a:avLst/>
              <a:gdLst>
                <a:gd name="T0" fmla="*/ 31 w 31"/>
                <a:gd name="T1" fmla="*/ 28 h 38"/>
                <a:gd name="T2" fmla="*/ 31 w 31"/>
                <a:gd name="T3" fmla="*/ 28 h 38"/>
                <a:gd name="T4" fmla="*/ 26 w 31"/>
                <a:gd name="T5" fmla="*/ 24 h 38"/>
                <a:gd name="T6" fmla="*/ 17 w 31"/>
                <a:gd name="T7" fmla="*/ 15 h 38"/>
                <a:gd name="T8" fmla="*/ 10 w 31"/>
                <a:gd name="T9" fmla="*/ 5 h 38"/>
                <a:gd name="T10" fmla="*/ 8 w 31"/>
                <a:gd name="T11" fmla="*/ 0 h 38"/>
                <a:gd name="T12" fmla="*/ 0 w 31"/>
                <a:gd name="T13" fmla="*/ 5 h 38"/>
                <a:gd name="T14" fmla="*/ 3 w 31"/>
                <a:gd name="T15" fmla="*/ 10 h 38"/>
                <a:gd name="T16" fmla="*/ 10 w 31"/>
                <a:gd name="T17" fmla="*/ 20 h 38"/>
                <a:gd name="T18" fmla="*/ 21 w 31"/>
                <a:gd name="T19" fmla="*/ 32 h 38"/>
                <a:gd name="T20" fmla="*/ 31 w 31"/>
                <a:gd name="T21" fmla="*/ 38 h 38"/>
                <a:gd name="T22" fmla="*/ 31 w 31"/>
                <a:gd name="T23" fmla="*/ 38 h 38"/>
                <a:gd name="T24" fmla="*/ 31 w 31"/>
                <a:gd name="T25" fmla="*/ 28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"/>
                <a:gd name="T40" fmla="*/ 0 h 38"/>
                <a:gd name="T41" fmla="*/ 31 w 31"/>
                <a:gd name="T42" fmla="*/ 38 h 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" h="38">
                  <a:moveTo>
                    <a:pt x="31" y="28"/>
                  </a:moveTo>
                  <a:lnTo>
                    <a:pt x="31" y="28"/>
                  </a:lnTo>
                  <a:lnTo>
                    <a:pt x="26" y="24"/>
                  </a:lnTo>
                  <a:lnTo>
                    <a:pt x="17" y="15"/>
                  </a:lnTo>
                  <a:lnTo>
                    <a:pt x="10" y="5"/>
                  </a:lnTo>
                  <a:lnTo>
                    <a:pt x="8" y="0"/>
                  </a:lnTo>
                  <a:lnTo>
                    <a:pt x="0" y="5"/>
                  </a:lnTo>
                  <a:lnTo>
                    <a:pt x="3" y="10"/>
                  </a:lnTo>
                  <a:lnTo>
                    <a:pt x="10" y="20"/>
                  </a:lnTo>
                  <a:lnTo>
                    <a:pt x="21" y="32"/>
                  </a:lnTo>
                  <a:lnTo>
                    <a:pt x="31" y="38"/>
                  </a:lnTo>
                  <a:lnTo>
                    <a:pt x="31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9" name="Freeform 24"/>
            <p:cNvSpPr>
              <a:spLocks/>
            </p:cNvSpPr>
            <p:nvPr/>
          </p:nvSpPr>
          <p:spPr bwMode="auto">
            <a:xfrm>
              <a:off x="2486" y="527"/>
              <a:ext cx="47" cy="57"/>
            </a:xfrm>
            <a:custGeom>
              <a:avLst/>
              <a:gdLst>
                <a:gd name="T0" fmla="*/ 47 w 47"/>
                <a:gd name="T1" fmla="*/ 0 h 57"/>
                <a:gd name="T2" fmla="*/ 47 w 47"/>
                <a:gd name="T3" fmla="*/ 0 h 57"/>
                <a:gd name="T4" fmla="*/ 40 w 47"/>
                <a:gd name="T5" fmla="*/ 2 h 57"/>
                <a:gd name="T6" fmla="*/ 31 w 47"/>
                <a:gd name="T7" fmla="*/ 8 h 57"/>
                <a:gd name="T8" fmla="*/ 24 w 47"/>
                <a:gd name="T9" fmla="*/ 16 h 57"/>
                <a:gd name="T10" fmla="*/ 17 w 47"/>
                <a:gd name="T11" fmla="*/ 25 h 57"/>
                <a:gd name="T12" fmla="*/ 10 w 47"/>
                <a:gd name="T13" fmla="*/ 34 h 57"/>
                <a:gd name="T14" fmla="*/ 6 w 47"/>
                <a:gd name="T15" fmla="*/ 42 h 57"/>
                <a:gd name="T16" fmla="*/ 1 w 47"/>
                <a:gd name="T17" fmla="*/ 46 h 57"/>
                <a:gd name="T18" fmla="*/ 0 w 47"/>
                <a:gd name="T19" fmla="*/ 47 h 57"/>
                <a:gd name="T20" fmla="*/ 0 w 47"/>
                <a:gd name="T21" fmla="*/ 57 h 57"/>
                <a:gd name="T22" fmla="*/ 6 w 47"/>
                <a:gd name="T23" fmla="*/ 53 h 57"/>
                <a:gd name="T24" fmla="*/ 10 w 47"/>
                <a:gd name="T25" fmla="*/ 47 h 57"/>
                <a:gd name="T26" fmla="*/ 18 w 47"/>
                <a:gd name="T27" fmla="*/ 39 h 57"/>
                <a:gd name="T28" fmla="*/ 24 w 47"/>
                <a:gd name="T29" fmla="*/ 30 h 57"/>
                <a:gd name="T30" fmla="*/ 31 w 47"/>
                <a:gd name="T31" fmla="*/ 21 h 57"/>
                <a:gd name="T32" fmla="*/ 36 w 47"/>
                <a:gd name="T33" fmla="*/ 13 h 57"/>
                <a:gd name="T34" fmla="*/ 42 w 47"/>
                <a:gd name="T35" fmla="*/ 9 h 57"/>
                <a:gd name="T36" fmla="*/ 47 w 47"/>
                <a:gd name="T37" fmla="*/ 8 h 57"/>
                <a:gd name="T38" fmla="*/ 47 w 47"/>
                <a:gd name="T39" fmla="*/ 8 h 57"/>
                <a:gd name="T40" fmla="*/ 47 w 47"/>
                <a:gd name="T41" fmla="*/ 0 h 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"/>
                <a:gd name="T64" fmla="*/ 0 h 57"/>
                <a:gd name="T65" fmla="*/ 47 w 47"/>
                <a:gd name="T66" fmla="*/ 57 h 5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" h="57">
                  <a:moveTo>
                    <a:pt x="47" y="0"/>
                  </a:moveTo>
                  <a:lnTo>
                    <a:pt x="47" y="0"/>
                  </a:lnTo>
                  <a:lnTo>
                    <a:pt x="40" y="2"/>
                  </a:lnTo>
                  <a:lnTo>
                    <a:pt x="31" y="8"/>
                  </a:lnTo>
                  <a:lnTo>
                    <a:pt x="24" y="16"/>
                  </a:lnTo>
                  <a:lnTo>
                    <a:pt x="17" y="25"/>
                  </a:lnTo>
                  <a:lnTo>
                    <a:pt x="10" y="34"/>
                  </a:lnTo>
                  <a:lnTo>
                    <a:pt x="6" y="42"/>
                  </a:lnTo>
                  <a:lnTo>
                    <a:pt x="1" y="46"/>
                  </a:lnTo>
                  <a:lnTo>
                    <a:pt x="0" y="47"/>
                  </a:lnTo>
                  <a:lnTo>
                    <a:pt x="0" y="57"/>
                  </a:lnTo>
                  <a:lnTo>
                    <a:pt x="6" y="53"/>
                  </a:lnTo>
                  <a:lnTo>
                    <a:pt x="10" y="47"/>
                  </a:lnTo>
                  <a:lnTo>
                    <a:pt x="18" y="39"/>
                  </a:lnTo>
                  <a:lnTo>
                    <a:pt x="24" y="30"/>
                  </a:lnTo>
                  <a:lnTo>
                    <a:pt x="31" y="21"/>
                  </a:lnTo>
                  <a:lnTo>
                    <a:pt x="36" y="13"/>
                  </a:lnTo>
                  <a:lnTo>
                    <a:pt x="42" y="9"/>
                  </a:lnTo>
                  <a:lnTo>
                    <a:pt x="47" y="8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0" name="Freeform 25"/>
            <p:cNvSpPr>
              <a:spLocks/>
            </p:cNvSpPr>
            <p:nvPr/>
          </p:nvSpPr>
          <p:spPr bwMode="auto">
            <a:xfrm>
              <a:off x="2533" y="527"/>
              <a:ext cx="30" cy="50"/>
            </a:xfrm>
            <a:custGeom>
              <a:avLst/>
              <a:gdLst>
                <a:gd name="T0" fmla="*/ 30 w 30"/>
                <a:gd name="T1" fmla="*/ 50 h 50"/>
                <a:gd name="T2" fmla="*/ 30 w 30"/>
                <a:gd name="T3" fmla="*/ 50 h 50"/>
                <a:gd name="T4" fmla="*/ 30 w 30"/>
                <a:gd name="T5" fmla="*/ 29 h 50"/>
                <a:gd name="T6" fmla="*/ 24 w 30"/>
                <a:gd name="T7" fmla="*/ 12 h 50"/>
                <a:gd name="T8" fmla="*/ 12 w 30"/>
                <a:gd name="T9" fmla="*/ 4 h 50"/>
                <a:gd name="T10" fmla="*/ 0 w 30"/>
                <a:gd name="T11" fmla="*/ 0 h 50"/>
                <a:gd name="T12" fmla="*/ 0 w 30"/>
                <a:gd name="T13" fmla="*/ 8 h 50"/>
                <a:gd name="T14" fmla="*/ 9 w 30"/>
                <a:gd name="T15" fmla="*/ 12 h 50"/>
                <a:gd name="T16" fmla="*/ 17 w 30"/>
                <a:gd name="T17" fmla="*/ 17 h 50"/>
                <a:gd name="T18" fmla="*/ 23 w 30"/>
                <a:gd name="T19" fmla="*/ 29 h 50"/>
                <a:gd name="T20" fmla="*/ 23 w 30"/>
                <a:gd name="T21" fmla="*/ 50 h 50"/>
                <a:gd name="T22" fmla="*/ 23 w 30"/>
                <a:gd name="T23" fmla="*/ 50 h 50"/>
                <a:gd name="T24" fmla="*/ 30 w 30"/>
                <a:gd name="T25" fmla="*/ 50 h 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50"/>
                <a:gd name="T41" fmla="*/ 30 w 30"/>
                <a:gd name="T42" fmla="*/ 50 h 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50">
                  <a:moveTo>
                    <a:pt x="30" y="50"/>
                  </a:moveTo>
                  <a:lnTo>
                    <a:pt x="30" y="50"/>
                  </a:lnTo>
                  <a:lnTo>
                    <a:pt x="30" y="29"/>
                  </a:lnTo>
                  <a:lnTo>
                    <a:pt x="24" y="12"/>
                  </a:lnTo>
                  <a:lnTo>
                    <a:pt x="12" y="4"/>
                  </a:lnTo>
                  <a:lnTo>
                    <a:pt x="0" y="0"/>
                  </a:lnTo>
                  <a:lnTo>
                    <a:pt x="0" y="8"/>
                  </a:lnTo>
                  <a:lnTo>
                    <a:pt x="9" y="12"/>
                  </a:lnTo>
                  <a:lnTo>
                    <a:pt x="17" y="17"/>
                  </a:lnTo>
                  <a:lnTo>
                    <a:pt x="23" y="29"/>
                  </a:lnTo>
                  <a:lnTo>
                    <a:pt x="23" y="50"/>
                  </a:lnTo>
                  <a:lnTo>
                    <a:pt x="3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1" name="Freeform 26"/>
            <p:cNvSpPr>
              <a:spLocks/>
            </p:cNvSpPr>
            <p:nvPr/>
          </p:nvSpPr>
          <p:spPr bwMode="auto">
            <a:xfrm>
              <a:off x="2556" y="577"/>
              <a:ext cx="43" cy="29"/>
            </a:xfrm>
            <a:custGeom>
              <a:avLst/>
              <a:gdLst>
                <a:gd name="T0" fmla="*/ 43 w 43"/>
                <a:gd name="T1" fmla="*/ 19 h 29"/>
                <a:gd name="T2" fmla="*/ 41 w 43"/>
                <a:gd name="T3" fmla="*/ 19 h 29"/>
                <a:gd name="T4" fmla="*/ 36 w 43"/>
                <a:gd name="T5" fmla="*/ 20 h 29"/>
                <a:gd name="T6" fmla="*/ 30 w 43"/>
                <a:gd name="T7" fmla="*/ 19 h 29"/>
                <a:gd name="T8" fmla="*/ 22 w 43"/>
                <a:gd name="T9" fmla="*/ 20 h 29"/>
                <a:gd name="T10" fmla="*/ 16 w 43"/>
                <a:gd name="T11" fmla="*/ 18 h 29"/>
                <a:gd name="T12" fmla="*/ 10 w 43"/>
                <a:gd name="T13" fmla="*/ 15 h 29"/>
                <a:gd name="T14" fmla="*/ 7 w 43"/>
                <a:gd name="T15" fmla="*/ 10 h 29"/>
                <a:gd name="T16" fmla="*/ 7 w 43"/>
                <a:gd name="T17" fmla="*/ 0 h 29"/>
                <a:gd name="T18" fmla="*/ 0 w 43"/>
                <a:gd name="T19" fmla="*/ 0 h 29"/>
                <a:gd name="T20" fmla="*/ 0 w 43"/>
                <a:gd name="T21" fmla="*/ 10 h 29"/>
                <a:gd name="T22" fmla="*/ 5 w 43"/>
                <a:gd name="T23" fmla="*/ 20 h 29"/>
                <a:gd name="T24" fmla="*/ 13 w 43"/>
                <a:gd name="T25" fmla="*/ 25 h 29"/>
                <a:gd name="T26" fmla="*/ 22 w 43"/>
                <a:gd name="T27" fmla="*/ 28 h 29"/>
                <a:gd name="T28" fmla="*/ 30 w 43"/>
                <a:gd name="T29" fmla="*/ 29 h 29"/>
                <a:gd name="T30" fmla="*/ 36 w 43"/>
                <a:gd name="T31" fmla="*/ 28 h 29"/>
                <a:gd name="T32" fmla="*/ 41 w 43"/>
                <a:gd name="T33" fmla="*/ 27 h 29"/>
                <a:gd name="T34" fmla="*/ 43 w 43"/>
                <a:gd name="T35" fmla="*/ 27 h 29"/>
                <a:gd name="T36" fmla="*/ 43 w 43"/>
                <a:gd name="T37" fmla="*/ 19 h 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3"/>
                <a:gd name="T58" fmla="*/ 0 h 29"/>
                <a:gd name="T59" fmla="*/ 43 w 43"/>
                <a:gd name="T60" fmla="*/ 29 h 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3" h="29">
                  <a:moveTo>
                    <a:pt x="43" y="19"/>
                  </a:moveTo>
                  <a:lnTo>
                    <a:pt x="41" y="19"/>
                  </a:lnTo>
                  <a:lnTo>
                    <a:pt x="36" y="20"/>
                  </a:lnTo>
                  <a:lnTo>
                    <a:pt x="30" y="19"/>
                  </a:lnTo>
                  <a:lnTo>
                    <a:pt x="22" y="20"/>
                  </a:lnTo>
                  <a:lnTo>
                    <a:pt x="16" y="18"/>
                  </a:lnTo>
                  <a:lnTo>
                    <a:pt x="10" y="15"/>
                  </a:lnTo>
                  <a:lnTo>
                    <a:pt x="7" y="1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5" y="20"/>
                  </a:lnTo>
                  <a:lnTo>
                    <a:pt x="13" y="25"/>
                  </a:lnTo>
                  <a:lnTo>
                    <a:pt x="22" y="28"/>
                  </a:lnTo>
                  <a:lnTo>
                    <a:pt x="30" y="29"/>
                  </a:lnTo>
                  <a:lnTo>
                    <a:pt x="36" y="28"/>
                  </a:lnTo>
                  <a:lnTo>
                    <a:pt x="41" y="27"/>
                  </a:lnTo>
                  <a:lnTo>
                    <a:pt x="43" y="27"/>
                  </a:lnTo>
                  <a:lnTo>
                    <a:pt x="43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2" name="Freeform 27"/>
            <p:cNvSpPr>
              <a:spLocks/>
            </p:cNvSpPr>
            <p:nvPr/>
          </p:nvSpPr>
          <p:spPr bwMode="auto">
            <a:xfrm>
              <a:off x="2438" y="531"/>
              <a:ext cx="197" cy="132"/>
            </a:xfrm>
            <a:custGeom>
              <a:avLst/>
              <a:gdLst>
                <a:gd name="T0" fmla="*/ 21 w 197"/>
                <a:gd name="T1" fmla="*/ 17 h 132"/>
                <a:gd name="T2" fmla="*/ 23 w 197"/>
                <a:gd name="T3" fmla="*/ 22 h 132"/>
                <a:gd name="T4" fmla="*/ 31 w 197"/>
                <a:gd name="T5" fmla="*/ 33 h 132"/>
                <a:gd name="T6" fmla="*/ 40 w 197"/>
                <a:gd name="T7" fmla="*/ 43 h 132"/>
                <a:gd name="T8" fmla="*/ 48 w 197"/>
                <a:gd name="T9" fmla="*/ 48 h 132"/>
                <a:gd name="T10" fmla="*/ 51 w 197"/>
                <a:gd name="T11" fmla="*/ 46 h 132"/>
                <a:gd name="T12" fmla="*/ 56 w 197"/>
                <a:gd name="T13" fmla="*/ 40 h 132"/>
                <a:gd name="T14" fmla="*/ 62 w 197"/>
                <a:gd name="T15" fmla="*/ 33 h 132"/>
                <a:gd name="T16" fmla="*/ 68 w 197"/>
                <a:gd name="T17" fmla="*/ 24 h 132"/>
                <a:gd name="T18" fmla="*/ 75 w 197"/>
                <a:gd name="T19" fmla="*/ 15 h 132"/>
                <a:gd name="T20" fmla="*/ 81 w 197"/>
                <a:gd name="T21" fmla="*/ 7 h 132"/>
                <a:gd name="T22" fmla="*/ 89 w 197"/>
                <a:gd name="T23" fmla="*/ 2 h 132"/>
                <a:gd name="T24" fmla="*/ 95 w 197"/>
                <a:gd name="T25" fmla="*/ 0 h 132"/>
                <a:gd name="T26" fmla="*/ 106 w 197"/>
                <a:gd name="T27" fmla="*/ 4 h 132"/>
                <a:gd name="T28" fmla="*/ 115 w 197"/>
                <a:gd name="T29" fmla="*/ 11 h 132"/>
                <a:gd name="T30" fmla="*/ 121 w 197"/>
                <a:gd name="T31" fmla="*/ 25 h 132"/>
                <a:gd name="T32" fmla="*/ 121 w 197"/>
                <a:gd name="T33" fmla="*/ 46 h 132"/>
                <a:gd name="T34" fmla="*/ 121 w 197"/>
                <a:gd name="T35" fmla="*/ 56 h 132"/>
                <a:gd name="T36" fmla="*/ 125 w 197"/>
                <a:gd name="T37" fmla="*/ 64 h 132"/>
                <a:gd name="T38" fmla="*/ 132 w 197"/>
                <a:gd name="T39" fmla="*/ 68 h 132"/>
                <a:gd name="T40" fmla="*/ 140 w 197"/>
                <a:gd name="T41" fmla="*/ 70 h 132"/>
                <a:gd name="T42" fmla="*/ 148 w 197"/>
                <a:gd name="T43" fmla="*/ 70 h 132"/>
                <a:gd name="T44" fmla="*/ 154 w 197"/>
                <a:gd name="T45" fmla="*/ 70 h 132"/>
                <a:gd name="T46" fmla="*/ 159 w 197"/>
                <a:gd name="T47" fmla="*/ 69 h 132"/>
                <a:gd name="T48" fmla="*/ 161 w 197"/>
                <a:gd name="T49" fmla="*/ 69 h 132"/>
                <a:gd name="T50" fmla="*/ 164 w 197"/>
                <a:gd name="T51" fmla="*/ 69 h 132"/>
                <a:gd name="T52" fmla="*/ 170 w 197"/>
                <a:gd name="T53" fmla="*/ 66 h 132"/>
                <a:gd name="T54" fmla="*/ 181 w 197"/>
                <a:gd name="T55" fmla="*/ 60 h 132"/>
                <a:gd name="T56" fmla="*/ 197 w 197"/>
                <a:gd name="T57" fmla="*/ 47 h 132"/>
                <a:gd name="T58" fmla="*/ 195 w 197"/>
                <a:gd name="T59" fmla="*/ 48 h 132"/>
                <a:gd name="T60" fmla="*/ 193 w 197"/>
                <a:gd name="T61" fmla="*/ 52 h 132"/>
                <a:gd name="T62" fmla="*/ 188 w 197"/>
                <a:gd name="T63" fmla="*/ 59 h 132"/>
                <a:gd name="T64" fmla="*/ 182 w 197"/>
                <a:gd name="T65" fmla="*/ 66 h 132"/>
                <a:gd name="T66" fmla="*/ 175 w 197"/>
                <a:gd name="T67" fmla="*/ 75 h 132"/>
                <a:gd name="T68" fmla="*/ 168 w 197"/>
                <a:gd name="T69" fmla="*/ 84 h 132"/>
                <a:gd name="T70" fmla="*/ 159 w 197"/>
                <a:gd name="T71" fmla="*/ 93 h 132"/>
                <a:gd name="T72" fmla="*/ 151 w 197"/>
                <a:gd name="T73" fmla="*/ 101 h 132"/>
                <a:gd name="T74" fmla="*/ 141 w 197"/>
                <a:gd name="T75" fmla="*/ 109 h 132"/>
                <a:gd name="T76" fmla="*/ 132 w 197"/>
                <a:gd name="T77" fmla="*/ 117 h 132"/>
                <a:gd name="T78" fmla="*/ 123 w 197"/>
                <a:gd name="T79" fmla="*/ 125 h 132"/>
                <a:gd name="T80" fmla="*/ 113 w 197"/>
                <a:gd name="T81" fmla="*/ 130 h 132"/>
                <a:gd name="T82" fmla="*/ 102 w 197"/>
                <a:gd name="T83" fmla="*/ 132 h 132"/>
                <a:gd name="T84" fmla="*/ 92 w 197"/>
                <a:gd name="T85" fmla="*/ 132 h 132"/>
                <a:gd name="T86" fmla="*/ 81 w 197"/>
                <a:gd name="T87" fmla="*/ 127 h 132"/>
                <a:gd name="T88" fmla="*/ 71 w 197"/>
                <a:gd name="T89" fmla="*/ 117 h 132"/>
                <a:gd name="T90" fmla="*/ 60 w 197"/>
                <a:gd name="T91" fmla="*/ 104 h 132"/>
                <a:gd name="T92" fmla="*/ 50 w 197"/>
                <a:gd name="T93" fmla="*/ 90 h 132"/>
                <a:gd name="T94" fmla="*/ 41 w 197"/>
                <a:gd name="T95" fmla="*/ 77 h 132"/>
                <a:gd name="T96" fmla="*/ 33 w 197"/>
                <a:gd name="T97" fmla="*/ 65 h 132"/>
                <a:gd name="T98" fmla="*/ 25 w 197"/>
                <a:gd name="T99" fmla="*/ 55 h 132"/>
                <a:gd name="T100" fmla="*/ 17 w 197"/>
                <a:gd name="T101" fmla="*/ 46 h 132"/>
                <a:gd name="T102" fmla="*/ 9 w 197"/>
                <a:gd name="T103" fmla="*/ 40 h 132"/>
                <a:gd name="T104" fmla="*/ 0 w 197"/>
                <a:gd name="T105" fmla="*/ 38 h 132"/>
                <a:gd name="T106" fmla="*/ 21 w 197"/>
                <a:gd name="T107" fmla="*/ 17 h 1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97"/>
                <a:gd name="T163" fmla="*/ 0 h 132"/>
                <a:gd name="T164" fmla="*/ 197 w 197"/>
                <a:gd name="T165" fmla="*/ 132 h 1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97" h="132">
                  <a:moveTo>
                    <a:pt x="21" y="17"/>
                  </a:moveTo>
                  <a:lnTo>
                    <a:pt x="23" y="22"/>
                  </a:lnTo>
                  <a:lnTo>
                    <a:pt x="31" y="33"/>
                  </a:lnTo>
                  <a:lnTo>
                    <a:pt x="40" y="43"/>
                  </a:lnTo>
                  <a:lnTo>
                    <a:pt x="48" y="48"/>
                  </a:lnTo>
                  <a:lnTo>
                    <a:pt x="51" y="46"/>
                  </a:lnTo>
                  <a:lnTo>
                    <a:pt x="56" y="40"/>
                  </a:lnTo>
                  <a:lnTo>
                    <a:pt x="62" y="33"/>
                  </a:lnTo>
                  <a:lnTo>
                    <a:pt x="68" y="24"/>
                  </a:lnTo>
                  <a:lnTo>
                    <a:pt x="75" y="15"/>
                  </a:lnTo>
                  <a:lnTo>
                    <a:pt x="81" y="7"/>
                  </a:lnTo>
                  <a:lnTo>
                    <a:pt x="89" y="2"/>
                  </a:lnTo>
                  <a:lnTo>
                    <a:pt x="95" y="0"/>
                  </a:lnTo>
                  <a:lnTo>
                    <a:pt x="106" y="4"/>
                  </a:lnTo>
                  <a:lnTo>
                    <a:pt x="115" y="11"/>
                  </a:lnTo>
                  <a:lnTo>
                    <a:pt x="121" y="25"/>
                  </a:lnTo>
                  <a:lnTo>
                    <a:pt x="121" y="46"/>
                  </a:lnTo>
                  <a:lnTo>
                    <a:pt x="121" y="56"/>
                  </a:lnTo>
                  <a:lnTo>
                    <a:pt x="125" y="64"/>
                  </a:lnTo>
                  <a:lnTo>
                    <a:pt x="132" y="68"/>
                  </a:lnTo>
                  <a:lnTo>
                    <a:pt x="140" y="70"/>
                  </a:lnTo>
                  <a:lnTo>
                    <a:pt x="148" y="70"/>
                  </a:lnTo>
                  <a:lnTo>
                    <a:pt x="154" y="70"/>
                  </a:lnTo>
                  <a:lnTo>
                    <a:pt x="159" y="69"/>
                  </a:lnTo>
                  <a:lnTo>
                    <a:pt x="161" y="69"/>
                  </a:lnTo>
                  <a:lnTo>
                    <a:pt x="164" y="69"/>
                  </a:lnTo>
                  <a:lnTo>
                    <a:pt x="170" y="66"/>
                  </a:lnTo>
                  <a:lnTo>
                    <a:pt x="181" y="60"/>
                  </a:lnTo>
                  <a:lnTo>
                    <a:pt x="197" y="47"/>
                  </a:lnTo>
                  <a:lnTo>
                    <a:pt x="195" y="48"/>
                  </a:lnTo>
                  <a:lnTo>
                    <a:pt x="193" y="52"/>
                  </a:lnTo>
                  <a:lnTo>
                    <a:pt x="188" y="59"/>
                  </a:lnTo>
                  <a:lnTo>
                    <a:pt x="182" y="66"/>
                  </a:lnTo>
                  <a:lnTo>
                    <a:pt x="175" y="75"/>
                  </a:lnTo>
                  <a:lnTo>
                    <a:pt x="168" y="84"/>
                  </a:lnTo>
                  <a:lnTo>
                    <a:pt x="159" y="93"/>
                  </a:lnTo>
                  <a:lnTo>
                    <a:pt x="151" y="101"/>
                  </a:lnTo>
                  <a:lnTo>
                    <a:pt x="141" y="109"/>
                  </a:lnTo>
                  <a:lnTo>
                    <a:pt x="132" y="117"/>
                  </a:lnTo>
                  <a:lnTo>
                    <a:pt x="123" y="125"/>
                  </a:lnTo>
                  <a:lnTo>
                    <a:pt x="113" y="130"/>
                  </a:lnTo>
                  <a:lnTo>
                    <a:pt x="102" y="132"/>
                  </a:lnTo>
                  <a:lnTo>
                    <a:pt x="92" y="132"/>
                  </a:lnTo>
                  <a:lnTo>
                    <a:pt x="81" y="127"/>
                  </a:lnTo>
                  <a:lnTo>
                    <a:pt x="71" y="117"/>
                  </a:lnTo>
                  <a:lnTo>
                    <a:pt x="60" y="104"/>
                  </a:lnTo>
                  <a:lnTo>
                    <a:pt x="50" y="90"/>
                  </a:lnTo>
                  <a:lnTo>
                    <a:pt x="41" y="77"/>
                  </a:lnTo>
                  <a:lnTo>
                    <a:pt x="33" y="65"/>
                  </a:lnTo>
                  <a:lnTo>
                    <a:pt x="25" y="55"/>
                  </a:lnTo>
                  <a:lnTo>
                    <a:pt x="17" y="46"/>
                  </a:lnTo>
                  <a:lnTo>
                    <a:pt x="9" y="40"/>
                  </a:lnTo>
                  <a:lnTo>
                    <a:pt x="0" y="38"/>
                  </a:lnTo>
                  <a:lnTo>
                    <a:pt x="21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3" name="Freeform 28"/>
            <p:cNvSpPr>
              <a:spLocks/>
            </p:cNvSpPr>
            <p:nvPr/>
          </p:nvSpPr>
          <p:spPr bwMode="auto">
            <a:xfrm>
              <a:off x="495" y="574"/>
              <a:ext cx="1972" cy="3259"/>
            </a:xfrm>
            <a:custGeom>
              <a:avLst/>
              <a:gdLst>
                <a:gd name="T0" fmla="*/ 0 w 1972"/>
                <a:gd name="T1" fmla="*/ 3149 h 3259"/>
                <a:gd name="T2" fmla="*/ 0 w 1972"/>
                <a:gd name="T3" fmla="*/ 96 h 3259"/>
                <a:gd name="T4" fmla="*/ 1 w 1972"/>
                <a:gd name="T5" fmla="*/ 80 h 3259"/>
                <a:gd name="T6" fmla="*/ 7 w 1972"/>
                <a:gd name="T7" fmla="*/ 63 h 3259"/>
                <a:gd name="T8" fmla="*/ 14 w 1972"/>
                <a:gd name="T9" fmla="*/ 48 h 3259"/>
                <a:gd name="T10" fmla="*/ 25 w 1972"/>
                <a:gd name="T11" fmla="*/ 32 h 3259"/>
                <a:gd name="T12" fmla="*/ 38 w 1972"/>
                <a:gd name="T13" fmla="*/ 19 h 3259"/>
                <a:gd name="T14" fmla="*/ 55 w 1972"/>
                <a:gd name="T15" fmla="*/ 9 h 3259"/>
                <a:gd name="T16" fmla="*/ 72 w 1972"/>
                <a:gd name="T17" fmla="*/ 3 h 3259"/>
                <a:gd name="T18" fmla="*/ 93 w 1972"/>
                <a:gd name="T19" fmla="*/ 0 h 3259"/>
                <a:gd name="T20" fmla="*/ 1892 w 1972"/>
                <a:gd name="T21" fmla="*/ 0 h 3259"/>
                <a:gd name="T22" fmla="*/ 1907 w 1972"/>
                <a:gd name="T23" fmla="*/ 1 h 3259"/>
                <a:gd name="T24" fmla="*/ 1920 w 1972"/>
                <a:gd name="T25" fmla="*/ 6 h 3259"/>
                <a:gd name="T26" fmla="*/ 1935 w 1972"/>
                <a:gd name="T27" fmla="*/ 14 h 3259"/>
                <a:gd name="T28" fmla="*/ 1947 w 1972"/>
                <a:gd name="T29" fmla="*/ 25 h 3259"/>
                <a:gd name="T30" fmla="*/ 1957 w 1972"/>
                <a:gd name="T31" fmla="*/ 38 h 3259"/>
                <a:gd name="T32" fmla="*/ 1965 w 1972"/>
                <a:gd name="T33" fmla="*/ 52 h 3259"/>
                <a:gd name="T34" fmla="*/ 1970 w 1972"/>
                <a:gd name="T35" fmla="*/ 66 h 3259"/>
                <a:gd name="T36" fmla="*/ 1972 w 1972"/>
                <a:gd name="T37" fmla="*/ 82 h 3259"/>
                <a:gd name="T38" fmla="*/ 1972 w 1972"/>
                <a:gd name="T39" fmla="*/ 3164 h 3259"/>
                <a:gd name="T40" fmla="*/ 1970 w 1972"/>
                <a:gd name="T41" fmla="*/ 3179 h 3259"/>
                <a:gd name="T42" fmla="*/ 1965 w 1972"/>
                <a:gd name="T43" fmla="*/ 3195 h 3259"/>
                <a:gd name="T44" fmla="*/ 1957 w 1972"/>
                <a:gd name="T45" fmla="*/ 3210 h 3259"/>
                <a:gd name="T46" fmla="*/ 1946 w 1972"/>
                <a:gd name="T47" fmla="*/ 3226 h 3259"/>
                <a:gd name="T48" fmla="*/ 1932 w 1972"/>
                <a:gd name="T49" fmla="*/ 3239 h 3259"/>
                <a:gd name="T50" fmla="*/ 1918 w 1972"/>
                <a:gd name="T51" fmla="*/ 3250 h 3259"/>
                <a:gd name="T52" fmla="*/ 1902 w 1972"/>
                <a:gd name="T53" fmla="*/ 3257 h 3259"/>
                <a:gd name="T54" fmla="*/ 1885 w 1972"/>
                <a:gd name="T55" fmla="*/ 3259 h 3259"/>
                <a:gd name="T56" fmla="*/ 109 w 1972"/>
                <a:gd name="T57" fmla="*/ 3259 h 3259"/>
                <a:gd name="T58" fmla="*/ 92 w 1972"/>
                <a:gd name="T59" fmla="*/ 3258 h 3259"/>
                <a:gd name="T60" fmla="*/ 72 w 1972"/>
                <a:gd name="T61" fmla="*/ 3253 h 3259"/>
                <a:gd name="T62" fmla="*/ 54 w 1972"/>
                <a:gd name="T63" fmla="*/ 3244 h 3259"/>
                <a:gd name="T64" fmla="*/ 37 w 1972"/>
                <a:gd name="T65" fmla="*/ 3232 h 3259"/>
                <a:gd name="T66" fmla="*/ 23 w 1972"/>
                <a:gd name="T67" fmla="*/ 3217 h 3259"/>
                <a:gd name="T68" fmla="*/ 11 w 1972"/>
                <a:gd name="T69" fmla="*/ 3197 h 3259"/>
                <a:gd name="T70" fmla="*/ 2 w 1972"/>
                <a:gd name="T71" fmla="*/ 3175 h 3259"/>
                <a:gd name="T72" fmla="*/ 0 w 1972"/>
                <a:gd name="T73" fmla="*/ 3149 h 32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972"/>
                <a:gd name="T112" fmla="*/ 0 h 3259"/>
                <a:gd name="T113" fmla="*/ 1972 w 1972"/>
                <a:gd name="T114" fmla="*/ 3259 h 32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972" h="3259">
                  <a:moveTo>
                    <a:pt x="0" y="3149"/>
                  </a:moveTo>
                  <a:lnTo>
                    <a:pt x="0" y="96"/>
                  </a:lnTo>
                  <a:lnTo>
                    <a:pt x="1" y="80"/>
                  </a:lnTo>
                  <a:lnTo>
                    <a:pt x="7" y="63"/>
                  </a:lnTo>
                  <a:lnTo>
                    <a:pt x="14" y="48"/>
                  </a:lnTo>
                  <a:lnTo>
                    <a:pt x="25" y="32"/>
                  </a:lnTo>
                  <a:lnTo>
                    <a:pt x="38" y="19"/>
                  </a:lnTo>
                  <a:lnTo>
                    <a:pt x="55" y="9"/>
                  </a:lnTo>
                  <a:lnTo>
                    <a:pt x="72" y="3"/>
                  </a:lnTo>
                  <a:lnTo>
                    <a:pt x="93" y="0"/>
                  </a:lnTo>
                  <a:lnTo>
                    <a:pt x="1892" y="0"/>
                  </a:lnTo>
                  <a:lnTo>
                    <a:pt x="1907" y="1"/>
                  </a:lnTo>
                  <a:lnTo>
                    <a:pt x="1920" y="6"/>
                  </a:lnTo>
                  <a:lnTo>
                    <a:pt x="1935" y="14"/>
                  </a:lnTo>
                  <a:lnTo>
                    <a:pt x="1947" y="25"/>
                  </a:lnTo>
                  <a:lnTo>
                    <a:pt x="1957" y="38"/>
                  </a:lnTo>
                  <a:lnTo>
                    <a:pt x="1965" y="52"/>
                  </a:lnTo>
                  <a:lnTo>
                    <a:pt x="1970" y="66"/>
                  </a:lnTo>
                  <a:lnTo>
                    <a:pt x="1972" y="82"/>
                  </a:lnTo>
                  <a:lnTo>
                    <a:pt x="1972" y="3164"/>
                  </a:lnTo>
                  <a:lnTo>
                    <a:pt x="1970" y="3179"/>
                  </a:lnTo>
                  <a:lnTo>
                    <a:pt x="1965" y="3195"/>
                  </a:lnTo>
                  <a:lnTo>
                    <a:pt x="1957" y="3210"/>
                  </a:lnTo>
                  <a:lnTo>
                    <a:pt x="1946" y="3226"/>
                  </a:lnTo>
                  <a:lnTo>
                    <a:pt x="1932" y="3239"/>
                  </a:lnTo>
                  <a:lnTo>
                    <a:pt x="1918" y="3250"/>
                  </a:lnTo>
                  <a:lnTo>
                    <a:pt x="1902" y="3257"/>
                  </a:lnTo>
                  <a:lnTo>
                    <a:pt x="1885" y="3259"/>
                  </a:lnTo>
                  <a:lnTo>
                    <a:pt x="109" y="3259"/>
                  </a:lnTo>
                  <a:lnTo>
                    <a:pt x="92" y="3258"/>
                  </a:lnTo>
                  <a:lnTo>
                    <a:pt x="72" y="3253"/>
                  </a:lnTo>
                  <a:lnTo>
                    <a:pt x="54" y="3244"/>
                  </a:lnTo>
                  <a:lnTo>
                    <a:pt x="37" y="3232"/>
                  </a:lnTo>
                  <a:lnTo>
                    <a:pt x="23" y="3217"/>
                  </a:lnTo>
                  <a:lnTo>
                    <a:pt x="11" y="3197"/>
                  </a:lnTo>
                  <a:lnTo>
                    <a:pt x="2" y="3175"/>
                  </a:lnTo>
                  <a:lnTo>
                    <a:pt x="0" y="3149"/>
                  </a:lnTo>
                  <a:close/>
                </a:path>
              </a:pathLst>
            </a:custGeom>
            <a:solidFill>
              <a:srgbClr val="FFF2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4" name="Freeform 29"/>
            <p:cNvSpPr>
              <a:spLocks/>
            </p:cNvSpPr>
            <p:nvPr/>
          </p:nvSpPr>
          <p:spPr bwMode="auto">
            <a:xfrm>
              <a:off x="490" y="670"/>
              <a:ext cx="10" cy="3053"/>
            </a:xfrm>
            <a:custGeom>
              <a:avLst/>
              <a:gdLst>
                <a:gd name="T0" fmla="*/ 0 w 10"/>
                <a:gd name="T1" fmla="*/ 0 h 3053"/>
                <a:gd name="T2" fmla="*/ 0 w 10"/>
                <a:gd name="T3" fmla="*/ 0 h 3053"/>
                <a:gd name="T4" fmla="*/ 0 w 10"/>
                <a:gd name="T5" fmla="*/ 3053 h 3053"/>
                <a:gd name="T6" fmla="*/ 10 w 10"/>
                <a:gd name="T7" fmla="*/ 3053 h 3053"/>
                <a:gd name="T8" fmla="*/ 10 w 10"/>
                <a:gd name="T9" fmla="*/ 0 h 3053"/>
                <a:gd name="T10" fmla="*/ 10 w 10"/>
                <a:gd name="T11" fmla="*/ 0 h 3053"/>
                <a:gd name="T12" fmla="*/ 0 w 10"/>
                <a:gd name="T13" fmla="*/ 0 h 30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3053"/>
                <a:gd name="T23" fmla="*/ 10 w 10"/>
                <a:gd name="T24" fmla="*/ 3053 h 30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3053">
                  <a:moveTo>
                    <a:pt x="0" y="0"/>
                  </a:moveTo>
                  <a:lnTo>
                    <a:pt x="0" y="0"/>
                  </a:lnTo>
                  <a:lnTo>
                    <a:pt x="0" y="3053"/>
                  </a:lnTo>
                  <a:lnTo>
                    <a:pt x="10" y="3053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5" name="Freeform 30"/>
            <p:cNvSpPr>
              <a:spLocks/>
            </p:cNvSpPr>
            <p:nvPr/>
          </p:nvSpPr>
          <p:spPr bwMode="auto">
            <a:xfrm>
              <a:off x="490" y="569"/>
              <a:ext cx="98" cy="101"/>
            </a:xfrm>
            <a:custGeom>
              <a:avLst/>
              <a:gdLst>
                <a:gd name="T0" fmla="*/ 98 w 98"/>
                <a:gd name="T1" fmla="*/ 0 h 101"/>
                <a:gd name="T2" fmla="*/ 98 w 98"/>
                <a:gd name="T3" fmla="*/ 0 h 101"/>
                <a:gd name="T4" fmla="*/ 77 w 98"/>
                <a:gd name="T5" fmla="*/ 4 h 101"/>
                <a:gd name="T6" fmla="*/ 59 w 98"/>
                <a:gd name="T7" fmla="*/ 10 h 101"/>
                <a:gd name="T8" fmla="*/ 41 w 98"/>
                <a:gd name="T9" fmla="*/ 21 h 101"/>
                <a:gd name="T10" fmla="*/ 28 w 98"/>
                <a:gd name="T11" fmla="*/ 35 h 101"/>
                <a:gd name="T12" fmla="*/ 16 w 98"/>
                <a:gd name="T13" fmla="*/ 50 h 101"/>
                <a:gd name="T14" fmla="*/ 8 w 98"/>
                <a:gd name="T15" fmla="*/ 67 h 101"/>
                <a:gd name="T16" fmla="*/ 2 w 98"/>
                <a:gd name="T17" fmla="*/ 85 h 101"/>
                <a:gd name="T18" fmla="*/ 0 w 98"/>
                <a:gd name="T19" fmla="*/ 101 h 101"/>
                <a:gd name="T20" fmla="*/ 10 w 98"/>
                <a:gd name="T21" fmla="*/ 101 h 101"/>
                <a:gd name="T22" fmla="*/ 10 w 98"/>
                <a:gd name="T23" fmla="*/ 85 h 101"/>
                <a:gd name="T24" fmla="*/ 16 w 98"/>
                <a:gd name="T25" fmla="*/ 70 h 101"/>
                <a:gd name="T26" fmla="*/ 23 w 98"/>
                <a:gd name="T27" fmla="*/ 55 h 101"/>
                <a:gd name="T28" fmla="*/ 33 w 98"/>
                <a:gd name="T29" fmla="*/ 40 h 101"/>
                <a:gd name="T30" fmla="*/ 46 w 98"/>
                <a:gd name="T31" fmla="*/ 28 h 101"/>
                <a:gd name="T32" fmla="*/ 62 w 98"/>
                <a:gd name="T33" fmla="*/ 18 h 101"/>
                <a:gd name="T34" fmla="*/ 77 w 98"/>
                <a:gd name="T35" fmla="*/ 11 h 101"/>
                <a:gd name="T36" fmla="*/ 98 w 98"/>
                <a:gd name="T37" fmla="*/ 10 h 101"/>
                <a:gd name="T38" fmla="*/ 98 w 98"/>
                <a:gd name="T39" fmla="*/ 10 h 101"/>
                <a:gd name="T40" fmla="*/ 98 w 98"/>
                <a:gd name="T41" fmla="*/ 0 h 10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8"/>
                <a:gd name="T64" fmla="*/ 0 h 101"/>
                <a:gd name="T65" fmla="*/ 98 w 98"/>
                <a:gd name="T66" fmla="*/ 101 h 10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8" h="101">
                  <a:moveTo>
                    <a:pt x="98" y="0"/>
                  </a:moveTo>
                  <a:lnTo>
                    <a:pt x="98" y="0"/>
                  </a:lnTo>
                  <a:lnTo>
                    <a:pt x="77" y="4"/>
                  </a:lnTo>
                  <a:lnTo>
                    <a:pt x="59" y="10"/>
                  </a:lnTo>
                  <a:lnTo>
                    <a:pt x="41" y="21"/>
                  </a:lnTo>
                  <a:lnTo>
                    <a:pt x="28" y="35"/>
                  </a:lnTo>
                  <a:lnTo>
                    <a:pt x="16" y="50"/>
                  </a:lnTo>
                  <a:lnTo>
                    <a:pt x="8" y="67"/>
                  </a:lnTo>
                  <a:lnTo>
                    <a:pt x="2" y="85"/>
                  </a:lnTo>
                  <a:lnTo>
                    <a:pt x="0" y="101"/>
                  </a:lnTo>
                  <a:lnTo>
                    <a:pt x="10" y="101"/>
                  </a:lnTo>
                  <a:lnTo>
                    <a:pt x="10" y="85"/>
                  </a:lnTo>
                  <a:lnTo>
                    <a:pt x="16" y="70"/>
                  </a:lnTo>
                  <a:lnTo>
                    <a:pt x="23" y="55"/>
                  </a:lnTo>
                  <a:lnTo>
                    <a:pt x="33" y="40"/>
                  </a:lnTo>
                  <a:lnTo>
                    <a:pt x="46" y="28"/>
                  </a:lnTo>
                  <a:lnTo>
                    <a:pt x="62" y="18"/>
                  </a:lnTo>
                  <a:lnTo>
                    <a:pt x="77" y="11"/>
                  </a:lnTo>
                  <a:lnTo>
                    <a:pt x="98" y="10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6" name="Freeform 31"/>
            <p:cNvSpPr>
              <a:spLocks/>
            </p:cNvSpPr>
            <p:nvPr/>
          </p:nvSpPr>
          <p:spPr bwMode="auto">
            <a:xfrm>
              <a:off x="588" y="569"/>
              <a:ext cx="1799" cy="10"/>
            </a:xfrm>
            <a:custGeom>
              <a:avLst/>
              <a:gdLst>
                <a:gd name="T0" fmla="*/ 1799 w 1799"/>
                <a:gd name="T1" fmla="*/ 0 h 10"/>
                <a:gd name="T2" fmla="*/ 1799 w 1799"/>
                <a:gd name="T3" fmla="*/ 0 h 10"/>
                <a:gd name="T4" fmla="*/ 0 w 1799"/>
                <a:gd name="T5" fmla="*/ 0 h 10"/>
                <a:gd name="T6" fmla="*/ 0 w 1799"/>
                <a:gd name="T7" fmla="*/ 10 h 10"/>
                <a:gd name="T8" fmla="*/ 1799 w 1799"/>
                <a:gd name="T9" fmla="*/ 10 h 10"/>
                <a:gd name="T10" fmla="*/ 1799 w 1799"/>
                <a:gd name="T11" fmla="*/ 10 h 10"/>
                <a:gd name="T12" fmla="*/ 1799 w 1799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99"/>
                <a:gd name="T22" fmla="*/ 0 h 10"/>
                <a:gd name="T23" fmla="*/ 1799 w 1799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99" h="10">
                  <a:moveTo>
                    <a:pt x="1799" y="0"/>
                  </a:moveTo>
                  <a:lnTo>
                    <a:pt x="1799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799" y="10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7" name="Freeform 32"/>
            <p:cNvSpPr>
              <a:spLocks/>
            </p:cNvSpPr>
            <p:nvPr/>
          </p:nvSpPr>
          <p:spPr bwMode="auto">
            <a:xfrm>
              <a:off x="2387" y="569"/>
              <a:ext cx="85" cy="87"/>
            </a:xfrm>
            <a:custGeom>
              <a:avLst/>
              <a:gdLst>
                <a:gd name="T0" fmla="*/ 85 w 85"/>
                <a:gd name="T1" fmla="*/ 87 h 87"/>
                <a:gd name="T2" fmla="*/ 85 w 85"/>
                <a:gd name="T3" fmla="*/ 87 h 87"/>
                <a:gd name="T4" fmla="*/ 82 w 85"/>
                <a:gd name="T5" fmla="*/ 70 h 87"/>
                <a:gd name="T6" fmla="*/ 77 w 85"/>
                <a:gd name="T7" fmla="*/ 55 h 87"/>
                <a:gd name="T8" fmla="*/ 68 w 85"/>
                <a:gd name="T9" fmla="*/ 40 h 87"/>
                <a:gd name="T10" fmla="*/ 57 w 85"/>
                <a:gd name="T11" fmla="*/ 27 h 87"/>
                <a:gd name="T12" fmla="*/ 45 w 85"/>
                <a:gd name="T13" fmla="*/ 15 h 87"/>
                <a:gd name="T14" fmla="*/ 29 w 85"/>
                <a:gd name="T15" fmla="*/ 8 h 87"/>
                <a:gd name="T16" fmla="*/ 15 w 85"/>
                <a:gd name="T17" fmla="*/ 2 h 87"/>
                <a:gd name="T18" fmla="*/ 0 w 85"/>
                <a:gd name="T19" fmla="*/ 0 h 87"/>
                <a:gd name="T20" fmla="*/ 0 w 85"/>
                <a:gd name="T21" fmla="*/ 10 h 87"/>
                <a:gd name="T22" fmla="*/ 15 w 85"/>
                <a:gd name="T23" fmla="*/ 10 h 87"/>
                <a:gd name="T24" fmla="*/ 27 w 85"/>
                <a:gd name="T25" fmla="*/ 15 h 87"/>
                <a:gd name="T26" fmla="*/ 40 w 85"/>
                <a:gd name="T27" fmla="*/ 23 h 87"/>
                <a:gd name="T28" fmla="*/ 52 w 85"/>
                <a:gd name="T29" fmla="*/ 32 h 87"/>
                <a:gd name="T30" fmla="*/ 61 w 85"/>
                <a:gd name="T31" fmla="*/ 45 h 87"/>
                <a:gd name="T32" fmla="*/ 69 w 85"/>
                <a:gd name="T33" fmla="*/ 58 h 87"/>
                <a:gd name="T34" fmla="*/ 74 w 85"/>
                <a:gd name="T35" fmla="*/ 72 h 87"/>
                <a:gd name="T36" fmla="*/ 76 w 85"/>
                <a:gd name="T37" fmla="*/ 87 h 87"/>
                <a:gd name="T38" fmla="*/ 76 w 85"/>
                <a:gd name="T39" fmla="*/ 87 h 87"/>
                <a:gd name="T40" fmla="*/ 85 w 85"/>
                <a:gd name="T41" fmla="*/ 87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5"/>
                <a:gd name="T64" fmla="*/ 0 h 87"/>
                <a:gd name="T65" fmla="*/ 85 w 85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5" h="87">
                  <a:moveTo>
                    <a:pt x="85" y="87"/>
                  </a:moveTo>
                  <a:lnTo>
                    <a:pt x="85" y="87"/>
                  </a:lnTo>
                  <a:lnTo>
                    <a:pt x="82" y="70"/>
                  </a:lnTo>
                  <a:lnTo>
                    <a:pt x="77" y="55"/>
                  </a:lnTo>
                  <a:lnTo>
                    <a:pt x="68" y="40"/>
                  </a:lnTo>
                  <a:lnTo>
                    <a:pt x="57" y="27"/>
                  </a:lnTo>
                  <a:lnTo>
                    <a:pt x="45" y="15"/>
                  </a:lnTo>
                  <a:lnTo>
                    <a:pt x="29" y="8"/>
                  </a:lnTo>
                  <a:lnTo>
                    <a:pt x="15" y="2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5" y="10"/>
                  </a:lnTo>
                  <a:lnTo>
                    <a:pt x="27" y="15"/>
                  </a:lnTo>
                  <a:lnTo>
                    <a:pt x="40" y="23"/>
                  </a:lnTo>
                  <a:lnTo>
                    <a:pt x="52" y="32"/>
                  </a:lnTo>
                  <a:lnTo>
                    <a:pt x="61" y="45"/>
                  </a:lnTo>
                  <a:lnTo>
                    <a:pt x="69" y="58"/>
                  </a:lnTo>
                  <a:lnTo>
                    <a:pt x="74" y="72"/>
                  </a:lnTo>
                  <a:lnTo>
                    <a:pt x="76" y="87"/>
                  </a:lnTo>
                  <a:lnTo>
                    <a:pt x="85" y="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8" name="Freeform 33"/>
            <p:cNvSpPr>
              <a:spLocks/>
            </p:cNvSpPr>
            <p:nvPr/>
          </p:nvSpPr>
          <p:spPr bwMode="auto">
            <a:xfrm>
              <a:off x="2463" y="656"/>
              <a:ext cx="9" cy="3082"/>
            </a:xfrm>
            <a:custGeom>
              <a:avLst/>
              <a:gdLst>
                <a:gd name="T0" fmla="*/ 9 w 9"/>
                <a:gd name="T1" fmla="*/ 3082 h 3082"/>
                <a:gd name="T2" fmla="*/ 9 w 9"/>
                <a:gd name="T3" fmla="*/ 3082 h 3082"/>
                <a:gd name="T4" fmla="*/ 9 w 9"/>
                <a:gd name="T5" fmla="*/ 0 h 3082"/>
                <a:gd name="T6" fmla="*/ 0 w 9"/>
                <a:gd name="T7" fmla="*/ 0 h 3082"/>
                <a:gd name="T8" fmla="*/ 0 w 9"/>
                <a:gd name="T9" fmla="*/ 3082 h 3082"/>
                <a:gd name="T10" fmla="*/ 0 w 9"/>
                <a:gd name="T11" fmla="*/ 3082 h 3082"/>
                <a:gd name="T12" fmla="*/ 9 w 9"/>
                <a:gd name="T13" fmla="*/ 3082 h 30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3082"/>
                <a:gd name="T23" fmla="*/ 9 w 9"/>
                <a:gd name="T24" fmla="*/ 3082 h 30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3082">
                  <a:moveTo>
                    <a:pt x="9" y="3082"/>
                  </a:moveTo>
                  <a:lnTo>
                    <a:pt x="9" y="308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3082"/>
                  </a:lnTo>
                  <a:lnTo>
                    <a:pt x="9" y="30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9" name="Freeform 34"/>
            <p:cNvSpPr>
              <a:spLocks/>
            </p:cNvSpPr>
            <p:nvPr/>
          </p:nvSpPr>
          <p:spPr bwMode="auto">
            <a:xfrm>
              <a:off x="2380" y="3738"/>
              <a:ext cx="92" cy="100"/>
            </a:xfrm>
            <a:custGeom>
              <a:avLst/>
              <a:gdLst>
                <a:gd name="T0" fmla="*/ 0 w 92"/>
                <a:gd name="T1" fmla="*/ 100 h 100"/>
                <a:gd name="T2" fmla="*/ 0 w 92"/>
                <a:gd name="T3" fmla="*/ 100 h 100"/>
                <a:gd name="T4" fmla="*/ 18 w 92"/>
                <a:gd name="T5" fmla="*/ 97 h 100"/>
                <a:gd name="T6" fmla="*/ 34 w 92"/>
                <a:gd name="T7" fmla="*/ 90 h 100"/>
                <a:gd name="T8" fmla="*/ 50 w 92"/>
                <a:gd name="T9" fmla="*/ 78 h 100"/>
                <a:gd name="T10" fmla="*/ 63 w 92"/>
                <a:gd name="T11" fmla="*/ 64 h 100"/>
                <a:gd name="T12" fmla="*/ 75 w 92"/>
                <a:gd name="T13" fmla="*/ 49 h 100"/>
                <a:gd name="T14" fmla="*/ 84 w 92"/>
                <a:gd name="T15" fmla="*/ 32 h 100"/>
                <a:gd name="T16" fmla="*/ 89 w 92"/>
                <a:gd name="T17" fmla="*/ 15 h 100"/>
                <a:gd name="T18" fmla="*/ 92 w 92"/>
                <a:gd name="T19" fmla="*/ 0 h 100"/>
                <a:gd name="T20" fmla="*/ 83 w 92"/>
                <a:gd name="T21" fmla="*/ 0 h 100"/>
                <a:gd name="T22" fmla="*/ 81 w 92"/>
                <a:gd name="T23" fmla="*/ 15 h 100"/>
                <a:gd name="T24" fmla="*/ 76 w 92"/>
                <a:gd name="T25" fmla="*/ 29 h 100"/>
                <a:gd name="T26" fmla="*/ 68 w 92"/>
                <a:gd name="T27" fmla="*/ 44 h 100"/>
                <a:gd name="T28" fmla="*/ 58 w 92"/>
                <a:gd name="T29" fmla="*/ 59 h 100"/>
                <a:gd name="T30" fmla="*/ 45 w 92"/>
                <a:gd name="T31" fmla="*/ 71 h 100"/>
                <a:gd name="T32" fmla="*/ 32 w 92"/>
                <a:gd name="T33" fmla="*/ 82 h 100"/>
                <a:gd name="T34" fmla="*/ 16 w 92"/>
                <a:gd name="T35" fmla="*/ 89 h 100"/>
                <a:gd name="T36" fmla="*/ 0 w 92"/>
                <a:gd name="T37" fmla="*/ 90 h 100"/>
                <a:gd name="T38" fmla="*/ 0 w 92"/>
                <a:gd name="T39" fmla="*/ 90 h 100"/>
                <a:gd name="T40" fmla="*/ 0 w 92"/>
                <a:gd name="T41" fmla="*/ 100 h 1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"/>
                <a:gd name="T64" fmla="*/ 0 h 100"/>
                <a:gd name="T65" fmla="*/ 92 w 92"/>
                <a:gd name="T66" fmla="*/ 100 h 1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" h="100">
                  <a:moveTo>
                    <a:pt x="0" y="100"/>
                  </a:moveTo>
                  <a:lnTo>
                    <a:pt x="0" y="100"/>
                  </a:lnTo>
                  <a:lnTo>
                    <a:pt x="18" y="97"/>
                  </a:lnTo>
                  <a:lnTo>
                    <a:pt x="34" y="90"/>
                  </a:lnTo>
                  <a:lnTo>
                    <a:pt x="50" y="78"/>
                  </a:lnTo>
                  <a:lnTo>
                    <a:pt x="63" y="64"/>
                  </a:lnTo>
                  <a:lnTo>
                    <a:pt x="75" y="49"/>
                  </a:lnTo>
                  <a:lnTo>
                    <a:pt x="84" y="32"/>
                  </a:lnTo>
                  <a:lnTo>
                    <a:pt x="89" y="15"/>
                  </a:lnTo>
                  <a:lnTo>
                    <a:pt x="92" y="0"/>
                  </a:lnTo>
                  <a:lnTo>
                    <a:pt x="83" y="0"/>
                  </a:lnTo>
                  <a:lnTo>
                    <a:pt x="81" y="15"/>
                  </a:lnTo>
                  <a:lnTo>
                    <a:pt x="76" y="29"/>
                  </a:lnTo>
                  <a:lnTo>
                    <a:pt x="68" y="44"/>
                  </a:lnTo>
                  <a:lnTo>
                    <a:pt x="58" y="59"/>
                  </a:lnTo>
                  <a:lnTo>
                    <a:pt x="45" y="71"/>
                  </a:lnTo>
                  <a:lnTo>
                    <a:pt x="32" y="82"/>
                  </a:lnTo>
                  <a:lnTo>
                    <a:pt x="16" y="89"/>
                  </a:lnTo>
                  <a:lnTo>
                    <a:pt x="0" y="9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0" name="Freeform 35"/>
            <p:cNvSpPr>
              <a:spLocks/>
            </p:cNvSpPr>
            <p:nvPr/>
          </p:nvSpPr>
          <p:spPr bwMode="auto">
            <a:xfrm>
              <a:off x="604" y="3828"/>
              <a:ext cx="1776" cy="10"/>
            </a:xfrm>
            <a:custGeom>
              <a:avLst/>
              <a:gdLst>
                <a:gd name="T0" fmla="*/ 0 w 1776"/>
                <a:gd name="T1" fmla="*/ 10 h 10"/>
                <a:gd name="T2" fmla="*/ 0 w 1776"/>
                <a:gd name="T3" fmla="*/ 10 h 10"/>
                <a:gd name="T4" fmla="*/ 1776 w 1776"/>
                <a:gd name="T5" fmla="*/ 10 h 10"/>
                <a:gd name="T6" fmla="*/ 1776 w 1776"/>
                <a:gd name="T7" fmla="*/ 0 h 10"/>
                <a:gd name="T8" fmla="*/ 0 w 1776"/>
                <a:gd name="T9" fmla="*/ 0 h 10"/>
                <a:gd name="T10" fmla="*/ 0 w 1776"/>
                <a:gd name="T11" fmla="*/ 0 h 10"/>
                <a:gd name="T12" fmla="*/ 0 w 1776"/>
                <a:gd name="T13" fmla="*/ 1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76"/>
                <a:gd name="T22" fmla="*/ 0 h 10"/>
                <a:gd name="T23" fmla="*/ 1776 w 1776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76" h="10">
                  <a:moveTo>
                    <a:pt x="0" y="10"/>
                  </a:moveTo>
                  <a:lnTo>
                    <a:pt x="0" y="10"/>
                  </a:lnTo>
                  <a:lnTo>
                    <a:pt x="1776" y="10"/>
                  </a:lnTo>
                  <a:lnTo>
                    <a:pt x="1776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1" name="Freeform 36"/>
            <p:cNvSpPr>
              <a:spLocks/>
            </p:cNvSpPr>
            <p:nvPr/>
          </p:nvSpPr>
          <p:spPr bwMode="auto">
            <a:xfrm>
              <a:off x="490" y="3723"/>
              <a:ext cx="114" cy="115"/>
            </a:xfrm>
            <a:custGeom>
              <a:avLst/>
              <a:gdLst>
                <a:gd name="T0" fmla="*/ 0 w 114"/>
                <a:gd name="T1" fmla="*/ 0 h 115"/>
                <a:gd name="T2" fmla="*/ 0 w 114"/>
                <a:gd name="T3" fmla="*/ 0 h 115"/>
                <a:gd name="T4" fmla="*/ 3 w 114"/>
                <a:gd name="T5" fmla="*/ 26 h 115"/>
                <a:gd name="T6" fmla="*/ 12 w 114"/>
                <a:gd name="T7" fmla="*/ 49 h 115"/>
                <a:gd name="T8" fmla="*/ 24 w 114"/>
                <a:gd name="T9" fmla="*/ 70 h 115"/>
                <a:gd name="T10" fmla="*/ 40 w 114"/>
                <a:gd name="T11" fmla="*/ 87 h 115"/>
                <a:gd name="T12" fmla="*/ 58 w 114"/>
                <a:gd name="T13" fmla="*/ 99 h 115"/>
                <a:gd name="T14" fmla="*/ 76 w 114"/>
                <a:gd name="T15" fmla="*/ 108 h 115"/>
                <a:gd name="T16" fmla="*/ 97 w 114"/>
                <a:gd name="T17" fmla="*/ 113 h 115"/>
                <a:gd name="T18" fmla="*/ 114 w 114"/>
                <a:gd name="T19" fmla="*/ 115 h 115"/>
                <a:gd name="T20" fmla="*/ 114 w 114"/>
                <a:gd name="T21" fmla="*/ 105 h 115"/>
                <a:gd name="T22" fmla="*/ 97 w 114"/>
                <a:gd name="T23" fmla="*/ 105 h 115"/>
                <a:gd name="T24" fmla="*/ 79 w 114"/>
                <a:gd name="T25" fmla="*/ 100 h 115"/>
                <a:gd name="T26" fmla="*/ 60 w 114"/>
                <a:gd name="T27" fmla="*/ 91 h 115"/>
                <a:gd name="T28" fmla="*/ 45 w 114"/>
                <a:gd name="T29" fmla="*/ 79 h 115"/>
                <a:gd name="T30" fmla="*/ 31 w 114"/>
                <a:gd name="T31" fmla="*/ 65 h 115"/>
                <a:gd name="T32" fmla="*/ 19 w 114"/>
                <a:gd name="T33" fmla="*/ 47 h 115"/>
                <a:gd name="T34" fmla="*/ 11 w 114"/>
                <a:gd name="T35" fmla="*/ 26 h 115"/>
                <a:gd name="T36" fmla="*/ 10 w 114"/>
                <a:gd name="T37" fmla="*/ 0 h 115"/>
                <a:gd name="T38" fmla="*/ 10 w 114"/>
                <a:gd name="T39" fmla="*/ 0 h 115"/>
                <a:gd name="T40" fmla="*/ 0 w 114"/>
                <a:gd name="T41" fmla="*/ 0 h 1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4"/>
                <a:gd name="T64" fmla="*/ 0 h 115"/>
                <a:gd name="T65" fmla="*/ 114 w 114"/>
                <a:gd name="T66" fmla="*/ 115 h 1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4" h="115">
                  <a:moveTo>
                    <a:pt x="0" y="0"/>
                  </a:moveTo>
                  <a:lnTo>
                    <a:pt x="0" y="0"/>
                  </a:lnTo>
                  <a:lnTo>
                    <a:pt x="3" y="26"/>
                  </a:lnTo>
                  <a:lnTo>
                    <a:pt x="12" y="49"/>
                  </a:lnTo>
                  <a:lnTo>
                    <a:pt x="24" y="70"/>
                  </a:lnTo>
                  <a:lnTo>
                    <a:pt x="40" y="87"/>
                  </a:lnTo>
                  <a:lnTo>
                    <a:pt x="58" y="99"/>
                  </a:lnTo>
                  <a:lnTo>
                    <a:pt x="76" y="108"/>
                  </a:lnTo>
                  <a:lnTo>
                    <a:pt x="97" y="113"/>
                  </a:lnTo>
                  <a:lnTo>
                    <a:pt x="114" y="115"/>
                  </a:lnTo>
                  <a:lnTo>
                    <a:pt x="114" y="105"/>
                  </a:lnTo>
                  <a:lnTo>
                    <a:pt x="97" y="105"/>
                  </a:lnTo>
                  <a:lnTo>
                    <a:pt x="79" y="100"/>
                  </a:lnTo>
                  <a:lnTo>
                    <a:pt x="60" y="91"/>
                  </a:lnTo>
                  <a:lnTo>
                    <a:pt x="45" y="79"/>
                  </a:lnTo>
                  <a:lnTo>
                    <a:pt x="31" y="65"/>
                  </a:lnTo>
                  <a:lnTo>
                    <a:pt x="19" y="47"/>
                  </a:lnTo>
                  <a:lnTo>
                    <a:pt x="11" y="2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2" name="Freeform 37"/>
            <p:cNvSpPr>
              <a:spLocks/>
            </p:cNvSpPr>
            <p:nvPr/>
          </p:nvSpPr>
          <p:spPr bwMode="auto">
            <a:xfrm>
              <a:off x="2578" y="574"/>
              <a:ext cx="1971" cy="3259"/>
            </a:xfrm>
            <a:custGeom>
              <a:avLst/>
              <a:gdLst>
                <a:gd name="T0" fmla="*/ 0 w 1971"/>
                <a:gd name="T1" fmla="*/ 3149 h 3259"/>
                <a:gd name="T2" fmla="*/ 0 w 1971"/>
                <a:gd name="T3" fmla="*/ 96 h 3259"/>
                <a:gd name="T4" fmla="*/ 1 w 1971"/>
                <a:gd name="T5" fmla="*/ 80 h 3259"/>
                <a:gd name="T6" fmla="*/ 7 w 1971"/>
                <a:gd name="T7" fmla="*/ 63 h 3259"/>
                <a:gd name="T8" fmla="*/ 14 w 1971"/>
                <a:gd name="T9" fmla="*/ 48 h 3259"/>
                <a:gd name="T10" fmla="*/ 25 w 1971"/>
                <a:gd name="T11" fmla="*/ 32 h 3259"/>
                <a:gd name="T12" fmla="*/ 38 w 1971"/>
                <a:gd name="T13" fmla="*/ 19 h 3259"/>
                <a:gd name="T14" fmla="*/ 54 w 1971"/>
                <a:gd name="T15" fmla="*/ 9 h 3259"/>
                <a:gd name="T16" fmla="*/ 72 w 1971"/>
                <a:gd name="T17" fmla="*/ 3 h 3259"/>
                <a:gd name="T18" fmla="*/ 92 w 1971"/>
                <a:gd name="T19" fmla="*/ 0 h 3259"/>
                <a:gd name="T20" fmla="*/ 1891 w 1971"/>
                <a:gd name="T21" fmla="*/ 0 h 3259"/>
                <a:gd name="T22" fmla="*/ 1906 w 1971"/>
                <a:gd name="T23" fmla="*/ 1 h 3259"/>
                <a:gd name="T24" fmla="*/ 1919 w 1971"/>
                <a:gd name="T25" fmla="*/ 6 h 3259"/>
                <a:gd name="T26" fmla="*/ 1934 w 1971"/>
                <a:gd name="T27" fmla="*/ 14 h 3259"/>
                <a:gd name="T28" fmla="*/ 1946 w 1971"/>
                <a:gd name="T29" fmla="*/ 25 h 3259"/>
                <a:gd name="T30" fmla="*/ 1955 w 1971"/>
                <a:gd name="T31" fmla="*/ 38 h 3259"/>
                <a:gd name="T32" fmla="*/ 1964 w 1971"/>
                <a:gd name="T33" fmla="*/ 52 h 3259"/>
                <a:gd name="T34" fmla="*/ 1969 w 1971"/>
                <a:gd name="T35" fmla="*/ 66 h 3259"/>
                <a:gd name="T36" fmla="*/ 1971 w 1971"/>
                <a:gd name="T37" fmla="*/ 82 h 3259"/>
                <a:gd name="T38" fmla="*/ 1971 w 1971"/>
                <a:gd name="T39" fmla="*/ 3164 h 3259"/>
                <a:gd name="T40" fmla="*/ 1969 w 1971"/>
                <a:gd name="T41" fmla="*/ 3179 h 3259"/>
                <a:gd name="T42" fmla="*/ 1964 w 1971"/>
                <a:gd name="T43" fmla="*/ 3195 h 3259"/>
                <a:gd name="T44" fmla="*/ 1955 w 1971"/>
                <a:gd name="T45" fmla="*/ 3210 h 3259"/>
                <a:gd name="T46" fmla="*/ 1944 w 1971"/>
                <a:gd name="T47" fmla="*/ 3226 h 3259"/>
                <a:gd name="T48" fmla="*/ 1931 w 1971"/>
                <a:gd name="T49" fmla="*/ 3239 h 3259"/>
                <a:gd name="T50" fmla="*/ 1917 w 1971"/>
                <a:gd name="T51" fmla="*/ 3250 h 3259"/>
                <a:gd name="T52" fmla="*/ 1901 w 1971"/>
                <a:gd name="T53" fmla="*/ 3257 h 3259"/>
                <a:gd name="T54" fmla="*/ 1884 w 1971"/>
                <a:gd name="T55" fmla="*/ 3259 h 3259"/>
                <a:gd name="T56" fmla="*/ 107 w 1971"/>
                <a:gd name="T57" fmla="*/ 3259 h 3259"/>
                <a:gd name="T58" fmla="*/ 91 w 1971"/>
                <a:gd name="T59" fmla="*/ 3258 h 3259"/>
                <a:gd name="T60" fmla="*/ 71 w 1971"/>
                <a:gd name="T61" fmla="*/ 3253 h 3259"/>
                <a:gd name="T62" fmla="*/ 54 w 1971"/>
                <a:gd name="T63" fmla="*/ 3244 h 3259"/>
                <a:gd name="T64" fmla="*/ 37 w 1971"/>
                <a:gd name="T65" fmla="*/ 3232 h 3259"/>
                <a:gd name="T66" fmla="*/ 21 w 1971"/>
                <a:gd name="T67" fmla="*/ 3217 h 3259"/>
                <a:gd name="T68" fmla="*/ 11 w 1971"/>
                <a:gd name="T69" fmla="*/ 3197 h 3259"/>
                <a:gd name="T70" fmla="*/ 2 w 1971"/>
                <a:gd name="T71" fmla="*/ 3175 h 3259"/>
                <a:gd name="T72" fmla="*/ 0 w 1971"/>
                <a:gd name="T73" fmla="*/ 3149 h 32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971"/>
                <a:gd name="T112" fmla="*/ 0 h 3259"/>
                <a:gd name="T113" fmla="*/ 1971 w 1971"/>
                <a:gd name="T114" fmla="*/ 3259 h 32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971" h="3259">
                  <a:moveTo>
                    <a:pt x="0" y="3149"/>
                  </a:moveTo>
                  <a:lnTo>
                    <a:pt x="0" y="96"/>
                  </a:lnTo>
                  <a:lnTo>
                    <a:pt x="1" y="80"/>
                  </a:lnTo>
                  <a:lnTo>
                    <a:pt x="7" y="63"/>
                  </a:lnTo>
                  <a:lnTo>
                    <a:pt x="14" y="48"/>
                  </a:lnTo>
                  <a:lnTo>
                    <a:pt x="25" y="32"/>
                  </a:lnTo>
                  <a:lnTo>
                    <a:pt x="38" y="19"/>
                  </a:lnTo>
                  <a:lnTo>
                    <a:pt x="54" y="9"/>
                  </a:lnTo>
                  <a:lnTo>
                    <a:pt x="72" y="3"/>
                  </a:lnTo>
                  <a:lnTo>
                    <a:pt x="92" y="0"/>
                  </a:lnTo>
                  <a:lnTo>
                    <a:pt x="1891" y="0"/>
                  </a:lnTo>
                  <a:lnTo>
                    <a:pt x="1906" y="1"/>
                  </a:lnTo>
                  <a:lnTo>
                    <a:pt x="1919" y="6"/>
                  </a:lnTo>
                  <a:lnTo>
                    <a:pt x="1934" y="14"/>
                  </a:lnTo>
                  <a:lnTo>
                    <a:pt x="1946" y="25"/>
                  </a:lnTo>
                  <a:lnTo>
                    <a:pt x="1955" y="38"/>
                  </a:lnTo>
                  <a:lnTo>
                    <a:pt x="1964" y="52"/>
                  </a:lnTo>
                  <a:lnTo>
                    <a:pt x="1969" y="66"/>
                  </a:lnTo>
                  <a:lnTo>
                    <a:pt x="1971" y="82"/>
                  </a:lnTo>
                  <a:lnTo>
                    <a:pt x="1971" y="3164"/>
                  </a:lnTo>
                  <a:lnTo>
                    <a:pt x="1969" y="3179"/>
                  </a:lnTo>
                  <a:lnTo>
                    <a:pt x="1964" y="3195"/>
                  </a:lnTo>
                  <a:lnTo>
                    <a:pt x="1955" y="3210"/>
                  </a:lnTo>
                  <a:lnTo>
                    <a:pt x="1944" y="3226"/>
                  </a:lnTo>
                  <a:lnTo>
                    <a:pt x="1931" y="3239"/>
                  </a:lnTo>
                  <a:lnTo>
                    <a:pt x="1917" y="3250"/>
                  </a:lnTo>
                  <a:lnTo>
                    <a:pt x="1901" y="3257"/>
                  </a:lnTo>
                  <a:lnTo>
                    <a:pt x="1884" y="3259"/>
                  </a:lnTo>
                  <a:lnTo>
                    <a:pt x="107" y="3259"/>
                  </a:lnTo>
                  <a:lnTo>
                    <a:pt x="91" y="3258"/>
                  </a:lnTo>
                  <a:lnTo>
                    <a:pt x="71" y="3253"/>
                  </a:lnTo>
                  <a:lnTo>
                    <a:pt x="54" y="3244"/>
                  </a:lnTo>
                  <a:lnTo>
                    <a:pt x="37" y="3232"/>
                  </a:lnTo>
                  <a:lnTo>
                    <a:pt x="21" y="3217"/>
                  </a:lnTo>
                  <a:lnTo>
                    <a:pt x="11" y="3197"/>
                  </a:lnTo>
                  <a:lnTo>
                    <a:pt x="2" y="3175"/>
                  </a:lnTo>
                  <a:lnTo>
                    <a:pt x="0" y="3149"/>
                  </a:lnTo>
                  <a:close/>
                </a:path>
              </a:pathLst>
            </a:custGeom>
            <a:solidFill>
              <a:srgbClr val="FFF2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3" name="Freeform 38"/>
            <p:cNvSpPr>
              <a:spLocks/>
            </p:cNvSpPr>
            <p:nvPr/>
          </p:nvSpPr>
          <p:spPr bwMode="auto">
            <a:xfrm>
              <a:off x="2573" y="670"/>
              <a:ext cx="9" cy="3053"/>
            </a:xfrm>
            <a:custGeom>
              <a:avLst/>
              <a:gdLst>
                <a:gd name="T0" fmla="*/ 0 w 9"/>
                <a:gd name="T1" fmla="*/ 0 h 3053"/>
                <a:gd name="T2" fmla="*/ 0 w 9"/>
                <a:gd name="T3" fmla="*/ 0 h 3053"/>
                <a:gd name="T4" fmla="*/ 0 w 9"/>
                <a:gd name="T5" fmla="*/ 3053 h 3053"/>
                <a:gd name="T6" fmla="*/ 9 w 9"/>
                <a:gd name="T7" fmla="*/ 3053 h 3053"/>
                <a:gd name="T8" fmla="*/ 9 w 9"/>
                <a:gd name="T9" fmla="*/ 0 h 3053"/>
                <a:gd name="T10" fmla="*/ 9 w 9"/>
                <a:gd name="T11" fmla="*/ 0 h 3053"/>
                <a:gd name="T12" fmla="*/ 0 w 9"/>
                <a:gd name="T13" fmla="*/ 0 h 30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3053"/>
                <a:gd name="T23" fmla="*/ 9 w 9"/>
                <a:gd name="T24" fmla="*/ 3053 h 30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3053">
                  <a:moveTo>
                    <a:pt x="0" y="0"/>
                  </a:moveTo>
                  <a:lnTo>
                    <a:pt x="0" y="0"/>
                  </a:lnTo>
                  <a:lnTo>
                    <a:pt x="0" y="3053"/>
                  </a:lnTo>
                  <a:lnTo>
                    <a:pt x="9" y="3053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4" name="Freeform 39"/>
            <p:cNvSpPr>
              <a:spLocks/>
            </p:cNvSpPr>
            <p:nvPr/>
          </p:nvSpPr>
          <p:spPr bwMode="auto">
            <a:xfrm>
              <a:off x="2573" y="569"/>
              <a:ext cx="97" cy="101"/>
            </a:xfrm>
            <a:custGeom>
              <a:avLst/>
              <a:gdLst>
                <a:gd name="T0" fmla="*/ 97 w 97"/>
                <a:gd name="T1" fmla="*/ 0 h 101"/>
                <a:gd name="T2" fmla="*/ 97 w 97"/>
                <a:gd name="T3" fmla="*/ 0 h 101"/>
                <a:gd name="T4" fmla="*/ 77 w 97"/>
                <a:gd name="T5" fmla="*/ 4 h 101"/>
                <a:gd name="T6" fmla="*/ 58 w 97"/>
                <a:gd name="T7" fmla="*/ 10 h 101"/>
                <a:gd name="T8" fmla="*/ 41 w 97"/>
                <a:gd name="T9" fmla="*/ 21 h 101"/>
                <a:gd name="T10" fmla="*/ 28 w 97"/>
                <a:gd name="T11" fmla="*/ 35 h 101"/>
                <a:gd name="T12" fmla="*/ 16 w 97"/>
                <a:gd name="T13" fmla="*/ 50 h 101"/>
                <a:gd name="T14" fmla="*/ 8 w 97"/>
                <a:gd name="T15" fmla="*/ 67 h 101"/>
                <a:gd name="T16" fmla="*/ 2 w 97"/>
                <a:gd name="T17" fmla="*/ 85 h 101"/>
                <a:gd name="T18" fmla="*/ 0 w 97"/>
                <a:gd name="T19" fmla="*/ 101 h 101"/>
                <a:gd name="T20" fmla="*/ 9 w 97"/>
                <a:gd name="T21" fmla="*/ 101 h 101"/>
                <a:gd name="T22" fmla="*/ 9 w 97"/>
                <a:gd name="T23" fmla="*/ 85 h 101"/>
                <a:gd name="T24" fmla="*/ 16 w 97"/>
                <a:gd name="T25" fmla="*/ 70 h 101"/>
                <a:gd name="T26" fmla="*/ 23 w 97"/>
                <a:gd name="T27" fmla="*/ 55 h 101"/>
                <a:gd name="T28" fmla="*/ 33 w 97"/>
                <a:gd name="T29" fmla="*/ 40 h 101"/>
                <a:gd name="T30" fmla="*/ 46 w 97"/>
                <a:gd name="T31" fmla="*/ 28 h 101"/>
                <a:gd name="T32" fmla="*/ 60 w 97"/>
                <a:gd name="T33" fmla="*/ 18 h 101"/>
                <a:gd name="T34" fmla="*/ 77 w 97"/>
                <a:gd name="T35" fmla="*/ 11 h 101"/>
                <a:gd name="T36" fmla="*/ 97 w 97"/>
                <a:gd name="T37" fmla="*/ 10 h 101"/>
                <a:gd name="T38" fmla="*/ 97 w 97"/>
                <a:gd name="T39" fmla="*/ 10 h 101"/>
                <a:gd name="T40" fmla="*/ 97 w 97"/>
                <a:gd name="T41" fmla="*/ 0 h 10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7"/>
                <a:gd name="T64" fmla="*/ 0 h 101"/>
                <a:gd name="T65" fmla="*/ 97 w 97"/>
                <a:gd name="T66" fmla="*/ 101 h 10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7" h="101">
                  <a:moveTo>
                    <a:pt x="97" y="0"/>
                  </a:moveTo>
                  <a:lnTo>
                    <a:pt x="97" y="0"/>
                  </a:lnTo>
                  <a:lnTo>
                    <a:pt x="77" y="4"/>
                  </a:lnTo>
                  <a:lnTo>
                    <a:pt x="58" y="10"/>
                  </a:lnTo>
                  <a:lnTo>
                    <a:pt x="41" y="21"/>
                  </a:lnTo>
                  <a:lnTo>
                    <a:pt x="28" y="35"/>
                  </a:lnTo>
                  <a:lnTo>
                    <a:pt x="16" y="50"/>
                  </a:lnTo>
                  <a:lnTo>
                    <a:pt x="8" y="67"/>
                  </a:lnTo>
                  <a:lnTo>
                    <a:pt x="2" y="85"/>
                  </a:lnTo>
                  <a:lnTo>
                    <a:pt x="0" y="101"/>
                  </a:lnTo>
                  <a:lnTo>
                    <a:pt x="9" y="101"/>
                  </a:lnTo>
                  <a:lnTo>
                    <a:pt x="9" y="85"/>
                  </a:lnTo>
                  <a:lnTo>
                    <a:pt x="16" y="70"/>
                  </a:lnTo>
                  <a:lnTo>
                    <a:pt x="23" y="55"/>
                  </a:lnTo>
                  <a:lnTo>
                    <a:pt x="33" y="40"/>
                  </a:lnTo>
                  <a:lnTo>
                    <a:pt x="46" y="28"/>
                  </a:lnTo>
                  <a:lnTo>
                    <a:pt x="60" y="18"/>
                  </a:lnTo>
                  <a:lnTo>
                    <a:pt x="77" y="1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5" name="Freeform 40"/>
            <p:cNvSpPr>
              <a:spLocks/>
            </p:cNvSpPr>
            <p:nvPr/>
          </p:nvSpPr>
          <p:spPr bwMode="auto">
            <a:xfrm>
              <a:off x="2670" y="569"/>
              <a:ext cx="1799" cy="10"/>
            </a:xfrm>
            <a:custGeom>
              <a:avLst/>
              <a:gdLst>
                <a:gd name="T0" fmla="*/ 1799 w 1799"/>
                <a:gd name="T1" fmla="*/ 0 h 10"/>
                <a:gd name="T2" fmla="*/ 1799 w 1799"/>
                <a:gd name="T3" fmla="*/ 0 h 10"/>
                <a:gd name="T4" fmla="*/ 0 w 1799"/>
                <a:gd name="T5" fmla="*/ 0 h 10"/>
                <a:gd name="T6" fmla="*/ 0 w 1799"/>
                <a:gd name="T7" fmla="*/ 10 h 10"/>
                <a:gd name="T8" fmla="*/ 1799 w 1799"/>
                <a:gd name="T9" fmla="*/ 10 h 10"/>
                <a:gd name="T10" fmla="*/ 1799 w 1799"/>
                <a:gd name="T11" fmla="*/ 10 h 10"/>
                <a:gd name="T12" fmla="*/ 1799 w 1799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99"/>
                <a:gd name="T22" fmla="*/ 0 h 10"/>
                <a:gd name="T23" fmla="*/ 1799 w 1799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99" h="10">
                  <a:moveTo>
                    <a:pt x="1799" y="0"/>
                  </a:moveTo>
                  <a:lnTo>
                    <a:pt x="1799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799" y="10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6" name="Freeform 41"/>
            <p:cNvSpPr>
              <a:spLocks/>
            </p:cNvSpPr>
            <p:nvPr/>
          </p:nvSpPr>
          <p:spPr bwMode="auto">
            <a:xfrm>
              <a:off x="4469" y="569"/>
              <a:ext cx="85" cy="87"/>
            </a:xfrm>
            <a:custGeom>
              <a:avLst/>
              <a:gdLst>
                <a:gd name="T0" fmla="*/ 85 w 85"/>
                <a:gd name="T1" fmla="*/ 87 h 87"/>
                <a:gd name="T2" fmla="*/ 85 w 85"/>
                <a:gd name="T3" fmla="*/ 87 h 87"/>
                <a:gd name="T4" fmla="*/ 81 w 85"/>
                <a:gd name="T5" fmla="*/ 70 h 87"/>
                <a:gd name="T6" fmla="*/ 76 w 85"/>
                <a:gd name="T7" fmla="*/ 55 h 87"/>
                <a:gd name="T8" fmla="*/ 68 w 85"/>
                <a:gd name="T9" fmla="*/ 40 h 87"/>
                <a:gd name="T10" fmla="*/ 57 w 85"/>
                <a:gd name="T11" fmla="*/ 27 h 87"/>
                <a:gd name="T12" fmla="*/ 45 w 85"/>
                <a:gd name="T13" fmla="*/ 15 h 87"/>
                <a:gd name="T14" fmla="*/ 29 w 85"/>
                <a:gd name="T15" fmla="*/ 8 h 87"/>
                <a:gd name="T16" fmla="*/ 15 w 85"/>
                <a:gd name="T17" fmla="*/ 2 h 87"/>
                <a:gd name="T18" fmla="*/ 0 w 85"/>
                <a:gd name="T19" fmla="*/ 0 h 87"/>
                <a:gd name="T20" fmla="*/ 0 w 85"/>
                <a:gd name="T21" fmla="*/ 10 h 87"/>
                <a:gd name="T22" fmla="*/ 15 w 85"/>
                <a:gd name="T23" fmla="*/ 10 h 87"/>
                <a:gd name="T24" fmla="*/ 27 w 85"/>
                <a:gd name="T25" fmla="*/ 15 h 87"/>
                <a:gd name="T26" fmla="*/ 40 w 85"/>
                <a:gd name="T27" fmla="*/ 23 h 87"/>
                <a:gd name="T28" fmla="*/ 52 w 85"/>
                <a:gd name="T29" fmla="*/ 32 h 87"/>
                <a:gd name="T30" fmla="*/ 61 w 85"/>
                <a:gd name="T31" fmla="*/ 45 h 87"/>
                <a:gd name="T32" fmla="*/ 69 w 85"/>
                <a:gd name="T33" fmla="*/ 58 h 87"/>
                <a:gd name="T34" fmla="*/ 74 w 85"/>
                <a:gd name="T35" fmla="*/ 72 h 87"/>
                <a:gd name="T36" fmla="*/ 75 w 85"/>
                <a:gd name="T37" fmla="*/ 87 h 87"/>
                <a:gd name="T38" fmla="*/ 75 w 85"/>
                <a:gd name="T39" fmla="*/ 87 h 87"/>
                <a:gd name="T40" fmla="*/ 85 w 85"/>
                <a:gd name="T41" fmla="*/ 87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5"/>
                <a:gd name="T64" fmla="*/ 0 h 87"/>
                <a:gd name="T65" fmla="*/ 85 w 85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5" h="87">
                  <a:moveTo>
                    <a:pt x="85" y="87"/>
                  </a:moveTo>
                  <a:lnTo>
                    <a:pt x="85" y="87"/>
                  </a:lnTo>
                  <a:lnTo>
                    <a:pt x="81" y="70"/>
                  </a:lnTo>
                  <a:lnTo>
                    <a:pt x="76" y="55"/>
                  </a:lnTo>
                  <a:lnTo>
                    <a:pt x="68" y="40"/>
                  </a:lnTo>
                  <a:lnTo>
                    <a:pt x="57" y="27"/>
                  </a:lnTo>
                  <a:lnTo>
                    <a:pt x="45" y="15"/>
                  </a:lnTo>
                  <a:lnTo>
                    <a:pt x="29" y="8"/>
                  </a:lnTo>
                  <a:lnTo>
                    <a:pt x="15" y="2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5" y="10"/>
                  </a:lnTo>
                  <a:lnTo>
                    <a:pt x="27" y="15"/>
                  </a:lnTo>
                  <a:lnTo>
                    <a:pt x="40" y="23"/>
                  </a:lnTo>
                  <a:lnTo>
                    <a:pt x="52" y="32"/>
                  </a:lnTo>
                  <a:lnTo>
                    <a:pt x="61" y="45"/>
                  </a:lnTo>
                  <a:lnTo>
                    <a:pt x="69" y="58"/>
                  </a:lnTo>
                  <a:lnTo>
                    <a:pt x="74" y="72"/>
                  </a:lnTo>
                  <a:lnTo>
                    <a:pt x="75" y="87"/>
                  </a:lnTo>
                  <a:lnTo>
                    <a:pt x="85" y="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7" name="Freeform 42"/>
            <p:cNvSpPr>
              <a:spLocks/>
            </p:cNvSpPr>
            <p:nvPr/>
          </p:nvSpPr>
          <p:spPr bwMode="auto">
            <a:xfrm>
              <a:off x="4544" y="656"/>
              <a:ext cx="10" cy="3082"/>
            </a:xfrm>
            <a:custGeom>
              <a:avLst/>
              <a:gdLst>
                <a:gd name="T0" fmla="*/ 10 w 10"/>
                <a:gd name="T1" fmla="*/ 3082 h 3082"/>
                <a:gd name="T2" fmla="*/ 10 w 10"/>
                <a:gd name="T3" fmla="*/ 3082 h 3082"/>
                <a:gd name="T4" fmla="*/ 10 w 10"/>
                <a:gd name="T5" fmla="*/ 0 h 3082"/>
                <a:gd name="T6" fmla="*/ 0 w 10"/>
                <a:gd name="T7" fmla="*/ 0 h 3082"/>
                <a:gd name="T8" fmla="*/ 0 w 10"/>
                <a:gd name="T9" fmla="*/ 3082 h 3082"/>
                <a:gd name="T10" fmla="*/ 0 w 10"/>
                <a:gd name="T11" fmla="*/ 3082 h 3082"/>
                <a:gd name="T12" fmla="*/ 10 w 10"/>
                <a:gd name="T13" fmla="*/ 3082 h 30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3082"/>
                <a:gd name="T23" fmla="*/ 10 w 10"/>
                <a:gd name="T24" fmla="*/ 3082 h 30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3082">
                  <a:moveTo>
                    <a:pt x="10" y="3082"/>
                  </a:moveTo>
                  <a:lnTo>
                    <a:pt x="10" y="308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82"/>
                  </a:lnTo>
                  <a:lnTo>
                    <a:pt x="10" y="30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8" name="Freeform 43"/>
            <p:cNvSpPr>
              <a:spLocks/>
            </p:cNvSpPr>
            <p:nvPr/>
          </p:nvSpPr>
          <p:spPr bwMode="auto">
            <a:xfrm>
              <a:off x="4462" y="3738"/>
              <a:ext cx="92" cy="100"/>
            </a:xfrm>
            <a:custGeom>
              <a:avLst/>
              <a:gdLst>
                <a:gd name="T0" fmla="*/ 0 w 92"/>
                <a:gd name="T1" fmla="*/ 100 h 100"/>
                <a:gd name="T2" fmla="*/ 0 w 92"/>
                <a:gd name="T3" fmla="*/ 100 h 100"/>
                <a:gd name="T4" fmla="*/ 18 w 92"/>
                <a:gd name="T5" fmla="*/ 97 h 100"/>
                <a:gd name="T6" fmla="*/ 34 w 92"/>
                <a:gd name="T7" fmla="*/ 90 h 100"/>
                <a:gd name="T8" fmla="*/ 50 w 92"/>
                <a:gd name="T9" fmla="*/ 78 h 100"/>
                <a:gd name="T10" fmla="*/ 63 w 92"/>
                <a:gd name="T11" fmla="*/ 64 h 100"/>
                <a:gd name="T12" fmla="*/ 75 w 92"/>
                <a:gd name="T13" fmla="*/ 49 h 100"/>
                <a:gd name="T14" fmla="*/ 83 w 92"/>
                <a:gd name="T15" fmla="*/ 32 h 100"/>
                <a:gd name="T16" fmla="*/ 88 w 92"/>
                <a:gd name="T17" fmla="*/ 15 h 100"/>
                <a:gd name="T18" fmla="*/ 92 w 92"/>
                <a:gd name="T19" fmla="*/ 0 h 100"/>
                <a:gd name="T20" fmla="*/ 82 w 92"/>
                <a:gd name="T21" fmla="*/ 0 h 100"/>
                <a:gd name="T22" fmla="*/ 81 w 92"/>
                <a:gd name="T23" fmla="*/ 15 h 100"/>
                <a:gd name="T24" fmla="*/ 76 w 92"/>
                <a:gd name="T25" fmla="*/ 29 h 100"/>
                <a:gd name="T26" fmla="*/ 68 w 92"/>
                <a:gd name="T27" fmla="*/ 44 h 100"/>
                <a:gd name="T28" fmla="*/ 58 w 92"/>
                <a:gd name="T29" fmla="*/ 59 h 100"/>
                <a:gd name="T30" fmla="*/ 45 w 92"/>
                <a:gd name="T31" fmla="*/ 71 h 100"/>
                <a:gd name="T32" fmla="*/ 31 w 92"/>
                <a:gd name="T33" fmla="*/ 82 h 100"/>
                <a:gd name="T34" fmla="*/ 16 w 92"/>
                <a:gd name="T35" fmla="*/ 89 h 100"/>
                <a:gd name="T36" fmla="*/ 0 w 92"/>
                <a:gd name="T37" fmla="*/ 90 h 100"/>
                <a:gd name="T38" fmla="*/ 0 w 92"/>
                <a:gd name="T39" fmla="*/ 90 h 100"/>
                <a:gd name="T40" fmla="*/ 0 w 92"/>
                <a:gd name="T41" fmla="*/ 100 h 1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"/>
                <a:gd name="T64" fmla="*/ 0 h 100"/>
                <a:gd name="T65" fmla="*/ 92 w 92"/>
                <a:gd name="T66" fmla="*/ 100 h 1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" h="100">
                  <a:moveTo>
                    <a:pt x="0" y="100"/>
                  </a:moveTo>
                  <a:lnTo>
                    <a:pt x="0" y="100"/>
                  </a:lnTo>
                  <a:lnTo>
                    <a:pt x="18" y="97"/>
                  </a:lnTo>
                  <a:lnTo>
                    <a:pt x="34" y="90"/>
                  </a:lnTo>
                  <a:lnTo>
                    <a:pt x="50" y="78"/>
                  </a:lnTo>
                  <a:lnTo>
                    <a:pt x="63" y="64"/>
                  </a:lnTo>
                  <a:lnTo>
                    <a:pt x="75" y="49"/>
                  </a:lnTo>
                  <a:lnTo>
                    <a:pt x="83" y="32"/>
                  </a:lnTo>
                  <a:lnTo>
                    <a:pt x="88" y="15"/>
                  </a:lnTo>
                  <a:lnTo>
                    <a:pt x="92" y="0"/>
                  </a:lnTo>
                  <a:lnTo>
                    <a:pt x="82" y="0"/>
                  </a:lnTo>
                  <a:lnTo>
                    <a:pt x="81" y="15"/>
                  </a:lnTo>
                  <a:lnTo>
                    <a:pt x="76" y="29"/>
                  </a:lnTo>
                  <a:lnTo>
                    <a:pt x="68" y="44"/>
                  </a:lnTo>
                  <a:lnTo>
                    <a:pt x="58" y="59"/>
                  </a:lnTo>
                  <a:lnTo>
                    <a:pt x="45" y="71"/>
                  </a:lnTo>
                  <a:lnTo>
                    <a:pt x="31" y="82"/>
                  </a:lnTo>
                  <a:lnTo>
                    <a:pt x="16" y="89"/>
                  </a:lnTo>
                  <a:lnTo>
                    <a:pt x="0" y="9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9" name="Freeform 44"/>
            <p:cNvSpPr>
              <a:spLocks/>
            </p:cNvSpPr>
            <p:nvPr/>
          </p:nvSpPr>
          <p:spPr bwMode="auto">
            <a:xfrm>
              <a:off x="2685" y="3828"/>
              <a:ext cx="1777" cy="10"/>
            </a:xfrm>
            <a:custGeom>
              <a:avLst/>
              <a:gdLst>
                <a:gd name="T0" fmla="*/ 0 w 1777"/>
                <a:gd name="T1" fmla="*/ 10 h 10"/>
                <a:gd name="T2" fmla="*/ 0 w 1777"/>
                <a:gd name="T3" fmla="*/ 10 h 10"/>
                <a:gd name="T4" fmla="*/ 1777 w 1777"/>
                <a:gd name="T5" fmla="*/ 10 h 10"/>
                <a:gd name="T6" fmla="*/ 1777 w 1777"/>
                <a:gd name="T7" fmla="*/ 0 h 10"/>
                <a:gd name="T8" fmla="*/ 0 w 1777"/>
                <a:gd name="T9" fmla="*/ 0 h 10"/>
                <a:gd name="T10" fmla="*/ 0 w 1777"/>
                <a:gd name="T11" fmla="*/ 0 h 10"/>
                <a:gd name="T12" fmla="*/ 0 w 1777"/>
                <a:gd name="T13" fmla="*/ 1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77"/>
                <a:gd name="T22" fmla="*/ 0 h 10"/>
                <a:gd name="T23" fmla="*/ 1777 w 1777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77" h="10">
                  <a:moveTo>
                    <a:pt x="0" y="10"/>
                  </a:moveTo>
                  <a:lnTo>
                    <a:pt x="0" y="10"/>
                  </a:lnTo>
                  <a:lnTo>
                    <a:pt x="1777" y="10"/>
                  </a:lnTo>
                  <a:lnTo>
                    <a:pt x="1777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30" name="Freeform 45"/>
            <p:cNvSpPr>
              <a:spLocks/>
            </p:cNvSpPr>
            <p:nvPr/>
          </p:nvSpPr>
          <p:spPr bwMode="auto">
            <a:xfrm>
              <a:off x="2573" y="3723"/>
              <a:ext cx="112" cy="115"/>
            </a:xfrm>
            <a:custGeom>
              <a:avLst/>
              <a:gdLst>
                <a:gd name="T0" fmla="*/ 0 w 112"/>
                <a:gd name="T1" fmla="*/ 0 h 115"/>
                <a:gd name="T2" fmla="*/ 0 w 112"/>
                <a:gd name="T3" fmla="*/ 0 h 115"/>
                <a:gd name="T4" fmla="*/ 3 w 112"/>
                <a:gd name="T5" fmla="*/ 26 h 115"/>
                <a:gd name="T6" fmla="*/ 12 w 112"/>
                <a:gd name="T7" fmla="*/ 49 h 115"/>
                <a:gd name="T8" fmla="*/ 23 w 112"/>
                <a:gd name="T9" fmla="*/ 70 h 115"/>
                <a:gd name="T10" fmla="*/ 40 w 112"/>
                <a:gd name="T11" fmla="*/ 87 h 115"/>
                <a:gd name="T12" fmla="*/ 58 w 112"/>
                <a:gd name="T13" fmla="*/ 99 h 115"/>
                <a:gd name="T14" fmla="*/ 75 w 112"/>
                <a:gd name="T15" fmla="*/ 108 h 115"/>
                <a:gd name="T16" fmla="*/ 96 w 112"/>
                <a:gd name="T17" fmla="*/ 113 h 115"/>
                <a:gd name="T18" fmla="*/ 112 w 112"/>
                <a:gd name="T19" fmla="*/ 115 h 115"/>
                <a:gd name="T20" fmla="*/ 112 w 112"/>
                <a:gd name="T21" fmla="*/ 105 h 115"/>
                <a:gd name="T22" fmla="*/ 96 w 112"/>
                <a:gd name="T23" fmla="*/ 105 h 115"/>
                <a:gd name="T24" fmla="*/ 77 w 112"/>
                <a:gd name="T25" fmla="*/ 100 h 115"/>
                <a:gd name="T26" fmla="*/ 60 w 112"/>
                <a:gd name="T27" fmla="*/ 91 h 115"/>
                <a:gd name="T28" fmla="*/ 45 w 112"/>
                <a:gd name="T29" fmla="*/ 79 h 115"/>
                <a:gd name="T30" fmla="*/ 30 w 112"/>
                <a:gd name="T31" fmla="*/ 65 h 115"/>
                <a:gd name="T32" fmla="*/ 19 w 112"/>
                <a:gd name="T33" fmla="*/ 47 h 115"/>
                <a:gd name="T34" fmla="*/ 11 w 112"/>
                <a:gd name="T35" fmla="*/ 26 h 115"/>
                <a:gd name="T36" fmla="*/ 9 w 112"/>
                <a:gd name="T37" fmla="*/ 0 h 115"/>
                <a:gd name="T38" fmla="*/ 9 w 112"/>
                <a:gd name="T39" fmla="*/ 0 h 115"/>
                <a:gd name="T40" fmla="*/ 0 w 112"/>
                <a:gd name="T41" fmla="*/ 0 h 1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15"/>
                <a:gd name="T65" fmla="*/ 112 w 112"/>
                <a:gd name="T66" fmla="*/ 115 h 1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15">
                  <a:moveTo>
                    <a:pt x="0" y="0"/>
                  </a:moveTo>
                  <a:lnTo>
                    <a:pt x="0" y="0"/>
                  </a:lnTo>
                  <a:lnTo>
                    <a:pt x="3" y="26"/>
                  </a:lnTo>
                  <a:lnTo>
                    <a:pt x="12" y="49"/>
                  </a:lnTo>
                  <a:lnTo>
                    <a:pt x="23" y="70"/>
                  </a:lnTo>
                  <a:lnTo>
                    <a:pt x="40" y="87"/>
                  </a:lnTo>
                  <a:lnTo>
                    <a:pt x="58" y="99"/>
                  </a:lnTo>
                  <a:lnTo>
                    <a:pt x="75" y="108"/>
                  </a:lnTo>
                  <a:lnTo>
                    <a:pt x="96" y="113"/>
                  </a:lnTo>
                  <a:lnTo>
                    <a:pt x="112" y="115"/>
                  </a:lnTo>
                  <a:lnTo>
                    <a:pt x="112" y="105"/>
                  </a:lnTo>
                  <a:lnTo>
                    <a:pt x="96" y="105"/>
                  </a:lnTo>
                  <a:lnTo>
                    <a:pt x="77" y="100"/>
                  </a:lnTo>
                  <a:lnTo>
                    <a:pt x="60" y="91"/>
                  </a:lnTo>
                  <a:lnTo>
                    <a:pt x="45" y="79"/>
                  </a:lnTo>
                  <a:lnTo>
                    <a:pt x="30" y="65"/>
                  </a:lnTo>
                  <a:lnTo>
                    <a:pt x="19" y="47"/>
                  </a:lnTo>
                  <a:lnTo>
                    <a:pt x="11" y="26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31" name="Freeform 46"/>
            <p:cNvSpPr>
              <a:spLocks/>
            </p:cNvSpPr>
            <p:nvPr/>
          </p:nvSpPr>
          <p:spPr bwMode="auto">
            <a:xfrm>
              <a:off x="2505" y="2173"/>
              <a:ext cx="57" cy="57"/>
            </a:xfrm>
            <a:custGeom>
              <a:avLst/>
              <a:gdLst>
                <a:gd name="T0" fmla="*/ 57 w 57"/>
                <a:gd name="T1" fmla="*/ 21 h 57"/>
                <a:gd name="T2" fmla="*/ 57 w 57"/>
                <a:gd name="T3" fmla="*/ 16 h 57"/>
                <a:gd name="T4" fmla="*/ 56 w 57"/>
                <a:gd name="T5" fmla="*/ 12 h 57"/>
                <a:gd name="T6" fmla="*/ 52 w 57"/>
                <a:gd name="T7" fmla="*/ 8 h 57"/>
                <a:gd name="T8" fmla="*/ 47 w 57"/>
                <a:gd name="T9" fmla="*/ 4 h 57"/>
                <a:gd name="T10" fmla="*/ 41 w 57"/>
                <a:gd name="T11" fmla="*/ 2 h 57"/>
                <a:gd name="T12" fmla="*/ 34 w 57"/>
                <a:gd name="T13" fmla="*/ 0 h 57"/>
                <a:gd name="T14" fmla="*/ 27 w 57"/>
                <a:gd name="T15" fmla="*/ 0 h 57"/>
                <a:gd name="T16" fmla="*/ 18 w 57"/>
                <a:gd name="T17" fmla="*/ 3 h 57"/>
                <a:gd name="T18" fmla="*/ 11 w 57"/>
                <a:gd name="T19" fmla="*/ 8 h 57"/>
                <a:gd name="T20" fmla="*/ 5 w 57"/>
                <a:gd name="T21" fmla="*/ 14 h 57"/>
                <a:gd name="T22" fmla="*/ 1 w 57"/>
                <a:gd name="T23" fmla="*/ 24 h 57"/>
                <a:gd name="T24" fmla="*/ 0 w 57"/>
                <a:gd name="T25" fmla="*/ 33 h 57"/>
                <a:gd name="T26" fmla="*/ 1 w 57"/>
                <a:gd name="T27" fmla="*/ 42 h 57"/>
                <a:gd name="T28" fmla="*/ 6 w 57"/>
                <a:gd name="T29" fmla="*/ 49 h 57"/>
                <a:gd name="T30" fmla="*/ 13 w 57"/>
                <a:gd name="T31" fmla="*/ 55 h 57"/>
                <a:gd name="T32" fmla="*/ 25 w 57"/>
                <a:gd name="T33" fmla="*/ 57 h 57"/>
                <a:gd name="T34" fmla="*/ 41 w 57"/>
                <a:gd name="T35" fmla="*/ 55 h 57"/>
                <a:gd name="T36" fmla="*/ 41 w 57"/>
                <a:gd name="T37" fmla="*/ 47 h 57"/>
                <a:gd name="T38" fmla="*/ 34 w 57"/>
                <a:gd name="T39" fmla="*/ 39 h 57"/>
                <a:gd name="T40" fmla="*/ 30 w 57"/>
                <a:gd name="T41" fmla="*/ 35 h 57"/>
                <a:gd name="T42" fmla="*/ 29 w 57"/>
                <a:gd name="T43" fmla="*/ 31 h 57"/>
                <a:gd name="T44" fmla="*/ 28 w 57"/>
                <a:gd name="T45" fmla="*/ 24 h 57"/>
                <a:gd name="T46" fmla="*/ 30 w 57"/>
                <a:gd name="T47" fmla="*/ 18 h 57"/>
                <a:gd name="T48" fmla="*/ 40 w 57"/>
                <a:gd name="T49" fmla="*/ 20 h 57"/>
                <a:gd name="T50" fmla="*/ 51 w 57"/>
                <a:gd name="T51" fmla="*/ 25 h 57"/>
                <a:gd name="T52" fmla="*/ 56 w 57"/>
                <a:gd name="T53" fmla="*/ 24 h 57"/>
                <a:gd name="T54" fmla="*/ 57 w 57"/>
                <a:gd name="T55" fmla="*/ 22 h 57"/>
                <a:gd name="T56" fmla="*/ 57 w 57"/>
                <a:gd name="T57" fmla="*/ 2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7"/>
                <a:gd name="T88" fmla="*/ 0 h 57"/>
                <a:gd name="T89" fmla="*/ 57 w 57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7" h="57">
                  <a:moveTo>
                    <a:pt x="57" y="21"/>
                  </a:moveTo>
                  <a:lnTo>
                    <a:pt x="57" y="16"/>
                  </a:lnTo>
                  <a:lnTo>
                    <a:pt x="56" y="12"/>
                  </a:lnTo>
                  <a:lnTo>
                    <a:pt x="52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18" y="3"/>
                  </a:lnTo>
                  <a:lnTo>
                    <a:pt x="11" y="8"/>
                  </a:lnTo>
                  <a:lnTo>
                    <a:pt x="5" y="14"/>
                  </a:lnTo>
                  <a:lnTo>
                    <a:pt x="1" y="24"/>
                  </a:lnTo>
                  <a:lnTo>
                    <a:pt x="0" y="33"/>
                  </a:lnTo>
                  <a:lnTo>
                    <a:pt x="1" y="42"/>
                  </a:lnTo>
                  <a:lnTo>
                    <a:pt x="6" y="49"/>
                  </a:lnTo>
                  <a:lnTo>
                    <a:pt x="13" y="55"/>
                  </a:lnTo>
                  <a:lnTo>
                    <a:pt x="25" y="57"/>
                  </a:lnTo>
                  <a:lnTo>
                    <a:pt x="41" y="55"/>
                  </a:lnTo>
                  <a:lnTo>
                    <a:pt x="41" y="47"/>
                  </a:lnTo>
                  <a:lnTo>
                    <a:pt x="34" y="39"/>
                  </a:lnTo>
                  <a:lnTo>
                    <a:pt x="30" y="35"/>
                  </a:lnTo>
                  <a:lnTo>
                    <a:pt x="29" y="31"/>
                  </a:lnTo>
                  <a:lnTo>
                    <a:pt x="28" y="24"/>
                  </a:lnTo>
                  <a:lnTo>
                    <a:pt x="30" y="18"/>
                  </a:lnTo>
                  <a:lnTo>
                    <a:pt x="40" y="20"/>
                  </a:lnTo>
                  <a:lnTo>
                    <a:pt x="51" y="25"/>
                  </a:lnTo>
                  <a:lnTo>
                    <a:pt x="56" y="24"/>
                  </a:lnTo>
                  <a:lnTo>
                    <a:pt x="57" y="22"/>
                  </a:lnTo>
                  <a:lnTo>
                    <a:pt x="57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32" name="Freeform 47"/>
            <p:cNvSpPr>
              <a:spLocks/>
            </p:cNvSpPr>
            <p:nvPr/>
          </p:nvSpPr>
          <p:spPr bwMode="auto">
            <a:xfrm>
              <a:off x="2505" y="2768"/>
              <a:ext cx="57" cy="57"/>
            </a:xfrm>
            <a:custGeom>
              <a:avLst/>
              <a:gdLst>
                <a:gd name="T0" fmla="*/ 57 w 57"/>
                <a:gd name="T1" fmla="*/ 22 h 57"/>
                <a:gd name="T2" fmla="*/ 57 w 57"/>
                <a:gd name="T3" fmla="*/ 17 h 57"/>
                <a:gd name="T4" fmla="*/ 56 w 57"/>
                <a:gd name="T5" fmla="*/ 12 h 57"/>
                <a:gd name="T6" fmla="*/ 52 w 57"/>
                <a:gd name="T7" fmla="*/ 8 h 57"/>
                <a:gd name="T8" fmla="*/ 47 w 57"/>
                <a:gd name="T9" fmla="*/ 4 h 57"/>
                <a:gd name="T10" fmla="*/ 41 w 57"/>
                <a:gd name="T11" fmla="*/ 2 h 57"/>
                <a:gd name="T12" fmla="*/ 34 w 57"/>
                <a:gd name="T13" fmla="*/ 0 h 57"/>
                <a:gd name="T14" fmla="*/ 27 w 57"/>
                <a:gd name="T15" fmla="*/ 0 h 57"/>
                <a:gd name="T16" fmla="*/ 18 w 57"/>
                <a:gd name="T17" fmla="*/ 3 h 57"/>
                <a:gd name="T18" fmla="*/ 11 w 57"/>
                <a:gd name="T19" fmla="*/ 8 h 57"/>
                <a:gd name="T20" fmla="*/ 5 w 57"/>
                <a:gd name="T21" fmla="*/ 15 h 57"/>
                <a:gd name="T22" fmla="*/ 1 w 57"/>
                <a:gd name="T23" fmla="*/ 24 h 57"/>
                <a:gd name="T24" fmla="*/ 0 w 57"/>
                <a:gd name="T25" fmla="*/ 33 h 57"/>
                <a:gd name="T26" fmla="*/ 1 w 57"/>
                <a:gd name="T27" fmla="*/ 42 h 57"/>
                <a:gd name="T28" fmla="*/ 6 w 57"/>
                <a:gd name="T29" fmla="*/ 50 h 57"/>
                <a:gd name="T30" fmla="*/ 13 w 57"/>
                <a:gd name="T31" fmla="*/ 55 h 57"/>
                <a:gd name="T32" fmla="*/ 25 w 57"/>
                <a:gd name="T33" fmla="*/ 57 h 57"/>
                <a:gd name="T34" fmla="*/ 41 w 57"/>
                <a:gd name="T35" fmla="*/ 55 h 57"/>
                <a:gd name="T36" fmla="*/ 41 w 57"/>
                <a:gd name="T37" fmla="*/ 48 h 57"/>
                <a:gd name="T38" fmla="*/ 34 w 57"/>
                <a:gd name="T39" fmla="*/ 41 h 57"/>
                <a:gd name="T40" fmla="*/ 30 w 57"/>
                <a:gd name="T41" fmla="*/ 37 h 57"/>
                <a:gd name="T42" fmla="*/ 29 w 57"/>
                <a:gd name="T43" fmla="*/ 33 h 57"/>
                <a:gd name="T44" fmla="*/ 28 w 57"/>
                <a:gd name="T45" fmla="*/ 25 h 57"/>
                <a:gd name="T46" fmla="*/ 30 w 57"/>
                <a:gd name="T47" fmla="*/ 19 h 57"/>
                <a:gd name="T48" fmla="*/ 40 w 57"/>
                <a:gd name="T49" fmla="*/ 21 h 57"/>
                <a:gd name="T50" fmla="*/ 51 w 57"/>
                <a:gd name="T51" fmla="*/ 25 h 57"/>
                <a:gd name="T52" fmla="*/ 56 w 57"/>
                <a:gd name="T53" fmla="*/ 25 h 57"/>
                <a:gd name="T54" fmla="*/ 57 w 57"/>
                <a:gd name="T55" fmla="*/ 24 h 57"/>
                <a:gd name="T56" fmla="*/ 57 w 57"/>
                <a:gd name="T57" fmla="*/ 22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7"/>
                <a:gd name="T88" fmla="*/ 0 h 57"/>
                <a:gd name="T89" fmla="*/ 57 w 57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7" h="57">
                  <a:moveTo>
                    <a:pt x="57" y="22"/>
                  </a:moveTo>
                  <a:lnTo>
                    <a:pt x="57" y="17"/>
                  </a:lnTo>
                  <a:lnTo>
                    <a:pt x="56" y="12"/>
                  </a:lnTo>
                  <a:lnTo>
                    <a:pt x="52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18" y="3"/>
                  </a:lnTo>
                  <a:lnTo>
                    <a:pt x="11" y="8"/>
                  </a:lnTo>
                  <a:lnTo>
                    <a:pt x="5" y="15"/>
                  </a:lnTo>
                  <a:lnTo>
                    <a:pt x="1" y="24"/>
                  </a:lnTo>
                  <a:lnTo>
                    <a:pt x="0" y="33"/>
                  </a:lnTo>
                  <a:lnTo>
                    <a:pt x="1" y="42"/>
                  </a:lnTo>
                  <a:lnTo>
                    <a:pt x="6" y="50"/>
                  </a:lnTo>
                  <a:lnTo>
                    <a:pt x="13" y="55"/>
                  </a:lnTo>
                  <a:lnTo>
                    <a:pt x="25" y="57"/>
                  </a:lnTo>
                  <a:lnTo>
                    <a:pt x="41" y="55"/>
                  </a:lnTo>
                  <a:lnTo>
                    <a:pt x="41" y="48"/>
                  </a:lnTo>
                  <a:lnTo>
                    <a:pt x="34" y="41"/>
                  </a:lnTo>
                  <a:lnTo>
                    <a:pt x="30" y="37"/>
                  </a:lnTo>
                  <a:lnTo>
                    <a:pt x="29" y="33"/>
                  </a:lnTo>
                  <a:lnTo>
                    <a:pt x="28" y="25"/>
                  </a:lnTo>
                  <a:lnTo>
                    <a:pt x="30" y="19"/>
                  </a:lnTo>
                  <a:lnTo>
                    <a:pt x="40" y="21"/>
                  </a:lnTo>
                  <a:lnTo>
                    <a:pt x="51" y="25"/>
                  </a:lnTo>
                  <a:lnTo>
                    <a:pt x="56" y="25"/>
                  </a:lnTo>
                  <a:lnTo>
                    <a:pt x="57" y="24"/>
                  </a:lnTo>
                  <a:lnTo>
                    <a:pt x="57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33" name="Freeform 48"/>
            <p:cNvSpPr>
              <a:spLocks/>
            </p:cNvSpPr>
            <p:nvPr/>
          </p:nvSpPr>
          <p:spPr bwMode="auto">
            <a:xfrm>
              <a:off x="2505" y="979"/>
              <a:ext cx="57" cy="58"/>
            </a:xfrm>
            <a:custGeom>
              <a:avLst/>
              <a:gdLst>
                <a:gd name="T0" fmla="*/ 57 w 57"/>
                <a:gd name="T1" fmla="*/ 22 h 58"/>
                <a:gd name="T2" fmla="*/ 57 w 57"/>
                <a:gd name="T3" fmla="*/ 17 h 58"/>
                <a:gd name="T4" fmla="*/ 56 w 57"/>
                <a:gd name="T5" fmla="*/ 13 h 58"/>
                <a:gd name="T6" fmla="*/ 52 w 57"/>
                <a:gd name="T7" fmla="*/ 8 h 58"/>
                <a:gd name="T8" fmla="*/ 47 w 57"/>
                <a:gd name="T9" fmla="*/ 4 h 58"/>
                <a:gd name="T10" fmla="*/ 41 w 57"/>
                <a:gd name="T11" fmla="*/ 1 h 58"/>
                <a:gd name="T12" fmla="*/ 34 w 57"/>
                <a:gd name="T13" fmla="*/ 0 h 58"/>
                <a:gd name="T14" fmla="*/ 27 w 57"/>
                <a:gd name="T15" fmla="*/ 0 h 58"/>
                <a:gd name="T16" fmla="*/ 18 w 57"/>
                <a:gd name="T17" fmla="*/ 3 h 58"/>
                <a:gd name="T18" fmla="*/ 11 w 57"/>
                <a:gd name="T19" fmla="*/ 8 h 58"/>
                <a:gd name="T20" fmla="*/ 5 w 57"/>
                <a:gd name="T21" fmla="*/ 16 h 58"/>
                <a:gd name="T22" fmla="*/ 1 w 57"/>
                <a:gd name="T23" fmla="*/ 25 h 58"/>
                <a:gd name="T24" fmla="*/ 0 w 57"/>
                <a:gd name="T25" fmla="*/ 34 h 58"/>
                <a:gd name="T26" fmla="*/ 1 w 57"/>
                <a:gd name="T27" fmla="*/ 43 h 58"/>
                <a:gd name="T28" fmla="*/ 6 w 57"/>
                <a:gd name="T29" fmla="*/ 50 h 58"/>
                <a:gd name="T30" fmla="*/ 13 w 57"/>
                <a:gd name="T31" fmla="*/ 56 h 58"/>
                <a:gd name="T32" fmla="*/ 25 w 57"/>
                <a:gd name="T33" fmla="*/ 58 h 58"/>
                <a:gd name="T34" fmla="*/ 41 w 57"/>
                <a:gd name="T35" fmla="*/ 56 h 58"/>
                <a:gd name="T36" fmla="*/ 41 w 57"/>
                <a:gd name="T37" fmla="*/ 48 h 58"/>
                <a:gd name="T38" fmla="*/ 34 w 57"/>
                <a:gd name="T39" fmla="*/ 40 h 58"/>
                <a:gd name="T40" fmla="*/ 30 w 57"/>
                <a:gd name="T41" fmla="*/ 36 h 58"/>
                <a:gd name="T42" fmla="*/ 29 w 57"/>
                <a:gd name="T43" fmla="*/ 32 h 58"/>
                <a:gd name="T44" fmla="*/ 28 w 57"/>
                <a:gd name="T45" fmla="*/ 25 h 58"/>
                <a:gd name="T46" fmla="*/ 30 w 57"/>
                <a:gd name="T47" fmla="*/ 19 h 58"/>
                <a:gd name="T48" fmla="*/ 40 w 57"/>
                <a:gd name="T49" fmla="*/ 21 h 58"/>
                <a:gd name="T50" fmla="*/ 51 w 57"/>
                <a:gd name="T51" fmla="*/ 26 h 58"/>
                <a:gd name="T52" fmla="*/ 56 w 57"/>
                <a:gd name="T53" fmla="*/ 25 h 58"/>
                <a:gd name="T54" fmla="*/ 57 w 57"/>
                <a:gd name="T55" fmla="*/ 23 h 58"/>
                <a:gd name="T56" fmla="*/ 57 w 57"/>
                <a:gd name="T57" fmla="*/ 22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7"/>
                <a:gd name="T88" fmla="*/ 0 h 58"/>
                <a:gd name="T89" fmla="*/ 57 w 57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7" h="58">
                  <a:moveTo>
                    <a:pt x="57" y="22"/>
                  </a:moveTo>
                  <a:lnTo>
                    <a:pt x="57" y="17"/>
                  </a:lnTo>
                  <a:lnTo>
                    <a:pt x="56" y="13"/>
                  </a:lnTo>
                  <a:lnTo>
                    <a:pt x="52" y="8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18" y="3"/>
                  </a:lnTo>
                  <a:lnTo>
                    <a:pt x="11" y="8"/>
                  </a:lnTo>
                  <a:lnTo>
                    <a:pt x="5" y="16"/>
                  </a:lnTo>
                  <a:lnTo>
                    <a:pt x="1" y="25"/>
                  </a:lnTo>
                  <a:lnTo>
                    <a:pt x="0" y="34"/>
                  </a:lnTo>
                  <a:lnTo>
                    <a:pt x="1" y="43"/>
                  </a:lnTo>
                  <a:lnTo>
                    <a:pt x="6" y="50"/>
                  </a:lnTo>
                  <a:lnTo>
                    <a:pt x="13" y="56"/>
                  </a:lnTo>
                  <a:lnTo>
                    <a:pt x="25" y="58"/>
                  </a:lnTo>
                  <a:lnTo>
                    <a:pt x="41" y="56"/>
                  </a:lnTo>
                  <a:lnTo>
                    <a:pt x="41" y="48"/>
                  </a:lnTo>
                  <a:lnTo>
                    <a:pt x="34" y="40"/>
                  </a:lnTo>
                  <a:lnTo>
                    <a:pt x="30" y="36"/>
                  </a:lnTo>
                  <a:lnTo>
                    <a:pt x="29" y="32"/>
                  </a:lnTo>
                  <a:lnTo>
                    <a:pt x="28" y="25"/>
                  </a:lnTo>
                  <a:lnTo>
                    <a:pt x="30" y="19"/>
                  </a:lnTo>
                  <a:lnTo>
                    <a:pt x="40" y="21"/>
                  </a:lnTo>
                  <a:lnTo>
                    <a:pt x="51" y="26"/>
                  </a:lnTo>
                  <a:lnTo>
                    <a:pt x="56" y="25"/>
                  </a:lnTo>
                  <a:lnTo>
                    <a:pt x="57" y="23"/>
                  </a:lnTo>
                  <a:lnTo>
                    <a:pt x="57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34" name="Freeform 49"/>
            <p:cNvSpPr>
              <a:spLocks/>
            </p:cNvSpPr>
            <p:nvPr/>
          </p:nvSpPr>
          <p:spPr bwMode="auto">
            <a:xfrm>
              <a:off x="2505" y="3365"/>
              <a:ext cx="57" cy="57"/>
            </a:xfrm>
            <a:custGeom>
              <a:avLst/>
              <a:gdLst>
                <a:gd name="T0" fmla="*/ 57 w 57"/>
                <a:gd name="T1" fmla="*/ 22 h 57"/>
                <a:gd name="T2" fmla="*/ 57 w 57"/>
                <a:gd name="T3" fmla="*/ 17 h 57"/>
                <a:gd name="T4" fmla="*/ 56 w 57"/>
                <a:gd name="T5" fmla="*/ 12 h 57"/>
                <a:gd name="T6" fmla="*/ 52 w 57"/>
                <a:gd name="T7" fmla="*/ 8 h 57"/>
                <a:gd name="T8" fmla="*/ 47 w 57"/>
                <a:gd name="T9" fmla="*/ 4 h 57"/>
                <a:gd name="T10" fmla="*/ 41 w 57"/>
                <a:gd name="T11" fmla="*/ 1 h 57"/>
                <a:gd name="T12" fmla="*/ 34 w 57"/>
                <a:gd name="T13" fmla="*/ 0 h 57"/>
                <a:gd name="T14" fmla="*/ 27 w 57"/>
                <a:gd name="T15" fmla="*/ 0 h 57"/>
                <a:gd name="T16" fmla="*/ 18 w 57"/>
                <a:gd name="T17" fmla="*/ 3 h 57"/>
                <a:gd name="T18" fmla="*/ 11 w 57"/>
                <a:gd name="T19" fmla="*/ 8 h 57"/>
                <a:gd name="T20" fmla="*/ 5 w 57"/>
                <a:gd name="T21" fmla="*/ 14 h 57"/>
                <a:gd name="T22" fmla="*/ 1 w 57"/>
                <a:gd name="T23" fmla="*/ 23 h 57"/>
                <a:gd name="T24" fmla="*/ 0 w 57"/>
                <a:gd name="T25" fmla="*/ 32 h 57"/>
                <a:gd name="T26" fmla="*/ 1 w 57"/>
                <a:gd name="T27" fmla="*/ 41 h 57"/>
                <a:gd name="T28" fmla="*/ 6 w 57"/>
                <a:gd name="T29" fmla="*/ 49 h 57"/>
                <a:gd name="T30" fmla="*/ 13 w 57"/>
                <a:gd name="T31" fmla="*/ 54 h 57"/>
                <a:gd name="T32" fmla="*/ 25 w 57"/>
                <a:gd name="T33" fmla="*/ 57 h 57"/>
                <a:gd name="T34" fmla="*/ 41 w 57"/>
                <a:gd name="T35" fmla="*/ 54 h 57"/>
                <a:gd name="T36" fmla="*/ 41 w 57"/>
                <a:gd name="T37" fmla="*/ 48 h 57"/>
                <a:gd name="T38" fmla="*/ 34 w 57"/>
                <a:gd name="T39" fmla="*/ 40 h 57"/>
                <a:gd name="T40" fmla="*/ 30 w 57"/>
                <a:gd name="T41" fmla="*/ 36 h 57"/>
                <a:gd name="T42" fmla="*/ 29 w 57"/>
                <a:gd name="T43" fmla="*/ 32 h 57"/>
                <a:gd name="T44" fmla="*/ 28 w 57"/>
                <a:gd name="T45" fmla="*/ 25 h 57"/>
                <a:gd name="T46" fmla="*/ 30 w 57"/>
                <a:gd name="T47" fmla="*/ 18 h 57"/>
                <a:gd name="T48" fmla="*/ 40 w 57"/>
                <a:gd name="T49" fmla="*/ 21 h 57"/>
                <a:gd name="T50" fmla="*/ 51 w 57"/>
                <a:gd name="T51" fmla="*/ 25 h 57"/>
                <a:gd name="T52" fmla="*/ 56 w 57"/>
                <a:gd name="T53" fmla="*/ 25 h 57"/>
                <a:gd name="T54" fmla="*/ 57 w 57"/>
                <a:gd name="T55" fmla="*/ 23 h 57"/>
                <a:gd name="T56" fmla="*/ 57 w 57"/>
                <a:gd name="T57" fmla="*/ 22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7"/>
                <a:gd name="T88" fmla="*/ 0 h 57"/>
                <a:gd name="T89" fmla="*/ 57 w 57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7" h="57">
                  <a:moveTo>
                    <a:pt x="57" y="22"/>
                  </a:moveTo>
                  <a:lnTo>
                    <a:pt x="57" y="17"/>
                  </a:lnTo>
                  <a:lnTo>
                    <a:pt x="56" y="12"/>
                  </a:lnTo>
                  <a:lnTo>
                    <a:pt x="52" y="8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18" y="3"/>
                  </a:lnTo>
                  <a:lnTo>
                    <a:pt x="11" y="8"/>
                  </a:lnTo>
                  <a:lnTo>
                    <a:pt x="5" y="14"/>
                  </a:lnTo>
                  <a:lnTo>
                    <a:pt x="1" y="23"/>
                  </a:lnTo>
                  <a:lnTo>
                    <a:pt x="0" y="32"/>
                  </a:lnTo>
                  <a:lnTo>
                    <a:pt x="1" y="41"/>
                  </a:lnTo>
                  <a:lnTo>
                    <a:pt x="6" y="49"/>
                  </a:lnTo>
                  <a:lnTo>
                    <a:pt x="13" y="54"/>
                  </a:lnTo>
                  <a:lnTo>
                    <a:pt x="25" y="57"/>
                  </a:lnTo>
                  <a:lnTo>
                    <a:pt x="41" y="54"/>
                  </a:lnTo>
                  <a:lnTo>
                    <a:pt x="41" y="48"/>
                  </a:lnTo>
                  <a:lnTo>
                    <a:pt x="34" y="40"/>
                  </a:lnTo>
                  <a:lnTo>
                    <a:pt x="30" y="36"/>
                  </a:lnTo>
                  <a:lnTo>
                    <a:pt x="29" y="32"/>
                  </a:lnTo>
                  <a:lnTo>
                    <a:pt x="28" y="25"/>
                  </a:lnTo>
                  <a:lnTo>
                    <a:pt x="30" y="18"/>
                  </a:lnTo>
                  <a:lnTo>
                    <a:pt x="40" y="21"/>
                  </a:lnTo>
                  <a:lnTo>
                    <a:pt x="51" y="25"/>
                  </a:lnTo>
                  <a:lnTo>
                    <a:pt x="56" y="25"/>
                  </a:lnTo>
                  <a:lnTo>
                    <a:pt x="57" y="23"/>
                  </a:lnTo>
                  <a:lnTo>
                    <a:pt x="57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35" name="Freeform 50"/>
            <p:cNvSpPr>
              <a:spLocks/>
            </p:cNvSpPr>
            <p:nvPr/>
          </p:nvSpPr>
          <p:spPr bwMode="auto">
            <a:xfrm>
              <a:off x="4549" y="3404"/>
              <a:ext cx="113" cy="305"/>
            </a:xfrm>
            <a:custGeom>
              <a:avLst/>
              <a:gdLst>
                <a:gd name="T0" fmla="*/ 0 w 113"/>
                <a:gd name="T1" fmla="*/ 305 h 305"/>
                <a:gd name="T2" fmla="*/ 5 w 113"/>
                <a:gd name="T3" fmla="*/ 300 h 305"/>
                <a:gd name="T4" fmla="*/ 11 w 113"/>
                <a:gd name="T5" fmla="*/ 296 h 305"/>
                <a:gd name="T6" fmla="*/ 17 w 113"/>
                <a:gd name="T7" fmla="*/ 293 h 305"/>
                <a:gd name="T8" fmla="*/ 23 w 113"/>
                <a:gd name="T9" fmla="*/ 291 h 305"/>
                <a:gd name="T10" fmla="*/ 29 w 113"/>
                <a:gd name="T11" fmla="*/ 288 h 305"/>
                <a:gd name="T12" fmla="*/ 38 w 113"/>
                <a:gd name="T13" fmla="*/ 287 h 305"/>
                <a:gd name="T14" fmla="*/ 45 w 113"/>
                <a:gd name="T15" fmla="*/ 284 h 305"/>
                <a:gd name="T16" fmla="*/ 55 w 113"/>
                <a:gd name="T17" fmla="*/ 283 h 305"/>
                <a:gd name="T18" fmla="*/ 64 w 113"/>
                <a:gd name="T19" fmla="*/ 282 h 305"/>
                <a:gd name="T20" fmla="*/ 74 w 113"/>
                <a:gd name="T21" fmla="*/ 279 h 305"/>
                <a:gd name="T22" fmla="*/ 84 w 113"/>
                <a:gd name="T23" fmla="*/ 278 h 305"/>
                <a:gd name="T24" fmla="*/ 93 w 113"/>
                <a:gd name="T25" fmla="*/ 275 h 305"/>
                <a:gd name="T26" fmla="*/ 101 w 113"/>
                <a:gd name="T27" fmla="*/ 273 h 305"/>
                <a:gd name="T28" fmla="*/ 107 w 113"/>
                <a:gd name="T29" fmla="*/ 268 h 305"/>
                <a:gd name="T30" fmla="*/ 112 w 113"/>
                <a:gd name="T31" fmla="*/ 262 h 305"/>
                <a:gd name="T32" fmla="*/ 113 w 113"/>
                <a:gd name="T33" fmla="*/ 255 h 305"/>
                <a:gd name="T34" fmla="*/ 113 w 113"/>
                <a:gd name="T35" fmla="*/ 49 h 305"/>
                <a:gd name="T36" fmla="*/ 112 w 113"/>
                <a:gd name="T37" fmla="*/ 41 h 305"/>
                <a:gd name="T38" fmla="*/ 107 w 113"/>
                <a:gd name="T39" fmla="*/ 36 h 305"/>
                <a:gd name="T40" fmla="*/ 101 w 113"/>
                <a:gd name="T41" fmla="*/ 31 h 305"/>
                <a:gd name="T42" fmla="*/ 93 w 113"/>
                <a:gd name="T43" fmla="*/ 28 h 305"/>
                <a:gd name="T44" fmla="*/ 84 w 113"/>
                <a:gd name="T45" fmla="*/ 26 h 305"/>
                <a:gd name="T46" fmla="*/ 74 w 113"/>
                <a:gd name="T47" fmla="*/ 24 h 305"/>
                <a:gd name="T48" fmla="*/ 64 w 113"/>
                <a:gd name="T49" fmla="*/ 22 h 305"/>
                <a:gd name="T50" fmla="*/ 55 w 113"/>
                <a:gd name="T51" fmla="*/ 20 h 305"/>
                <a:gd name="T52" fmla="*/ 45 w 113"/>
                <a:gd name="T53" fmla="*/ 19 h 305"/>
                <a:gd name="T54" fmla="*/ 38 w 113"/>
                <a:gd name="T55" fmla="*/ 17 h 305"/>
                <a:gd name="T56" fmla="*/ 29 w 113"/>
                <a:gd name="T57" fmla="*/ 15 h 305"/>
                <a:gd name="T58" fmla="*/ 23 w 113"/>
                <a:gd name="T59" fmla="*/ 14 h 305"/>
                <a:gd name="T60" fmla="*/ 17 w 113"/>
                <a:gd name="T61" fmla="*/ 11 h 305"/>
                <a:gd name="T62" fmla="*/ 11 w 113"/>
                <a:gd name="T63" fmla="*/ 9 h 305"/>
                <a:gd name="T64" fmla="*/ 5 w 113"/>
                <a:gd name="T65" fmla="*/ 5 h 305"/>
                <a:gd name="T66" fmla="*/ 0 w 113"/>
                <a:gd name="T67" fmla="*/ 0 h 305"/>
                <a:gd name="T68" fmla="*/ 0 w 113"/>
                <a:gd name="T69" fmla="*/ 305 h 3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5"/>
                <a:gd name="T107" fmla="*/ 113 w 113"/>
                <a:gd name="T108" fmla="*/ 305 h 30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5">
                  <a:moveTo>
                    <a:pt x="0" y="305"/>
                  </a:moveTo>
                  <a:lnTo>
                    <a:pt x="5" y="300"/>
                  </a:lnTo>
                  <a:lnTo>
                    <a:pt x="11" y="296"/>
                  </a:lnTo>
                  <a:lnTo>
                    <a:pt x="17" y="293"/>
                  </a:lnTo>
                  <a:lnTo>
                    <a:pt x="23" y="291"/>
                  </a:lnTo>
                  <a:lnTo>
                    <a:pt x="29" y="288"/>
                  </a:lnTo>
                  <a:lnTo>
                    <a:pt x="38" y="287"/>
                  </a:lnTo>
                  <a:lnTo>
                    <a:pt x="45" y="284"/>
                  </a:lnTo>
                  <a:lnTo>
                    <a:pt x="55" y="283"/>
                  </a:lnTo>
                  <a:lnTo>
                    <a:pt x="64" y="282"/>
                  </a:lnTo>
                  <a:lnTo>
                    <a:pt x="74" y="279"/>
                  </a:lnTo>
                  <a:lnTo>
                    <a:pt x="84" y="278"/>
                  </a:lnTo>
                  <a:lnTo>
                    <a:pt x="93" y="275"/>
                  </a:lnTo>
                  <a:lnTo>
                    <a:pt x="101" y="273"/>
                  </a:lnTo>
                  <a:lnTo>
                    <a:pt x="107" y="268"/>
                  </a:lnTo>
                  <a:lnTo>
                    <a:pt x="112" y="262"/>
                  </a:lnTo>
                  <a:lnTo>
                    <a:pt x="113" y="255"/>
                  </a:lnTo>
                  <a:lnTo>
                    <a:pt x="113" y="49"/>
                  </a:lnTo>
                  <a:lnTo>
                    <a:pt x="112" y="41"/>
                  </a:lnTo>
                  <a:lnTo>
                    <a:pt x="107" y="36"/>
                  </a:lnTo>
                  <a:lnTo>
                    <a:pt x="101" y="31"/>
                  </a:lnTo>
                  <a:lnTo>
                    <a:pt x="93" y="28"/>
                  </a:lnTo>
                  <a:lnTo>
                    <a:pt x="84" y="26"/>
                  </a:lnTo>
                  <a:lnTo>
                    <a:pt x="74" y="24"/>
                  </a:lnTo>
                  <a:lnTo>
                    <a:pt x="64" y="22"/>
                  </a:lnTo>
                  <a:lnTo>
                    <a:pt x="55" y="20"/>
                  </a:lnTo>
                  <a:lnTo>
                    <a:pt x="45" y="19"/>
                  </a:lnTo>
                  <a:lnTo>
                    <a:pt x="38" y="17"/>
                  </a:lnTo>
                  <a:lnTo>
                    <a:pt x="29" y="15"/>
                  </a:lnTo>
                  <a:lnTo>
                    <a:pt x="23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rgbClr val="66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36" name="Freeform 51"/>
            <p:cNvSpPr>
              <a:spLocks/>
            </p:cNvSpPr>
            <p:nvPr/>
          </p:nvSpPr>
          <p:spPr bwMode="auto">
            <a:xfrm>
              <a:off x="4547" y="3683"/>
              <a:ext cx="57" cy="29"/>
            </a:xfrm>
            <a:custGeom>
              <a:avLst/>
              <a:gdLst>
                <a:gd name="T0" fmla="*/ 57 w 57"/>
                <a:gd name="T1" fmla="*/ 0 h 29"/>
                <a:gd name="T2" fmla="*/ 57 w 57"/>
                <a:gd name="T3" fmla="*/ 0 h 29"/>
                <a:gd name="T4" fmla="*/ 47 w 57"/>
                <a:gd name="T5" fmla="*/ 2 h 29"/>
                <a:gd name="T6" fmla="*/ 40 w 57"/>
                <a:gd name="T7" fmla="*/ 4 h 29"/>
                <a:gd name="T8" fmla="*/ 31 w 57"/>
                <a:gd name="T9" fmla="*/ 5 h 29"/>
                <a:gd name="T10" fmla="*/ 24 w 57"/>
                <a:gd name="T11" fmla="*/ 8 h 29"/>
                <a:gd name="T12" fmla="*/ 18 w 57"/>
                <a:gd name="T13" fmla="*/ 11 h 29"/>
                <a:gd name="T14" fmla="*/ 12 w 57"/>
                <a:gd name="T15" fmla="*/ 13 h 29"/>
                <a:gd name="T16" fmla="*/ 5 w 57"/>
                <a:gd name="T17" fmla="*/ 17 h 29"/>
                <a:gd name="T18" fmla="*/ 0 w 57"/>
                <a:gd name="T19" fmla="*/ 24 h 29"/>
                <a:gd name="T20" fmla="*/ 5 w 57"/>
                <a:gd name="T21" fmla="*/ 29 h 29"/>
                <a:gd name="T22" fmla="*/ 9 w 57"/>
                <a:gd name="T23" fmla="*/ 25 h 29"/>
                <a:gd name="T24" fmla="*/ 14 w 57"/>
                <a:gd name="T25" fmla="*/ 21 h 29"/>
                <a:gd name="T26" fmla="*/ 20 w 57"/>
                <a:gd name="T27" fmla="*/ 18 h 29"/>
                <a:gd name="T28" fmla="*/ 26 w 57"/>
                <a:gd name="T29" fmla="*/ 16 h 29"/>
                <a:gd name="T30" fmla="*/ 31 w 57"/>
                <a:gd name="T31" fmla="*/ 13 h 29"/>
                <a:gd name="T32" fmla="*/ 40 w 57"/>
                <a:gd name="T33" fmla="*/ 12 h 29"/>
                <a:gd name="T34" fmla="*/ 47 w 57"/>
                <a:gd name="T35" fmla="*/ 9 h 29"/>
                <a:gd name="T36" fmla="*/ 57 w 57"/>
                <a:gd name="T37" fmla="*/ 8 h 29"/>
                <a:gd name="T38" fmla="*/ 57 w 57"/>
                <a:gd name="T39" fmla="*/ 8 h 29"/>
                <a:gd name="T40" fmla="*/ 57 w 57"/>
                <a:gd name="T41" fmla="*/ 0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9"/>
                <a:gd name="T65" fmla="*/ 57 w 57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9">
                  <a:moveTo>
                    <a:pt x="57" y="0"/>
                  </a:moveTo>
                  <a:lnTo>
                    <a:pt x="57" y="0"/>
                  </a:lnTo>
                  <a:lnTo>
                    <a:pt x="47" y="2"/>
                  </a:lnTo>
                  <a:lnTo>
                    <a:pt x="40" y="4"/>
                  </a:lnTo>
                  <a:lnTo>
                    <a:pt x="31" y="5"/>
                  </a:lnTo>
                  <a:lnTo>
                    <a:pt x="24" y="8"/>
                  </a:lnTo>
                  <a:lnTo>
                    <a:pt x="18" y="11"/>
                  </a:lnTo>
                  <a:lnTo>
                    <a:pt x="12" y="13"/>
                  </a:lnTo>
                  <a:lnTo>
                    <a:pt x="5" y="17"/>
                  </a:lnTo>
                  <a:lnTo>
                    <a:pt x="0" y="24"/>
                  </a:lnTo>
                  <a:lnTo>
                    <a:pt x="5" y="29"/>
                  </a:lnTo>
                  <a:lnTo>
                    <a:pt x="9" y="25"/>
                  </a:lnTo>
                  <a:lnTo>
                    <a:pt x="14" y="21"/>
                  </a:lnTo>
                  <a:lnTo>
                    <a:pt x="20" y="18"/>
                  </a:lnTo>
                  <a:lnTo>
                    <a:pt x="26" y="16"/>
                  </a:lnTo>
                  <a:lnTo>
                    <a:pt x="31" y="13"/>
                  </a:lnTo>
                  <a:lnTo>
                    <a:pt x="40" y="12"/>
                  </a:lnTo>
                  <a:lnTo>
                    <a:pt x="47" y="9"/>
                  </a:lnTo>
                  <a:lnTo>
                    <a:pt x="57" y="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37" name="Freeform 52"/>
            <p:cNvSpPr>
              <a:spLocks/>
            </p:cNvSpPr>
            <p:nvPr/>
          </p:nvSpPr>
          <p:spPr bwMode="auto">
            <a:xfrm>
              <a:off x="4604" y="3659"/>
              <a:ext cx="63" cy="32"/>
            </a:xfrm>
            <a:custGeom>
              <a:avLst/>
              <a:gdLst>
                <a:gd name="T0" fmla="*/ 53 w 63"/>
                <a:gd name="T1" fmla="*/ 0 h 32"/>
                <a:gd name="T2" fmla="*/ 53 w 63"/>
                <a:gd name="T3" fmla="*/ 0 h 32"/>
                <a:gd name="T4" fmla="*/ 53 w 63"/>
                <a:gd name="T5" fmla="*/ 6 h 32"/>
                <a:gd name="T6" fmla="*/ 49 w 63"/>
                <a:gd name="T7" fmla="*/ 10 h 32"/>
                <a:gd name="T8" fmla="*/ 44 w 63"/>
                <a:gd name="T9" fmla="*/ 14 h 32"/>
                <a:gd name="T10" fmla="*/ 37 w 63"/>
                <a:gd name="T11" fmla="*/ 16 h 32"/>
                <a:gd name="T12" fmla="*/ 29 w 63"/>
                <a:gd name="T13" fmla="*/ 19 h 32"/>
                <a:gd name="T14" fmla="*/ 19 w 63"/>
                <a:gd name="T15" fmla="*/ 20 h 32"/>
                <a:gd name="T16" fmla="*/ 9 w 63"/>
                <a:gd name="T17" fmla="*/ 23 h 32"/>
                <a:gd name="T18" fmla="*/ 0 w 63"/>
                <a:gd name="T19" fmla="*/ 24 h 32"/>
                <a:gd name="T20" fmla="*/ 0 w 63"/>
                <a:gd name="T21" fmla="*/ 32 h 32"/>
                <a:gd name="T22" fmla="*/ 9 w 63"/>
                <a:gd name="T23" fmla="*/ 31 h 32"/>
                <a:gd name="T24" fmla="*/ 19 w 63"/>
                <a:gd name="T25" fmla="*/ 28 h 32"/>
                <a:gd name="T26" fmla="*/ 29 w 63"/>
                <a:gd name="T27" fmla="*/ 27 h 32"/>
                <a:gd name="T28" fmla="*/ 40 w 63"/>
                <a:gd name="T29" fmla="*/ 24 h 32"/>
                <a:gd name="T30" fmla="*/ 47 w 63"/>
                <a:gd name="T31" fmla="*/ 22 h 32"/>
                <a:gd name="T32" fmla="*/ 54 w 63"/>
                <a:gd name="T33" fmla="*/ 15 h 32"/>
                <a:gd name="T34" fmla="*/ 60 w 63"/>
                <a:gd name="T35" fmla="*/ 9 h 32"/>
                <a:gd name="T36" fmla="*/ 63 w 63"/>
                <a:gd name="T37" fmla="*/ 0 h 32"/>
                <a:gd name="T38" fmla="*/ 63 w 63"/>
                <a:gd name="T39" fmla="*/ 0 h 32"/>
                <a:gd name="T40" fmla="*/ 53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53" y="0"/>
                  </a:moveTo>
                  <a:lnTo>
                    <a:pt x="53" y="0"/>
                  </a:lnTo>
                  <a:lnTo>
                    <a:pt x="53" y="6"/>
                  </a:lnTo>
                  <a:lnTo>
                    <a:pt x="49" y="10"/>
                  </a:lnTo>
                  <a:lnTo>
                    <a:pt x="44" y="14"/>
                  </a:lnTo>
                  <a:lnTo>
                    <a:pt x="37" y="16"/>
                  </a:lnTo>
                  <a:lnTo>
                    <a:pt x="29" y="19"/>
                  </a:lnTo>
                  <a:lnTo>
                    <a:pt x="19" y="20"/>
                  </a:lnTo>
                  <a:lnTo>
                    <a:pt x="9" y="23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9" y="31"/>
                  </a:lnTo>
                  <a:lnTo>
                    <a:pt x="19" y="28"/>
                  </a:lnTo>
                  <a:lnTo>
                    <a:pt x="29" y="27"/>
                  </a:lnTo>
                  <a:lnTo>
                    <a:pt x="40" y="24"/>
                  </a:lnTo>
                  <a:lnTo>
                    <a:pt x="47" y="22"/>
                  </a:lnTo>
                  <a:lnTo>
                    <a:pt x="54" y="15"/>
                  </a:lnTo>
                  <a:lnTo>
                    <a:pt x="60" y="9"/>
                  </a:lnTo>
                  <a:lnTo>
                    <a:pt x="6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38" name="Freeform 53"/>
            <p:cNvSpPr>
              <a:spLocks/>
            </p:cNvSpPr>
            <p:nvPr/>
          </p:nvSpPr>
          <p:spPr bwMode="auto">
            <a:xfrm>
              <a:off x="4657" y="3453"/>
              <a:ext cx="10" cy="206"/>
            </a:xfrm>
            <a:custGeom>
              <a:avLst/>
              <a:gdLst>
                <a:gd name="T0" fmla="*/ 0 w 10"/>
                <a:gd name="T1" fmla="*/ 0 h 206"/>
                <a:gd name="T2" fmla="*/ 0 w 10"/>
                <a:gd name="T3" fmla="*/ 0 h 206"/>
                <a:gd name="T4" fmla="*/ 0 w 10"/>
                <a:gd name="T5" fmla="*/ 206 h 206"/>
                <a:gd name="T6" fmla="*/ 10 w 10"/>
                <a:gd name="T7" fmla="*/ 206 h 206"/>
                <a:gd name="T8" fmla="*/ 10 w 10"/>
                <a:gd name="T9" fmla="*/ 0 h 206"/>
                <a:gd name="T10" fmla="*/ 10 w 10"/>
                <a:gd name="T11" fmla="*/ 0 h 206"/>
                <a:gd name="T12" fmla="*/ 0 w 10"/>
                <a:gd name="T13" fmla="*/ 0 h 2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6"/>
                <a:gd name="T23" fmla="*/ 10 w 10"/>
                <a:gd name="T24" fmla="*/ 206 h 2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6">
                  <a:moveTo>
                    <a:pt x="0" y="0"/>
                  </a:moveTo>
                  <a:lnTo>
                    <a:pt x="0" y="0"/>
                  </a:lnTo>
                  <a:lnTo>
                    <a:pt x="0" y="206"/>
                  </a:lnTo>
                  <a:lnTo>
                    <a:pt x="10" y="20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39" name="Freeform 54"/>
            <p:cNvSpPr>
              <a:spLocks/>
            </p:cNvSpPr>
            <p:nvPr/>
          </p:nvSpPr>
          <p:spPr bwMode="auto">
            <a:xfrm>
              <a:off x="4604" y="3421"/>
              <a:ext cx="63" cy="32"/>
            </a:xfrm>
            <a:custGeom>
              <a:avLst/>
              <a:gdLst>
                <a:gd name="T0" fmla="*/ 0 w 63"/>
                <a:gd name="T1" fmla="*/ 7 h 32"/>
                <a:gd name="T2" fmla="*/ 0 w 63"/>
                <a:gd name="T3" fmla="*/ 7 h 32"/>
                <a:gd name="T4" fmla="*/ 9 w 63"/>
                <a:gd name="T5" fmla="*/ 9 h 32"/>
                <a:gd name="T6" fmla="*/ 19 w 63"/>
                <a:gd name="T7" fmla="*/ 11 h 32"/>
                <a:gd name="T8" fmla="*/ 29 w 63"/>
                <a:gd name="T9" fmla="*/ 12 h 32"/>
                <a:gd name="T10" fmla="*/ 37 w 63"/>
                <a:gd name="T11" fmla="*/ 15 h 32"/>
                <a:gd name="T12" fmla="*/ 44 w 63"/>
                <a:gd name="T13" fmla="*/ 18 h 32"/>
                <a:gd name="T14" fmla="*/ 49 w 63"/>
                <a:gd name="T15" fmla="*/ 22 h 32"/>
                <a:gd name="T16" fmla="*/ 53 w 63"/>
                <a:gd name="T17" fmla="*/ 25 h 32"/>
                <a:gd name="T18" fmla="*/ 53 w 63"/>
                <a:gd name="T19" fmla="*/ 32 h 32"/>
                <a:gd name="T20" fmla="*/ 63 w 63"/>
                <a:gd name="T21" fmla="*/ 32 h 32"/>
                <a:gd name="T22" fmla="*/ 60 w 63"/>
                <a:gd name="T23" fmla="*/ 23 h 32"/>
                <a:gd name="T24" fmla="*/ 54 w 63"/>
                <a:gd name="T25" fmla="*/ 16 h 32"/>
                <a:gd name="T26" fmla="*/ 47 w 63"/>
                <a:gd name="T27" fmla="*/ 10 h 32"/>
                <a:gd name="T28" fmla="*/ 40 w 63"/>
                <a:gd name="T29" fmla="*/ 7 h 32"/>
                <a:gd name="T30" fmla="*/ 29 w 63"/>
                <a:gd name="T31" fmla="*/ 5 h 32"/>
                <a:gd name="T32" fmla="*/ 19 w 63"/>
                <a:gd name="T33" fmla="*/ 3 h 32"/>
                <a:gd name="T34" fmla="*/ 9 w 63"/>
                <a:gd name="T35" fmla="*/ 1 h 32"/>
                <a:gd name="T36" fmla="*/ 0 w 63"/>
                <a:gd name="T37" fmla="*/ 0 h 32"/>
                <a:gd name="T38" fmla="*/ 0 w 63"/>
                <a:gd name="T39" fmla="*/ 0 h 32"/>
                <a:gd name="T40" fmla="*/ 0 w 63"/>
                <a:gd name="T41" fmla="*/ 7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0" y="7"/>
                  </a:moveTo>
                  <a:lnTo>
                    <a:pt x="0" y="7"/>
                  </a:lnTo>
                  <a:lnTo>
                    <a:pt x="9" y="9"/>
                  </a:lnTo>
                  <a:lnTo>
                    <a:pt x="19" y="11"/>
                  </a:lnTo>
                  <a:lnTo>
                    <a:pt x="29" y="12"/>
                  </a:lnTo>
                  <a:lnTo>
                    <a:pt x="37" y="15"/>
                  </a:lnTo>
                  <a:lnTo>
                    <a:pt x="44" y="18"/>
                  </a:lnTo>
                  <a:lnTo>
                    <a:pt x="49" y="22"/>
                  </a:lnTo>
                  <a:lnTo>
                    <a:pt x="53" y="25"/>
                  </a:lnTo>
                  <a:lnTo>
                    <a:pt x="53" y="32"/>
                  </a:lnTo>
                  <a:lnTo>
                    <a:pt x="63" y="32"/>
                  </a:lnTo>
                  <a:lnTo>
                    <a:pt x="60" y="23"/>
                  </a:lnTo>
                  <a:lnTo>
                    <a:pt x="54" y="16"/>
                  </a:lnTo>
                  <a:lnTo>
                    <a:pt x="47" y="10"/>
                  </a:lnTo>
                  <a:lnTo>
                    <a:pt x="40" y="7"/>
                  </a:lnTo>
                  <a:lnTo>
                    <a:pt x="29" y="5"/>
                  </a:lnTo>
                  <a:lnTo>
                    <a:pt x="19" y="3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40" name="Freeform 55"/>
            <p:cNvSpPr>
              <a:spLocks/>
            </p:cNvSpPr>
            <p:nvPr/>
          </p:nvSpPr>
          <p:spPr bwMode="auto">
            <a:xfrm>
              <a:off x="4544" y="3392"/>
              <a:ext cx="60" cy="36"/>
            </a:xfrm>
            <a:custGeom>
              <a:avLst/>
              <a:gdLst>
                <a:gd name="T0" fmla="*/ 10 w 60"/>
                <a:gd name="T1" fmla="*/ 12 h 36"/>
                <a:gd name="T2" fmla="*/ 3 w 60"/>
                <a:gd name="T3" fmla="*/ 14 h 36"/>
                <a:gd name="T4" fmla="*/ 8 w 60"/>
                <a:gd name="T5" fmla="*/ 21 h 36"/>
                <a:gd name="T6" fmla="*/ 15 w 60"/>
                <a:gd name="T7" fmla="*/ 25 h 36"/>
                <a:gd name="T8" fmla="*/ 21 w 60"/>
                <a:gd name="T9" fmla="*/ 27 h 36"/>
                <a:gd name="T10" fmla="*/ 27 w 60"/>
                <a:gd name="T11" fmla="*/ 30 h 36"/>
                <a:gd name="T12" fmla="*/ 34 w 60"/>
                <a:gd name="T13" fmla="*/ 31 h 36"/>
                <a:gd name="T14" fmla="*/ 43 w 60"/>
                <a:gd name="T15" fmla="*/ 32 h 36"/>
                <a:gd name="T16" fmla="*/ 50 w 60"/>
                <a:gd name="T17" fmla="*/ 35 h 36"/>
                <a:gd name="T18" fmla="*/ 60 w 60"/>
                <a:gd name="T19" fmla="*/ 36 h 36"/>
                <a:gd name="T20" fmla="*/ 60 w 60"/>
                <a:gd name="T21" fmla="*/ 29 h 36"/>
                <a:gd name="T22" fmla="*/ 50 w 60"/>
                <a:gd name="T23" fmla="*/ 27 h 36"/>
                <a:gd name="T24" fmla="*/ 43 w 60"/>
                <a:gd name="T25" fmla="*/ 25 h 36"/>
                <a:gd name="T26" fmla="*/ 34 w 60"/>
                <a:gd name="T27" fmla="*/ 23 h 36"/>
                <a:gd name="T28" fmla="*/ 29 w 60"/>
                <a:gd name="T29" fmla="*/ 22 h 36"/>
                <a:gd name="T30" fmla="*/ 23 w 60"/>
                <a:gd name="T31" fmla="*/ 20 h 36"/>
                <a:gd name="T32" fmla="*/ 17 w 60"/>
                <a:gd name="T33" fmla="*/ 17 h 36"/>
                <a:gd name="T34" fmla="*/ 12 w 60"/>
                <a:gd name="T35" fmla="*/ 13 h 36"/>
                <a:gd name="T36" fmla="*/ 8 w 60"/>
                <a:gd name="T37" fmla="*/ 9 h 36"/>
                <a:gd name="T38" fmla="*/ 0 w 60"/>
                <a:gd name="T39" fmla="*/ 12 h 36"/>
                <a:gd name="T40" fmla="*/ 8 w 60"/>
                <a:gd name="T41" fmla="*/ 9 h 36"/>
                <a:gd name="T42" fmla="*/ 0 w 60"/>
                <a:gd name="T43" fmla="*/ 0 h 36"/>
                <a:gd name="T44" fmla="*/ 0 w 60"/>
                <a:gd name="T45" fmla="*/ 12 h 36"/>
                <a:gd name="T46" fmla="*/ 10 w 60"/>
                <a:gd name="T47" fmla="*/ 12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6"/>
                <a:gd name="T74" fmla="*/ 60 w 60"/>
                <a:gd name="T75" fmla="*/ 36 h 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6">
                  <a:moveTo>
                    <a:pt x="10" y="12"/>
                  </a:moveTo>
                  <a:lnTo>
                    <a:pt x="3" y="14"/>
                  </a:lnTo>
                  <a:lnTo>
                    <a:pt x="8" y="21"/>
                  </a:lnTo>
                  <a:lnTo>
                    <a:pt x="15" y="25"/>
                  </a:lnTo>
                  <a:lnTo>
                    <a:pt x="21" y="27"/>
                  </a:lnTo>
                  <a:lnTo>
                    <a:pt x="27" y="30"/>
                  </a:lnTo>
                  <a:lnTo>
                    <a:pt x="34" y="31"/>
                  </a:lnTo>
                  <a:lnTo>
                    <a:pt x="43" y="32"/>
                  </a:lnTo>
                  <a:lnTo>
                    <a:pt x="50" y="35"/>
                  </a:lnTo>
                  <a:lnTo>
                    <a:pt x="60" y="36"/>
                  </a:lnTo>
                  <a:lnTo>
                    <a:pt x="60" y="29"/>
                  </a:lnTo>
                  <a:lnTo>
                    <a:pt x="50" y="27"/>
                  </a:lnTo>
                  <a:lnTo>
                    <a:pt x="43" y="25"/>
                  </a:lnTo>
                  <a:lnTo>
                    <a:pt x="34" y="23"/>
                  </a:lnTo>
                  <a:lnTo>
                    <a:pt x="29" y="22"/>
                  </a:lnTo>
                  <a:lnTo>
                    <a:pt x="23" y="20"/>
                  </a:lnTo>
                  <a:lnTo>
                    <a:pt x="17" y="17"/>
                  </a:lnTo>
                  <a:lnTo>
                    <a:pt x="12" y="13"/>
                  </a:lnTo>
                  <a:lnTo>
                    <a:pt x="8" y="9"/>
                  </a:lnTo>
                  <a:lnTo>
                    <a:pt x="0" y="12"/>
                  </a:lnTo>
                  <a:lnTo>
                    <a:pt x="8" y="9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41" name="Freeform 56"/>
            <p:cNvSpPr>
              <a:spLocks/>
            </p:cNvSpPr>
            <p:nvPr/>
          </p:nvSpPr>
          <p:spPr bwMode="auto">
            <a:xfrm>
              <a:off x="4544" y="3404"/>
              <a:ext cx="10" cy="317"/>
            </a:xfrm>
            <a:custGeom>
              <a:avLst/>
              <a:gdLst>
                <a:gd name="T0" fmla="*/ 3 w 10"/>
                <a:gd name="T1" fmla="*/ 303 h 317"/>
                <a:gd name="T2" fmla="*/ 10 w 10"/>
                <a:gd name="T3" fmla="*/ 305 h 317"/>
                <a:gd name="T4" fmla="*/ 10 w 10"/>
                <a:gd name="T5" fmla="*/ 0 h 317"/>
                <a:gd name="T6" fmla="*/ 0 w 10"/>
                <a:gd name="T7" fmla="*/ 0 h 317"/>
                <a:gd name="T8" fmla="*/ 0 w 10"/>
                <a:gd name="T9" fmla="*/ 305 h 317"/>
                <a:gd name="T10" fmla="*/ 8 w 10"/>
                <a:gd name="T11" fmla="*/ 308 h 317"/>
                <a:gd name="T12" fmla="*/ 0 w 10"/>
                <a:gd name="T13" fmla="*/ 305 h 317"/>
                <a:gd name="T14" fmla="*/ 0 w 10"/>
                <a:gd name="T15" fmla="*/ 317 h 317"/>
                <a:gd name="T16" fmla="*/ 8 w 10"/>
                <a:gd name="T17" fmla="*/ 308 h 317"/>
                <a:gd name="T18" fmla="*/ 3 w 10"/>
                <a:gd name="T19" fmla="*/ 303 h 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17"/>
                <a:gd name="T32" fmla="*/ 10 w 10"/>
                <a:gd name="T33" fmla="*/ 317 h 3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17">
                  <a:moveTo>
                    <a:pt x="3" y="303"/>
                  </a:moveTo>
                  <a:lnTo>
                    <a:pt x="10" y="30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5"/>
                  </a:lnTo>
                  <a:lnTo>
                    <a:pt x="8" y="308"/>
                  </a:lnTo>
                  <a:lnTo>
                    <a:pt x="0" y="305"/>
                  </a:lnTo>
                  <a:lnTo>
                    <a:pt x="0" y="317"/>
                  </a:lnTo>
                  <a:lnTo>
                    <a:pt x="8" y="308"/>
                  </a:lnTo>
                  <a:lnTo>
                    <a:pt x="3" y="3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42" name="Freeform 57"/>
            <p:cNvSpPr>
              <a:spLocks/>
            </p:cNvSpPr>
            <p:nvPr/>
          </p:nvSpPr>
          <p:spPr bwMode="auto">
            <a:xfrm>
              <a:off x="4549" y="3122"/>
              <a:ext cx="113" cy="305"/>
            </a:xfrm>
            <a:custGeom>
              <a:avLst/>
              <a:gdLst>
                <a:gd name="T0" fmla="*/ 0 w 113"/>
                <a:gd name="T1" fmla="*/ 305 h 305"/>
                <a:gd name="T2" fmla="*/ 5 w 113"/>
                <a:gd name="T3" fmla="*/ 300 h 305"/>
                <a:gd name="T4" fmla="*/ 11 w 113"/>
                <a:gd name="T5" fmla="*/ 296 h 305"/>
                <a:gd name="T6" fmla="*/ 17 w 113"/>
                <a:gd name="T7" fmla="*/ 293 h 305"/>
                <a:gd name="T8" fmla="*/ 23 w 113"/>
                <a:gd name="T9" fmla="*/ 291 h 305"/>
                <a:gd name="T10" fmla="*/ 29 w 113"/>
                <a:gd name="T11" fmla="*/ 288 h 305"/>
                <a:gd name="T12" fmla="*/ 38 w 113"/>
                <a:gd name="T13" fmla="*/ 287 h 305"/>
                <a:gd name="T14" fmla="*/ 45 w 113"/>
                <a:gd name="T15" fmla="*/ 284 h 305"/>
                <a:gd name="T16" fmla="*/ 55 w 113"/>
                <a:gd name="T17" fmla="*/ 283 h 305"/>
                <a:gd name="T18" fmla="*/ 64 w 113"/>
                <a:gd name="T19" fmla="*/ 282 h 305"/>
                <a:gd name="T20" fmla="*/ 74 w 113"/>
                <a:gd name="T21" fmla="*/ 280 h 305"/>
                <a:gd name="T22" fmla="*/ 84 w 113"/>
                <a:gd name="T23" fmla="*/ 279 h 305"/>
                <a:gd name="T24" fmla="*/ 93 w 113"/>
                <a:gd name="T25" fmla="*/ 277 h 305"/>
                <a:gd name="T26" fmla="*/ 101 w 113"/>
                <a:gd name="T27" fmla="*/ 274 h 305"/>
                <a:gd name="T28" fmla="*/ 107 w 113"/>
                <a:gd name="T29" fmla="*/ 269 h 305"/>
                <a:gd name="T30" fmla="*/ 112 w 113"/>
                <a:gd name="T31" fmla="*/ 262 h 305"/>
                <a:gd name="T32" fmla="*/ 113 w 113"/>
                <a:gd name="T33" fmla="*/ 255 h 305"/>
                <a:gd name="T34" fmla="*/ 113 w 113"/>
                <a:gd name="T35" fmla="*/ 50 h 305"/>
                <a:gd name="T36" fmla="*/ 112 w 113"/>
                <a:gd name="T37" fmla="*/ 42 h 305"/>
                <a:gd name="T38" fmla="*/ 107 w 113"/>
                <a:gd name="T39" fmla="*/ 36 h 305"/>
                <a:gd name="T40" fmla="*/ 101 w 113"/>
                <a:gd name="T41" fmla="*/ 31 h 305"/>
                <a:gd name="T42" fmla="*/ 93 w 113"/>
                <a:gd name="T43" fmla="*/ 28 h 305"/>
                <a:gd name="T44" fmla="*/ 84 w 113"/>
                <a:gd name="T45" fmla="*/ 26 h 305"/>
                <a:gd name="T46" fmla="*/ 74 w 113"/>
                <a:gd name="T47" fmla="*/ 24 h 305"/>
                <a:gd name="T48" fmla="*/ 64 w 113"/>
                <a:gd name="T49" fmla="*/ 23 h 305"/>
                <a:gd name="T50" fmla="*/ 55 w 113"/>
                <a:gd name="T51" fmla="*/ 22 h 305"/>
                <a:gd name="T52" fmla="*/ 45 w 113"/>
                <a:gd name="T53" fmla="*/ 20 h 305"/>
                <a:gd name="T54" fmla="*/ 38 w 113"/>
                <a:gd name="T55" fmla="*/ 18 h 305"/>
                <a:gd name="T56" fmla="*/ 29 w 113"/>
                <a:gd name="T57" fmla="*/ 16 h 305"/>
                <a:gd name="T58" fmla="*/ 23 w 113"/>
                <a:gd name="T59" fmla="*/ 14 h 305"/>
                <a:gd name="T60" fmla="*/ 17 w 113"/>
                <a:gd name="T61" fmla="*/ 11 h 305"/>
                <a:gd name="T62" fmla="*/ 11 w 113"/>
                <a:gd name="T63" fmla="*/ 9 h 305"/>
                <a:gd name="T64" fmla="*/ 5 w 113"/>
                <a:gd name="T65" fmla="*/ 5 h 305"/>
                <a:gd name="T66" fmla="*/ 0 w 113"/>
                <a:gd name="T67" fmla="*/ 0 h 305"/>
                <a:gd name="T68" fmla="*/ 0 w 113"/>
                <a:gd name="T69" fmla="*/ 305 h 3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5"/>
                <a:gd name="T107" fmla="*/ 113 w 113"/>
                <a:gd name="T108" fmla="*/ 305 h 30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5">
                  <a:moveTo>
                    <a:pt x="0" y="305"/>
                  </a:moveTo>
                  <a:lnTo>
                    <a:pt x="5" y="300"/>
                  </a:lnTo>
                  <a:lnTo>
                    <a:pt x="11" y="296"/>
                  </a:lnTo>
                  <a:lnTo>
                    <a:pt x="17" y="293"/>
                  </a:lnTo>
                  <a:lnTo>
                    <a:pt x="23" y="291"/>
                  </a:lnTo>
                  <a:lnTo>
                    <a:pt x="29" y="288"/>
                  </a:lnTo>
                  <a:lnTo>
                    <a:pt x="38" y="287"/>
                  </a:lnTo>
                  <a:lnTo>
                    <a:pt x="45" y="284"/>
                  </a:lnTo>
                  <a:lnTo>
                    <a:pt x="55" y="283"/>
                  </a:lnTo>
                  <a:lnTo>
                    <a:pt x="64" y="282"/>
                  </a:lnTo>
                  <a:lnTo>
                    <a:pt x="74" y="280"/>
                  </a:lnTo>
                  <a:lnTo>
                    <a:pt x="84" y="279"/>
                  </a:lnTo>
                  <a:lnTo>
                    <a:pt x="93" y="277"/>
                  </a:lnTo>
                  <a:lnTo>
                    <a:pt x="101" y="274"/>
                  </a:lnTo>
                  <a:lnTo>
                    <a:pt x="107" y="269"/>
                  </a:lnTo>
                  <a:lnTo>
                    <a:pt x="112" y="262"/>
                  </a:lnTo>
                  <a:lnTo>
                    <a:pt x="113" y="255"/>
                  </a:lnTo>
                  <a:lnTo>
                    <a:pt x="113" y="50"/>
                  </a:lnTo>
                  <a:lnTo>
                    <a:pt x="112" y="42"/>
                  </a:lnTo>
                  <a:lnTo>
                    <a:pt x="107" y="36"/>
                  </a:lnTo>
                  <a:lnTo>
                    <a:pt x="101" y="31"/>
                  </a:lnTo>
                  <a:lnTo>
                    <a:pt x="93" y="28"/>
                  </a:lnTo>
                  <a:lnTo>
                    <a:pt x="84" y="26"/>
                  </a:lnTo>
                  <a:lnTo>
                    <a:pt x="74" y="24"/>
                  </a:lnTo>
                  <a:lnTo>
                    <a:pt x="64" y="23"/>
                  </a:lnTo>
                  <a:lnTo>
                    <a:pt x="55" y="22"/>
                  </a:lnTo>
                  <a:lnTo>
                    <a:pt x="45" y="20"/>
                  </a:lnTo>
                  <a:lnTo>
                    <a:pt x="38" y="18"/>
                  </a:lnTo>
                  <a:lnTo>
                    <a:pt x="29" y="16"/>
                  </a:lnTo>
                  <a:lnTo>
                    <a:pt x="23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rgbClr val="8E00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43" name="Freeform 58"/>
            <p:cNvSpPr>
              <a:spLocks/>
            </p:cNvSpPr>
            <p:nvPr/>
          </p:nvSpPr>
          <p:spPr bwMode="auto">
            <a:xfrm>
              <a:off x="4547" y="3401"/>
              <a:ext cx="57" cy="29"/>
            </a:xfrm>
            <a:custGeom>
              <a:avLst/>
              <a:gdLst>
                <a:gd name="T0" fmla="*/ 57 w 57"/>
                <a:gd name="T1" fmla="*/ 0 h 29"/>
                <a:gd name="T2" fmla="*/ 57 w 57"/>
                <a:gd name="T3" fmla="*/ 0 h 29"/>
                <a:gd name="T4" fmla="*/ 47 w 57"/>
                <a:gd name="T5" fmla="*/ 1 h 29"/>
                <a:gd name="T6" fmla="*/ 40 w 57"/>
                <a:gd name="T7" fmla="*/ 4 h 29"/>
                <a:gd name="T8" fmla="*/ 31 w 57"/>
                <a:gd name="T9" fmla="*/ 5 h 29"/>
                <a:gd name="T10" fmla="*/ 24 w 57"/>
                <a:gd name="T11" fmla="*/ 8 h 29"/>
                <a:gd name="T12" fmla="*/ 18 w 57"/>
                <a:gd name="T13" fmla="*/ 11 h 29"/>
                <a:gd name="T14" fmla="*/ 12 w 57"/>
                <a:gd name="T15" fmla="*/ 13 h 29"/>
                <a:gd name="T16" fmla="*/ 5 w 57"/>
                <a:gd name="T17" fmla="*/ 17 h 29"/>
                <a:gd name="T18" fmla="*/ 0 w 57"/>
                <a:gd name="T19" fmla="*/ 23 h 29"/>
                <a:gd name="T20" fmla="*/ 5 w 57"/>
                <a:gd name="T21" fmla="*/ 29 h 29"/>
                <a:gd name="T22" fmla="*/ 9 w 57"/>
                <a:gd name="T23" fmla="*/ 25 h 29"/>
                <a:gd name="T24" fmla="*/ 14 w 57"/>
                <a:gd name="T25" fmla="*/ 21 h 29"/>
                <a:gd name="T26" fmla="*/ 20 w 57"/>
                <a:gd name="T27" fmla="*/ 18 h 29"/>
                <a:gd name="T28" fmla="*/ 26 w 57"/>
                <a:gd name="T29" fmla="*/ 16 h 29"/>
                <a:gd name="T30" fmla="*/ 31 w 57"/>
                <a:gd name="T31" fmla="*/ 13 h 29"/>
                <a:gd name="T32" fmla="*/ 40 w 57"/>
                <a:gd name="T33" fmla="*/ 12 h 29"/>
                <a:gd name="T34" fmla="*/ 47 w 57"/>
                <a:gd name="T35" fmla="*/ 9 h 29"/>
                <a:gd name="T36" fmla="*/ 57 w 57"/>
                <a:gd name="T37" fmla="*/ 8 h 29"/>
                <a:gd name="T38" fmla="*/ 57 w 57"/>
                <a:gd name="T39" fmla="*/ 8 h 29"/>
                <a:gd name="T40" fmla="*/ 57 w 57"/>
                <a:gd name="T41" fmla="*/ 0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9"/>
                <a:gd name="T65" fmla="*/ 57 w 57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9">
                  <a:moveTo>
                    <a:pt x="57" y="0"/>
                  </a:moveTo>
                  <a:lnTo>
                    <a:pt x="57" y="0"/>
                  </a:lnTo>
                  <a:lnTo>
                    <a:pt x="47" y="1"/>
                  </a:lnTo>
                  <a:lnTo>
                    <a:pt x="40" y="4"/>
                  </a:lnTo>
                  <a:lnTo>
                    <a:pt x="31" y="5"/>
                  </a:lnTo>
                  <a:lnTo>
                    <a:pt x="24" y="8"/>
                  </a:lnTo>
                  <a:lnTo>
                    <a:pt x="18" y="11"/>
                  </a:lnTo>
                  <a:lnTo>
                    <a:pt x="12" y="13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5" y="29"/>
                  </a:lnTo>
                  <a:lnTo>
                    <a:pt x="9" y="25"/>
                  </a:lnTo>
                  <a:lnTo>
                    <a:pt x="14" y="21"/>
                  </a:lnTo>
                  <a:lnTo>
                    <a:pt x="20" y="18"/>
                  </a:lnTo>
                  <a:lnTo>
                    <a:pt x="26" y="16"/>
                  </a:lnTo>
                  <a:lnTo>
                    <a:pt x="31" y="13"/>
                  </a:lnTo>
                  <a:lnTo>
                    <a:pt x="40" y="12"/>
                  </a:lnTo>
                  <a:lnTo>
                    <a:pt x="47" y="9"/>
                  </a:lnTo>
                  <a:lnTo>
                    <a:pt x="57" y="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44" name="Freeform 59"/>
            <p:cNvSpPr>
              <a:spLocks/>
            </p:cNvSpPr>
            <p:nvPr/>
          </p:nvSpPr>
          <p:spPr bwMode="auto">
            <a:xfrm>
              <a:off x="4604" y="3377"/>
              <a:ext cx="63" cy="32"/>
            </a:xfrm>
            <a:custGeom>
              <a:avLst/>
              <a:gdLst>
                <a:gd name="T0" fmla="*/ 53 w 63"/>
                <a:gd name="T1" fmla="*/ 0 h 32"/>
                <a:gd name="T2" fmla="*/ 53 w 63"/>
                <a:gd name="T3" fmla="*/ 0 h 32"/>
                <a:gd name="T4" fmla="*/ 53 w 63"/>
                <a:gd name="T5" fmla="*/ 6 h 32"/>
                <a:gd name="T6" fmla="*/ 49 w 63"/>
                <a:gd name="T7" fmla="*/ 11 h 32"/>
                <a:gd name="T8" fmla="*/ 44 w 63"/>
                <a:gd name="T9" fmla="*/ 15 h 32"/>
                <a:gd name="T10" fmla="*/ 37 w 63"/>
                <a:gd name="T11" fmla="*/ 18 h 32"/>
                <a:gd name="T12" fmla="*/ 29 w 63"/>
                <a:gd name="T13" fmla="*/ 20 h 32"/>
                <a:gd name="T14" fmla="*/ 19 w 63"/>
                <a:gd name="T15" fmla="*/ 22 h 32"/>
                <a:gd name="T16" fmla="*/ 9 w 63"/>
                <a:gd name="T17" fmla="*/ 23 h 32"/>
                <a:gd name="T18" fmla="*/ 0 w 63"/>
                <a:gd name="T19" fmla="*/ 24 h 32"/>
                <a:gd name="T20" fmla="*/ 0 w 63"/>
                <a:gd name="T21" fmla="*/ 32 h 32"/>
                <a:gd name="T22" fmla="*/ 9 w 63"/>
                <a:gd name="T23" fmla="*/ 31 h 32"/>
                <a:gd name="T24" fmla="*/ 19 w 63"/>
                <a:gd name="T25" fmla="*/ 29 h 32"/>
                <a:gd name="T26" fmla="*/ 29 w 63"/>
                <a:gd name="T27" fmla="*/ 28 h 32"/>
                <a:gd name="T28" fmla="*/ 40 w 63"/>
                <a:gd name="T29" fmla="*/ 25 h 32"/>
                <a:gd name="T30" fmla="*/ 47 w 63"/>
                <a:gd name="T31" fmla="*/ 23 h 32"/>
                <a:gd name="T32" fmla="*/ 54 w 63"/>
                <a:gd name="T33" fmla="*/ 16 h 32"/>
                <a:gd name="T34" fmla="*/ 60 w 63"/>
                <a:gd name="T35" fmla="*/ 9 h 32"/>
                <a:gd name="T36" fmla="*/ 63 w 63"/>
                <a:gd name="T37" fmla="*/ 0 h 32"/>
                <a:gd name="T38" fmla="*/ 63 w 63"/>
                <a:gd name="T39" fmla="*/ 0 h 32"/>
                <a:gd name="T40" fmla="*/ 53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53" y="0"/>
                  </a:moveTo>
                  <a:lnTo>
                    <a:pt x="53" y="0"/>
                  </a:lnTo>
                  <a:lnTo>
                    <a:pt x="53" y="6"/>
                  </a:lnTo>
                  <a:lnTo>
                    <a:pt x="49" y="11"/>
                  </a:lnTo>
                  <a:lnTo>
                    <a:pt x="44" y="15"/>
                  </a:lnTo>
                  <a:lnTo>
                    <a:pt x="37" y="18"/>
                  </a:lnTo>
                  <a:lnTo>
                    <a:pt x="29" y="20"/>
                  </a:lnTo>
                  <a:lnTo>
                    <a:pt x="19" y="22"/>
                  </a:lnTo>
                  <a:lnTo>
                    <a:pt x="9" y="23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9" y="31"/>
                  </a:lnTo>
                  <a:lnTo>
                    <a:pt x="19" y="29"/>
                  </a:lnTo>
                  <a:lnTo>
                    <a:pt x="29" y="28"/>
                  </a:lnTo>
                  <a:lnTo>
                    <a:pt x="40" y="25"/>
                  </a:lnTo>
                  <a:lnTo>
                    <a:pt x="47" y="23"/>
                  </a:lnTo>
                  <a:lnTo>
                    <a:pt x="54" y="16"/>
                  </a:lnTo>
                  <a:lnTo>
                    <a:pt x="60" y="9"/>
                  </a:lnTo>
                  <a:lnTo>
                    <a:pt x="6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45" name="Freeform 60"/>
            <p:cNvSpPr>
              <a:spLocks/>
            </p:cNvSpPr>
            <p:nvPr/>
          </p:nvSpPr>
          <p:spPr bwMode="auto">
            <a:xfrm>
              <a:off x="4657" y="3172"/>
              <a:ext cx="10" cy="205"/>
            </a:xfrm>
            <a:custGeom>
              <a:avLst/>
              <a:gdLst>
                <a:gd name="T0" fmla="*/ 0 w 10"/>
                <a:gd name="T1" fmla="*/ 0 h 205"/>
                <a:gd name="T2" fmla="*/ 0 w 10"/>
                <a:gd name="T3" fmla="*/ 0 h 205"/>
                <a:gd name="T4" fmla="*/ 0 w 10"/>
                <a:gd name="T5" fmla="*/ 205 h 205"/>
                <a:gd name="T6" fmla="*/ 10 w 10"/>
                <a:gd name="T7" fmla="*/ 205 h 205"/>
                <a:gd name="T8" fmla="*/ 10 w 10"/>
                <a:gd name="T9" fmla="*/ 0 h 205"/>
                <a:gd name="T10" fmla="*/ 10 w 10"/>
                <a:gd name="T11" fmla="*/ 0 h 205"/>
                <a:gd name="T12" fmla="*/ 0 w 10"/>
                <a:gd name="T13" fmla="*/ 0 h 2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5"/>
                <a:gd name="T23" fmla="*/ 10 w 10"/>
                <a:gd name="T24" fmla="*/ 205 h 2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5">
                  <a:moveTo>
                    <a:pt x="0" y="0"/>
                  </a:moveTo>
                  <a:lnTo>
                    <a:pt x="0" y="0"/>
                  </a:lnTo>
                  <a:lnTo>
                    <a:pt x="0" y="205"/>
                  </a:lnTo>
                  <a:lnTo>
                    <a:pt x="10" y="205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46" name="Freeform 61"/>
            <p:cNvSpPr>
              <a:spLocks/>
            </p:cNvSpPr>
            <p:nvPr/>
          </p:nvSpPr>
          <p:spPr bwMode="auto">
            <a:xfrm>
              <a:off x="4604" y="3140"/>
              <a:ext cx="63" cy="32"/>
            </a:xfrm>
            <a:custGeom>
              <a:avLst/>
              <a:gdLst>
                <a:gd name="T0" fmla="*/ 0 w 63"/>
                <a:gd name="T1" fmla="*/ 8 h 32"/>
                <a:gd name="T2" fmla="*/ 0 w 63"/>
                <a:gd name="T3" fmla="*/ 8 h 32"/>
                <a:gd name="T4" fmla="*/ 9 w 63"/>
                <a:gd name="T5" fmla="*/ 9 h 32"/>
                <a:gd name="T6" fmla="*/ 19 w 63"/>
                <a:gd name="T7" fmla="*/ 10 h 32"/>
                <a:gd name="T8" fmla="*/ 29 w 63"/>
                <a:gd name="T9" fmla="*/ 11 h 32"/>
                <a:gd name="T10" fmla="*/ 37 w 63"/>
                <a:gd name="T11" fmla="*/ 14 h 32"/>
                <a:gd name="T12" fmla="*/ 44 w 63"/>
                <a:gd name="T13" fmla="*/ 17 h 32"/>
                <a:gd name="T14" fmla="*/ 49 w 63"/>
                <a:gd name="T15" fmla="*/ 20 h 32"/>
                <a:gd name="T16" fmla="*/ 53 w 63"/>
                <a:gd name="T17" fmla="*/ 26 h 32"/>
                <a:gd name="T18" fmla="*/ 53 w 63"/>
                <a:gd name="T19" fmla="*/ 32 h 32"/>
                <a:gd name="T20" fmla="*/ 63 w 63"/>
                <a:gd name="T21" fmla="*/ 32 h 32"/>
                <a:gd name="T22" fmla="*/ 60 w 63"/>
                <a:gd name="T23" fmla="*/ 23 h 32"/>
                <a:gd name="T24" fmla="*/ 54 w 63"/>
                <a:gd name="T25" fmla="*/ 15 h 32"/>
                <a:gd name="T26" fmla="*/ 47 w 63"/>
                <a:gd name="T27" fmla="*/ 9 h 32"/>
                <a:gd name="T28" fmla="*/ 40 w 63"/>
                <a:gd name="T29" fmla="*/ 6 h 32"/>
                <a:gd name="T30" fmla="*/ 29 w 63"/>
                <a:gd name="T31" fmla="*/ 4 h 32"/>
                <a:gd name="T32" fmla="*/ 19 w 63"/>
                <a:gd name="T33" fmla="*/ 2 h 32"/>
                <a:gd name="T34" fmla="*/ 9 w 63"/>
                <a:gd name="T35" fmla="*/ 1 h 32"/>
                <a:gd name="T36" fmla="*/ 0 w 63"/>
                <a:gd name="T37" fmla="*/ 0 h 32"/>
                <a:gd name="T38" fmla="*/ 0 w 63"/>
                <a:gd name="T39" fmla="*/ 0 h 32"/>
                <a:gd name="T40" fmla="*/ 0 w 63"/>
                <a:gd name="T41" fmla="*/ 8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0" y="8"/>
                  </a:moveTo>
                  <a:lnTo>
                    <a:pt x="0" y="8"/>
                  </a:lnTo>
                  <a:lnTo>
                    <a:pt x="9" y="9"/>
                  </a:lnTo>
                  <a:lnTo>
                    <a:pt x="19" y="10"/>
                  </a:lnTo>
                  <a:lnTo>
                    <a:pt x="29" y="11"/>
                  </a:lnTo>
                  <a:lnTo>
                    <a:pt x="37" y="14"/>
                  </a:lnTo>
                  <a:lnTo>
                    <a:pt x="44" y="17"/>
                  </a:lnTo>
                  <a:lnTo>
                    <a:pt x="49" y="20"/>
                  </a:lnTo>
                  <a:lnTo>
                    <a:pt x="53" y="26"/>
                  </a:lnTo>
                  <a:lnTo>
                    <a:pt x="53" y="32"/>
                  </a:lnTo>
                  <a:lnTo>
                    <a:pt x="63" y="32"/>
                  </a:lnTo>
                  <a:lnTo>
                    <a:pt x="60" y="23"/>
                  </a:lnTo>
                  <a:lnTo>
                    <a:pt x="54" y="15"/>
                  </a:lnTo>
                  <a:lnTo>
                    <a:pt x="47" y="9"/>
                  </a:lnTo>
                  <a:lnTo>
                    <a:pt x="40" y="6"/>
                  </a:lnTo>
                  <a:lnTo>
                    <a:pt x="29" y="4"/>
                  </a:lnTo>
                  <a:lnTo>
                    <a:pt x="19" y="2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47" name="Freeform 62"/>
            <p:cNvSpPr>
              <a:spLocks/>
            </p:cNvSpPr>
            <p:nvPr/>
          </p:nvSpPr>
          <p:spPr bwMode="auto">
            <a:xfrm>
              <a:off x="4544" y="3110"/>
              <a:ext cx="60" cy="38"/>
            </a:xfrm>
            <a:custGeom>
              <a:avLst/>
              <a:gdLst>
                <a:gd name="T0" fmla="*/ 10 w 60"/>
                <a:gd name="T1" fmla="*/ 12 h 38"/>
                <a:gd name="T2" fmla="*/ 3 w 60"/>
                <a:gd name="T3" fmla="*/ 14 h 38"/>
                <a:gd name="T4" fmla="*/ 8 w 60"/>
                <a:gd name="T5" fmla="*/ 21 h 38"/>
                <a:gd name="T6" fmla="*/ 15 w 60"/>
                <a:gd name="T7" fmla="*/ 25 h 38"/>
                <a:gd name="T8" fmla="*/ 21 w 60"/>
                <a:gd name="T9" fmla="*/ 27 h 38"/>
                <a:gd name="T10" fmla="*/ 27 w 60"/>
                <a:gd name="T11" fmla="*/ 30 h 38"/>
                <a:gd name="T12" fmla="*/ 34 w 60"/>
                <a:gd name="T13" fmla="*/ 32 h 38"/>
                <a:gd name="T14" fmla="*/ 43 w 60"/>
                <a:gd name="T15" fmla="*/ 34 h 38"/>
                <a:gd name="T16" fmla="*/ 50 w 60"/>
                <a:gd name="T17" fmla="*/ 36 h 38"/>
                <a:gd name="T18" fmla="*/ 60 w 60"/>
                <a:gd name="T19" fmla="*/ 38 h 38"/>
                <a:gd name="T20" fmla="*/ 60 w 60"/>
                <a:gd name="T21" fmla="*/ 30 h 38"/>
                <a:gd name="T22" fmla="*/ 50 w 60"/>
                <a:gd name="T23" fmla="*/ 28 h 38"/>
                <a:gd name="T24" fmla="*/ 43 w 60"/>
                <a:gd name="T25" fmla="*/ 26 h 38"/>
                <a:gd name="T26" fmla="*/ 34 w 60"/>
                <a:gd name="T27" fmla="*/ 25 h 38"/>
                <a:gd name="T28" fmla="*/ 29 w 60"/>
                <a:gd name="T29" fmla="*/ 22 h 38"/>
                <a:gd name="T30" fmla="*/ 23 w 60"/>
                <a:gd name="T31" fmla="*/ 19 h 38"/>
                <a:gd name="T32" fmla="*/ 17 w 60"/>
                <a:gd name="T33" fmla="*/ 17 h 38"/>
                <a:gd name="T34" fmla="*/ 12 w 60"/>
                <a:gd name="T35" fmla="*/ 13 h 38"/>
                <a:gd name="T36" fmla="*/ 8 w 60"/>
                <a:gd name="T37" fmla="*/ 9 h 38"/>
                <a:gd name="T38" fmla="*/ 0 w 60"/>
                <a:gd name="T39" fmla="*/ 12 h 38"/>
                <a:gd name="T40" fmla="*/ 8 w 60"/>
                <a:gd name="T41" fmla="*/ 9 h 38"/>
                <a:gd name="T42" fmla="*/ 0 w 60"/>
                <a:gd name="T43" fmla="*/ 0 h 38"/>
                <a:gd name="T44" fmla="*/ 0 w 60"/>
                <a:gd name="T45" fmla="*/ 12 h 38"/>
                <a:gd name="T46" fmla="*/ 10 w 60"/>
                <a:gd name="T47" fmla="*/ 12 h 3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8"/>
                <a:gd name="T74" fmla="*/ 60 w 60"/>
                <a:gd name="T75" fmla="*/ 38 h 3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8">
                  <a:moveTo>
                    <a:pt x="10" y="12"/>
                  </a:moveTo>
                  <a:lnTo>
                    <a:pt x="3" y="14"/>
                  </a:lnTo>
                  <a:lnTo>
                    <a:pt x="8" y="21"/>
                  </a:lnTo>
                  <a:lnTo>
                    <a:pt x="15" y="25"/>
                  </a:lnTo>
                  <a:lnTo>
                    <a:pt x="21" y="27"/>
                  </a:lnTo>
                  <a:lnTo>
                    <a:pt x="27" y="30"/>
                  </a:lnTo>
                  <a:lnTo>
                    <a:pt x="34" y="32"/>
                  </a:lnTo>
                  <a:lnTo>
                    <a:pt x="43" y="34"/>
                  </a:lnTo>
                  <a:lnTo>
                    <a:pt x="50" y="36"/>
                  </a:lnTo>
                  <a:lnTo>
                    <a:pt x="60" y="38"/>
                  </a:lnTo>
                  <a:lnTo>
                    <a:pt x="60" y="30"/>
                  </a:lnTo>
                  <a:lnTo>
                    <a:pt x="50" y="28"/>
                  </a:lnTo>
                  <a:lnTo>
                    <a:pt x="43" y="26"/>
                  </a:lnTo>
                  <a:lnTo>
                    <a:pt x="34" y="25"/>
                  </a:lnTo>
                  <a:lnTo>
                    <a:pt x="29" y="22"/>
                  </a:lnTo>
                  <a:lnTo>
                    <a:pt x="23" y="19"/>
                  </a:lnTo>
                  <a:lnTo>
                    <a:pt x="17" y="17"/>
                  </a:lnTo>
                  <a:lnTo>
                    <a:pt x="12" y="13"/>
                  </a:lnTo>
                  <a:lnTo>
                    <a:pt x="8" y="9"/>
                  </a:lnTo>
                  <a:lnTo>
                    <a:pt x="0" y="12"/>
                  </a:lnTo>
                  <a:lnTo>
                    <a:pt x="8" y="9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48" name="Freeform 63"/>
            <p:cNvSpPr>
              <a:spLocks/>
            </p:cNvSpPr>
            <p:nvPr/>
          </p:nvSpPr>
          <p:spPr bwMode="auto">
            <a:xfrm>
              <a:off x="4544" y="3122"/>
              <a:ext cx="10" cy="317"/>
            </a:xfrm>
            <a:custGeom>
              <a:avLst/>
              <a:gdLst>
                <a:gd name="T0" fmla="*/ 3 w 10"/>
                <a:gd name="T1" fmla="*/ 302 h 317"/>
                <a:gd name="T2" fmla="*/ 10 w 10"/>
                <a:gd name="T3" fmla="*/ 305 h 317"/>
                <a:gd name="T4" fmla="*/ 10 w 10"/>
                <a:gd name="T5" fmla="*/ 0 h 317"/>
                <a:gd name="T6" fmla="*/ 0 w 10"/>
                <a:gd name="T7" fmla="*/ 0 h 317"/>
                <a:gd name="T8" fmla="*/ 0 w 10"/>
                <a:gd name="T9" fmla="*/ 305 h 317"/>
                <a:gd name="T10" fmla="*/ 8 w 10"/>
                <a:gd name="T11" fmla="*/ 308 h 317"/>
                <a:gd name="T12" fmla="*/ 0 w 10"/>
                <a:gd name="T13" fmla="*/ 305 h 317"/>
                <a:gd name="T14" fmla="*/ 0 w 10"/>
                <a:gd name="T15" fmla="*/ 317 h 317"/>
                <a:gd name="T16" fmla="*/ 8 w 10"/>
                <a:gd name="T17" fmla="*/ 308 h 317"/>
                <a:gd name="T18" fmla="*/ 3 w 10"/>
                <a:gd name="T19" fmla="*/ 302 h 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17"/>
                <a:gd name="T32" fmla="*/ 10 w 10"/>
                <a:gd name="T33" fmla="*/ 317 h 3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17">
                  <a:moveTo>
                    <a:pt x="3" y="302"/>
                  </a:moveTo>
                  <a:lnTo>
                    <a:pt x="10" y="30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5"/>
                  </a:lnTo>
                  <a:lnTo>
                    <a:pt x="8" y="308"/>
                  </a:lnTo>
                  <a:lnTo>
                    <a:pt x="0" y="305"/>
                  </a:lnTo>
                  <a:lnTo>
                    <a:pt x="0" y="317"/>
                  </a:lnTo>
                  <a:lnTo>
                    <a:pt x="8" y="308"/>
                  </a:lnTo>
                  <a:lnTo>
                    <a:pt x="3" y="3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49" name="Freeform 64"/>
            <p:cNvSpPr>
              <a:spLocks/>
            </p:cNvSpPr>
            <p:nvPr/>
          </p:nvSpPr>
          <p:spPr bwMode="auto">
            <a:xfrm>
              <a:off x="4549" y="2842"/>
              <a:ext cx="113" cy="306"/>
            </a:xfrm>
            <a:custGeom>
              <a:avLst/>
              <a:gdLst>
                <a:gd name="T0" fmla="*/ 0 w 113"/>
                <a:gd name="T1" fmla="*/ 306 h 306"/>
                <a:gd name="T2" fmla="*/ 5 w 113"/>
                <a:gd name="T3" fmla="*/ 300 h 306"/>
                <a:gd name="T4" fmla="*/ 11 w 113"/>
                <a:gd name="T5" fmla="*/ 296 h 306"/>
                <a:gd name="T6" fmla="*/ 17 w 113"/>
                <a:gd name="T7" fmla="*/ 294 h 306"/>
                <a:gd name="T8" fmla="*/ 23 w 113"/>
                <a:gd name="T9" fmla="*/ 291 h 306"/>
                <a:gd name="T10" fmla="*/ 29 w 113"/>
                <a:gd name="T11" fmla="*/ 289 h 306"/>
                <a:gd name="T12" fmla="*/ 38 w 113"/>
                <a:gd name="T13" fmla="*/ 287 h 306"/>
                <a:gd name="T14" fmla="*/ 45 w 113"/>
                <a:gd name="T15" fmla="*/ 286 h 306"/>
                <a:gd name="T16" fmla="*/ 55 w 113"/>
                <a:gd name="T17" fmla="*/ 285 h 306"/>
                <a:gd name="T18" fmla="*/ 64 w 113"/>
                <a:gd name="T19" fmla="*/ 284 h 306"/>
                <a:gd name="T20" fmla="*/ 74 w 113"/>
                <a:gd name="T21" fmla="*/ 281 h 306"/>
                <a:gd name="T22" fmla="*/ 84 w 113"/>
                <a:gd name="T23" fmla="*/ 280 h 306"/>
                <a:gd name="T24" fmla="*/ 93 w 113"/>
                <a:gd name="T25" fmla="*/ 277 h 306"/>
                <a:gd name="T26" fmla="*/ 101 w 113"/>
                <a:gd name="T27" fmla="*/ 274 h 306"/>
                <a:gd name="T28" fmla="*/ 107 w 113"/>
                <a:gd name="T29" fmla="*/ 269 h 306"/>
                <a:gd name="T30" fmla="*/ 112 w 113"/>
                <a:gd name="T31" fmla="*/ 263 h 306"/>
                <a:gd name="T32" fmla="*/ 113 w 113"/>
                <a:gd name="T33" fmla="*/ 255 h 306"/>
                <a:gd name="T34" fmla="*/ 113 w 113"/>
                <a:gd name="T35" fmla="*/ 51 h 306"/>
                <a:gd name="T36" fmla="*/ 112 w 113"/>
                <a:gd name="T37" fmla="*/ 43 h 306"/>
                <a:gd name="T38" fmla="*/ 107 w 113"/>
                <a:gd name="T39" fmla="*/ 36 h 306"/>
                <a:gd name="T40" fmla="*/ 101 w 113"/>
                <a:gd name="T41" fmla="*/ 31 h 306"/>
                <a:gd name="T42" fmla="*/ 93 w 113"/>
                <a:gd name="T43" fmla="*/ 29 h 306"/>
                <a:gd name="T44" fmla="*/ 84 w 113"/>
                <a:gd name="T45" fmla="*/ 26 h 306"/>
                <a:gd name="T46" fmla="*/ 74 w 113"/>
                <a:gd name="T47" fmla="*/ 25 h 306"/>
                <a:gd name="T48" fmla="*/ 64 w 113"/>
                <a:gd name="T49" fmla="*/ 23 h 306"/>
                <a:gd name="T50" fmla="*/ 55 w 113"/>
                <a:gd name="T51" fmla="*/ 22 h 306"/>
                <a:gd name="T52" fmla="*/ 45 w 113"/>
                <a:gd name="T53" fmla="*/ 21 h 306"/>
                <a:gd name="T54" fmla="*/ 38 w 113"/>
                <a:gd name="T55" fmla="*/ 18 h 306"/>
                <a:gd name="T56" fmla="*/ 29 w 113"/>
                <a:gd name="T57" fmla="*/ 17 h 306"/>
                <a:gd name="T58" fmla="*/ 23 w 113"/>
                <a:gd name="T59" fmla="*/ 14 h 306"/>
                <a:gd name="T60" fmla="*/ 17 w 113"/>
                <a:gd name="T61" fmla="*/ 12 h 306"/>
                <a:gd name="T62" fmla="*/ 11 w 113"/>
                <a:gd name="T63" fmla="*/ 9 h 306"/>
                <a:gd name="T64" fmla="*/ 5 w 113"/>
                <a:gd name="T65" fmla="*/ 5 h 306"/>
                <a:gd name="T66" fmla="*/ 0 w 113"/>
                <a:gd name="T67" fmla="*/ 0 h 306"/>
                <a:gd name="T68" fmla="*/ 0 w 113"/>
                <a:gd name="T69" fmla="*/ 306 h 30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6"/>
                <a:gd name="T107" fmla="*/ 113 w 113"/>
                <a:gd name="T108" fmla="*/ 306 h 30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6">
                  <a:moveTo>
                    <a:pt x="0" y="306"/>
                  </a:moveTo>
                  <a:lnTo>
                    <a:pt x="5" y="300"/>
                  </a:lnTo>
                  <a:lnTo>
                    <a:pt x="11" y="296"/>
                  </a:lnTo>
                  <a:lnTo>
                    <a:pt x="17" y="294"/>
                  </a:lnTo>
                  <a:lnTo>
                    <a:pt x="23" y="291"/>
                  </a:lnTo>
                  <a:lnTo>
                    <a:pt x="29" y="289"/>
                  </a:lnTo>
                  <a:lnTo>
                    <a:pt x="38" y="287"/>
                  </a:lnTo>
                  <a:lnTo>
                    <a:pt x="45" y="286"/>
                  </a:lnTo>
                  <a:lnTo>
                    <a:pt x="55" y="285"/>
                  </a:lnTo>
                  <a:lnTo>
                    <a:pt x="64" y="284"/>
                  </a:lnTo>
                  <a:lnTo>
                    <a:pt x="74" y="281"/>
                  </a:lnTo>
                  <a:lnTo>
                    <a:pt x="84" y="280"/>
                  </a:lnTo>
                  <a:lnTo>
                    <a:pt x="93" y="277"/>
                  </a:lnTo>
                  <a:lnTo>
                    <a:pt x="101" y="274"/>
                  </a:lnTo>
                  <a:lnTo>
                    <a:pt x="107" y="269"/>
                  </a:lnTo>
                  <a:lnTo>
                    <a:pt x="112" y="263"/>
                  </a:lnTo>
                  <a:lnTo>
                    <a:pt x="113" y="255"/>
                  </a:lnTo>
                  <a:lnTo>
                    <a:pt x="113" y="51"/>
                  </a:lnTo>
                  <a:lnTo>
                    <a:pt x="112" y="43"/>
                  </a:lnTo>
                  <a:lnTo>
                    <a:pt x="107" y="36"/>
                  </a:lnTo>
                  <a:lnTo>
                    <a:pt x="101" y="31"/>
                  </a:lnTo>
                  <a:lnTo>
                    <a:pt x="93" y="29"/>
                  </a:lnTo>
                  <a:lnTo>
                    <a:pt x="84" y="26"/>
                  </a:lnTo>
                  <a:lnTo>
                    <a:pt x="74" y="25"/>
                  </a:lnTo>
                  <a:lnTo>
                    <a:pt x="64" y="23"/>
                  </a:lnTo>
                  <a:lnTo>
                    <a:pt x="55" y="22"/>
                  </a:lnTo>
                  <a:lnTo>
                    <a:pt x="45" y="21"/>
                  </a:lnTo>
                  <a:lnTo>
                    <a:pt x="38" y="18"/>
                  </a:lnTo>
                  <a:lnTo>
                    <a:pt x="29" y="17"/>
                  </a:lnTo>
                  <a:lnTo>
                    <a:pt x="23" y="14"/>
                  </a:lnTo>
                  <a:lnTo>
                    <a:pt x="17" y="12"/>
                  </a:lnTo>
                  <a:lnTo>
                    <a:pt x="11" y="9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306"/>
                  </a:lnTo>
                  <a:close/>
                </a:path>
              </a:pathLst>
            </a:custGeom>
            <a:solidFill>
              <a:srgbClr val="333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50" name="Freeform 65"/>
            <p:cNvSpPr>
              <a:spLocks/>
            </p:cNvSpPr>
            <p:nvPr/>
          </p:nvSpPr>
          <p:spPr bwMode="auto">
            <a:xfrm>
              <a:off x="4547" y="3123"/>
              <a:ext cx="57" cy="27"/>
            </a:xfrm>
            <a:custGeom>
              <a:avLst/>
              <a:gdLst>
                <a:gd name="T0" fmla="*/ 57 w 57"/>
                <a:gd name="T1" fmla="*/ 0 h 27"/>
                <a:gd name="T2" fmla="*/ 57 w 57"/>
                <a:gd name="T3" fmla="*/ 0 h 27"/>
                <a:gd name="T4" fmla="*/ 47 w 57"/>
                <a:gd name="T5" fmla="*/ 1 h 27"/>
                <a:gd name="T6" fmla="*/ 40 w 57"/>
                <a:gd name="T7" fmla="*/ 3 h 27"/>
                <a:gd name="T8" fmla="*/ 31 w 57"/>
                <a:gd name="T9" fmla="*/ 4 h 27"/>
                <a:gd name="T10" fmla="*/ 24 w 57"/>
                <a:gd name="T11" fmla="*/ 6 h 27"/>
                <a:gd name="T12" fmla="*/ 18 w 57"/>
                <a:gd name="T13" fmla="*/ 9 h 27"/>
                <a:gd name="T14" fmla="*/ 12 w 57"/>
                <a:gd name="T15" fmla="*/ 12 h 27"/>
                <a:gd name="T16" fmla="*/ 5 w 57"/>
                <a:gd name="T17" fmla="*/ 15 h 27"/>
                <a:gd name="T18" fmla="*/ 0 w 57"/>
                <a:gd name="T19" fmla="*/ 22 h 27"/>
                <a:gd name="T20" fmla="*/ 5 w 57"/>
                <a:gd name="T21" fmla="*/ 27 h 27"/>
                <a:gd name="T22" fmla="*/ 9 w 57"/>
                <a:gd name="T23" fmla="*/ 23 h 27"/>
                <a:gd name="T24" fmla="*/ 14 w 57"/>
                <a:gd name="T25" fmla="*/ 19 h 27"/>
                <a:gd name="T26" fmla="*/ 20 w 57"/>
                <a:gd name="T27" fmla="*/ 17 h 27"/>
                <a:gd name="T28" fmla="*/ 26 w 57"/>
                <a:gd name="T29" fmla="*/ 14 h 27"/>
                <a:gd name="T30" fmla="*/ 31 w 57"/>
                <a:gd name="T31" fmla="*/ 12 h 27"/>
                <a:gd name="T32" fmla="*/ 40 w 57"/>
                <a:gd name="T33" fmla="*/ 10 h 27"/>
                <a:gd name="T34" fmla="*/ 47 w 57"/>
                <a:gd name="T35" fmla="*/ 9 h 27"/>
                <a:gd name="T36" fmla="*/ 57 w 57"/>
                <a:gd name="T37" fmla="*/ 8 h 27"/>
                <a:gd name="T38" fmla="*/ 57 w 57"/>
                <a:gd name="T39" fmla="*/ 8 h 27"/>
                <a:gd name="T40" fmla="*/ 57 w 57"/>
                <a:gd name="T41" fmla="*/ 0 h 2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7"/>
                <a:gd name="T65" fmla="*/ 57 w 57"/>
                <a:gd name="T66" fmla="*/ 27 h 2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7">
                  <a:moveTo>
                    <a:pt x="57" y="0"/>
                  </a:moveTo>
                  <a:lnTo>
                    <a:pt x="57" y="0"/>
                  </a:lnTo>
                  <a:lnTo>
                    <a:pt x="47" y="1"/>
                  </a:lnTo>
                  <a:lnTo>
                    <a:pt x="40" y="3"/>
                  </a:lnTo>
                  <a:lnTo>
                    <a:pt x="31" y="4"/>
                  </a:lnTo>
                  <a:lnTo>
                    <a:pt x="24" y="6"/>
                  </a:lnTo>
                  <a:lnTo>
                    <a:pt x="18" y="9"/>
                  </a:lnTo>
                  <a:lnTo>
                    <a:pt x="12" y="12"/>
                  </a:lnTo>
                  <a:lnTo>
                    <a:pt x="5" y="15"/>
                  </a:lnTo>
                  <a:lnTo>
                    <a:pt x="0" y="22"/>
                  </a:lnTo>
                  <a:lnTo>
                    <a:pt x="5" y="27"/>
                  </a:lnTo>
                  <a:lnTo>
                    <a:pt x="9" y="23"/>
                  </a:lnTo>
                  <a:lnTo>
                    <a:pt x="14" y="19"/>
                  </a:lnTo>
                  <a:lnTo>
                    <a:pt x="20" y="17"/>
                  </a:lnTo>
                  <a:lnTo>
                    <a:pt x="26" y="14"/>
                  </a:lnTo>
                  <a:lnTo>
                    <a:pt x="31" y="12"/>
                  </a:lnTo>
                  <a:lnTo>
                    <a:pt x="40" y="10"/>
                  </a:lnTo>
                  <a:lnTo>
                    <a:pt x="47" y="9"/>
                  </a:lnTo>
                  <a:lnTo>
                    <a:pt x="57" y="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51" name="Freeform 66"/>
            <p:cNvSpPr>
              <a:spLocks/>
            </p:cNvSpPr>
            <p:nvPr/>
          </p:nvSpPr>
          <p:spPr bwMode="auto">
            <a:xfrm>
              <a:off x="4604" y="3097"/>
              <a:ext cx="63" cy="34"/>
            </a:xfrm>
            <a:custGeom>
              <a:avLst/>
              <a:gdLst>
                <a:gd name="T0" fmla="*/ 53 w 63"/>
                <a:gd name="T1" fmla="*/ 0 h 34"/>
                <a:gd name="T2" fmla="*/ 53 w 63"/>
                <a:gd name="T3" fmla="*/ 0 h 34"/>
                <a:gd name="T4" fmla="*/ 53 w 63"/>
                <a:gd name="T5" fmla="*/ 7 h 34"/>
                <a:gd name="T6" fmla="*/ 49 w 63"/>
                <a:gd name="T7" fmla="*/ 12 h 34"/>
                <a:gd name="T8" fmla="*/ 44 w 63"/>
                <a:gd name="T9" fmla="*/ 16 h 34"/>
                <a:gd name="T10" fmla="*/ 37 w 63"/>
                <a:gd name="T11" fmla="*/ 18 h 34"/>
                <a:gd name="T12" fmla="*/ 29 w 63"/>
                <a:gd name="T13" fmla="*/ 21 h 34"/>
                <a:gd name="T14" fmla="*/ 19 w 63"/>
                <a:gd name="T15" fmla="*/ 22 h 34"/>
                <a:gd name="T16" fmla="*/ 9 w 63"/>
                <a:gd name="T17" fmla="*/ 25 h 34"/>
                <a:gd name="T18" fmla="*/ 0 w 63"/>
                <a:gd name="T19" fmla="*/ 26 h 34"/>
                <a:gd name="T20" fmla="*/ 0 w 63"/>
                <a:gd name="T21" fmla="*/ 34 h 34"/>
                <a:gd name="T22" fmla="*/ 9 w 63"/>
                <a:gd name="T23" fmla="*/ 32 h 34"/>
                <a:gd name="T24" fmla="*/ 19 w 63"/>
                <a:gd name="T25" fmla="*/ 30 h 34"/>
                <a:gd name="T26" fmla="*/ 29 w 63"/>
                <a:gd name="T27" fmla="*/ 29 h 34"/>
                <a:gd name="T28" fmla="*/ 40 w 63"/>
                <a:gd name="T29" fmla="*/ 26 h 34"/>
                <a:gd name="T30" fmla="*/ 47 w 63"/>
                <a:gd name="T31" fmla="*/ 23 h 34"/>
                <a:gd name="T32" fmla="*/ 54 w 63"/>
                <a:gd name="T33" fmla="*/ 17 h 34"/>
                <a:gd name="T34" fmla="*/ 60 w 63"/>
                <a:gd name="T35" fmla="*/ 9 h 34"/>
                <a:gd name="T36" fmla="*/ 63 w 63"/>
                <a:gd name="T37" fmla="*/ 0 h 34"/>
                <a:gd name="T38" fmla="*/ 63 w 63"/>
                <a:gd name="T39" fmla="*/ 0 h 34"/>
                <a:gd name="T40" fmla="*/ 53 w 63"/>
                <a:gd name="T41" fmla="*/ 0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4"/>
                <a:gd name="T65" fmla="*/ 63 w 63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4">
                  <a:moveTo>
                    <a:pt x="53" y="0"/>
                  </a:moveTo>
                  <a:lnTo>
                    <a:pt x="53" y="0"/>
                  </a:lnTo>
                  <a:lnTo>
                    <a:pt x="53" y="7"/>
                  </a:lnTo>
                  <a:lnTo>
                    <a:pt x="49" y="12"/>
                  </a:lnTo>
                  <a:lnTo>
                    <a:pt x="44" y="16"/>
                  </a:lnTo>
                  <a:lnTo>
                    <a:pt x="37" y="18"/>
                  </a:lnTo>
                  <a:lnTo>
                    <a:pt x="29" y="21"/>
                  </a:lnTo>
                  <a:lnTo>
                    <a:pt x="19" y="22"/>
                  </a:lnTo>
                  <a:lnTo>
                    <a:pt x="9" y="25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9" y="32"/>
                  </a:lnTo>
                  <a:lnTo>
                    <a:pt x="19" y="30"/>
                  </a:lnTo>
                  <a:lnTo>
                    <a:pt x="29" y="29"/>
                  </a:lnTo>
                  <a:lnTo>
                    <a:pt x="40" y="26"/>
                  </a:lnTo>
                  <a:lnTo>
                    <a:pt x="47" y="23"/>
                  </a:lnTo>
                  <a:lnTo>
                    <a:pt x="54" y="17"/>
                  </a:lnTo>
                  <a:lnTo>
                    <a:pt x="60" y="9"/>
                  </a:lnTo>
                  <a:lnTo>
                    <a:pt x="6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52" name="Freeform 67"/>
            <p:cNvSpPr>
              <a:spLocks/>
            </p:cNvSpPr>
            <p:nvPr/>
          </p:nvSpPr>
          <p:spPr bwMode="auto">
            <a:xfrm>
              <a:off x="4657" y="2893"/>
              <a:ext cx="10" cy="204"/>
            </a:xfrm>
            <a:custGeom>
              <a:avLst/>
              <a:gdLst>
                <a:gd name="T0" fmla="*/ 0 w 10"/>
                <a:gd name="T1" fmla="*/ 0 h 204"/>
                <a:gd name="T2" fmla="*/ 0 w 10"/>
                <a:gd name="T3" fmla="*/ 0 h 204"/>
                <a:gd name="T4" fmla="*/ 0 w 10"/>
                <a:gd name="T5" fmla="*/ 204 h 204"/>
                <a:gd name="T6" fmla="*/ 10 w 10"/>
                <a:gd name="T7" fmla="*/ 204 h 204"/>
                <a:gd name="T8" fmla="*/ 10 w 10"/>
                <a:gd name="T9" fmla="*/ 0 h 204"/>
                <a:gd name="T10" fmla="*/ 10 w 10"/>
                <a:gd name="T11" fmla="*/ 0 h 204"/>
                <a:gd name="T12" fmla="*/ 0 w 10"/>
                <a:gd name="T13" fmla="*/ 0 h 2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4"/>
                <a:gd name="T23" fmla="*/ 10 w 10"/>
                <a:gd name="T24" fmla="*/ 204 h 2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4">
                  <a:moveTo>
                    <a:pt x="0" y="0"/>
                  </a:moveTo>
                  <a:lnTo>
                    <a:pt x="0" y="0"/>
                  </a:lnTo>
                  <a:lnTo>
                    <a:pt x="0" y="204"/>
                  </a:lnTo>
                  <a:lnTo>
                    <a:pt x="10" y="204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53" name="Freeform 68"/>
            <p:cNvSpPr>
              <a:spLocks/>
            </p:cNvSpPr>
            <p:nvPr/>
          </p:nvSpPr>
          <p:spPr bwMode="auto">
            <a:xfrm>
              <a:off x="4604" y="2860"/>
              <a:ext cx="63" cy="33"/>
            </a:xfrm>
            <a:custGeom>
              <a:avLst/>
              <a:gdLst>
                <a:gd name="T0" fmla="*/ 0 w 63"/>
                <a:gd name="T1" fmla="*/ 8 h 33"/>
                <a:gd name="T2" fmla="*/ 0 w 63"/>
                <a:gd name="T3" fmla="*/ 8 h 33"/>
                <a:gd name="T4" fmla="*/ 9 w 63"/>
                <a:gd name="T5" fmla="*/ 9 h 33"/>
                <a:gd name="T6" fmla="*/ 19 w 63"/>
                <a:gd name="T7" fmla="*/ 11 h 33"/>
                <a:gd name="T8" fmla="*/ 29 w 63"/>
                <a:gd name="T9" fmla="*/ 12 h 33"/>
                <a:gd name="T10" fmla="*/ 37 w 63"/>
                <a:gd name="T11" fmla="*/ 15 h 33"/>
                <a:gd name="T12" fmla="*/ 44 w 63"/>
                <a:gd name="T13" fmla="*/ 17 h 33"/>
                <a:gd name="T14" fmla="*/ 49 w 63"/>
                <a:gd name="T15" fmla="*/ 21 h 33"/>
                <a:gd name="T16" fmla="*/ 53 w 63"/>
                <a:gd name="T17" fmla="*/ 26 h 33"/>
                <a:gd name="T18" fmla="*/ 53 w 63"/>
                <a:gd name="T19" fmla="*/ 33 h 33"/>
                <a:gd name="T20" fmla="*/ 63 w 63"/>
                <a:gd name="T21" fmla="*/ 33 h 33"/>
                <a:gd name="T22" fmla="*/ 60 w 63"/>
                <a:gd name="T23" fmla="*/ 24 h 33"/>
                <a:gd name="T24" fmla="*/ 54 w 63"/>
                <a:gd name="T25" fmla="*/ 16 h 33"/>
                <a:gd name="T26" fmla="*/ 47 w 63"/>
                <a:gd name="T27" fmla="*/ 9 h 33"/>
                <a:gd name="T28" fmla="*/ 40 w 63"/>
                <a:gd name="T29" fmla="*/ 7 h 33"/>
                <a:gd name="T30" fmla="*/ 29 w 63"/>
                <a:gd name="T31" fmla="*/ 4 h 33"/>
                <a:gd name="T32" fmla="*/ 19 w 63"/>
                <a:gd name="T33" fmla="*/ 3 h 33"/>
                <a:gd name="T34" fmla="*/ 9 w 63"/>
                <a:gd name="T35" fmla="*/ 2 h 33"/>
                <a:gd name="T36" fmla="*/ 0 w 63"/>
                <a:gd name="T37" fmla="*/ 0 h 33"/>
                <a:gd name="T38" fmla="*/ 0 w 63"/>
                <a:gd name="T39" fmla="*/ 0 h 33"/>
                <a:gd name="T40" fmla="*/ 0 w 63"/>
                <a:gd name="T41" fmla="*/ 8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3"/>
                <a:gd name="T65" fmla="*/ 63 w 63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3">
                  <a:moveTo>
                    <a:pt x="0" y="8"/>
                  </a:moveTo>
                  <a:lnTo>
                    <a:pt x="0" y="8"/>
                  </a:lnTo>
                  <a:lnTo>
                    <a:pt x="9" y="9"/>
                  </a:lnTo>
                  <a:lnTo>
                    <a:pt x="19" y="11"/>
                  </a:lnTo>
                  <a:lnTo>
                    <a:pt x="29" y="12"/>
                  </a:lnTo>
                  <a:lnTo>
                    <a:pt x="37" y="15"/>
                  </a:lnTo>
                  <a:lnTo>
                    <a:pt x="44" y="17"/>
                  </a:lnTo>
                  <a:lnTo>
                    <a:pt x="49" y="21"/>
                  </a:lnTo>
                  <a:lnTo>
                    <a:pt x="53" y="26"/>
                  </a:lnTo>
                  <a:lnTo>
                    <a:pt x="53" y="33"/>
                  </a:lnTo>
                  <a:lnTo>
                    <a:pt x="63" y="33"/>
                  </a:lnTo>
                  <a:lnTo>
                    <a:pt x="60" y="24"/>
                  </a:lnTo>
                  <a:lnTo>
                    <a:pt x="54" y="16"/>
                  </a:lnTo>
                  <a:lnTo>
                    <a:pt x="47" y="9"/>
                  </a:lnTo>
                  <a:lnTo>
                    <a:pt x="40" y="7"/>
                  </a:lnTo>
                  <a:lnTo>
                    <a:pt x="29" y="4"/>
                  </a:lnTo>
                  <a:lnTo>
                    <a:pt x="19" y="3"/>
                  </a:lnTo>
                  <a:lnTo>
                    <a:pt x="9" y="2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54" name="Freeform 69"/>
            <p:cNvSpPr>
              <a:spLocks/>
            </p:cNvSpPr>
            <p:nvPr/>
          </p:nvSpPr>
          <p:spPr bwMode="auto">
            <a:xfrm>
              <a:off x="4544" y="2831"/>
              <a:ext cx="60" cy="37"/>
            </a:xfrm>
            <a:custGeom>
              <a:avLst/>
              <a:gdLst>
                <a:gd name="T0" fmla="*/ 10 w 60"/>
                <a:gd name="T1" fmla="*/ 11 h 37"/>
                <a:gd name="T2" fmla="*/ 3 w 60"/>
                <a:gd name="T3" fmla="*/ 14 h 37"/>
                <a:gd name="T4" fmla="*/ 8 w 60"/>
                <a:gd name="T5" fmla="*/ 20 h 37"/>
                <a:gd name="T6" fmla="*/ 15 w 60"/>
                <a:gd name="T7" fmla="*/ 24 h 37"/>
                <a:gd name="T8" fmla="*/ 21 w 60"/>
                <a:gd name="T9" fmla="*/ 27 h 37"/>
                <a:gd name="T10" fmla="*/ 27 w 60"/>
                <a:gd name="T11" fmla="*/ 29 h 37"/>
                <a:gd name="T12" fmla="*/ 34 w 60"/>
                <a:gd name="T13" fmla="*/ 32 h 37"/>
                <a:gd name="T14" fmla="*/ 43 w 60"/>
                <a:gd name="T15" fmla="*/ 33 h 37"/>
                <a:gd name="T16" fmla="*/ 50 w 60"/>
                <a:gd name="T17" fmla="*/ 36 h 37"/>
                <a:gd name="T18" fmla="*/ 60 w 60"/>
                <a:gd name="T19" fmla="*/ 37 h 37"/>
                <a:gd name="T20" fmla="*/ 60 w 60"/>
                <a:gd name="T21" fmla="*/ 29 h 37"/>
                <a:gd name="T22" fmla="*/ 50 w 60"/>
                <a:gd name="T23" fmla="*/ 28 h 37"/>
                <a:gd name="T24" fmla="*/ 43 w 60"/>
                <a:gd name="T25" fmla="*/ 25 h 37"/>
                <a:gd name="T26" fmla="*/ 34 w 60"/>
                <a:gd name="T27" fmla="*/ 24 h 37"/>
                <a:gd name="T28" fmla="*/ 29 w 60"/>
                <a:gd name="T29" fmla="*/ 22 h 37"/>
                <a:gd name="T30" fmla="*/ 23 w 60"/>
                <a:gd name="T31" fmla="*/ 19 h 37"/>
                <a:gd name="T32" fmla="*/ 17 w 60"/>
                <a:gd name="T33" fmla="*/ 16 h 37"/>
                <a:gd name="T34" fmla="*/ 12 w 60"/>
                <a:gd name="T35" fmla="*/ 12 h 37"/>
                <a:gd name="T36" fmla="*/ 8 w 60"/>
                <a:gd name="T37" fmla="*/ 9 h 37"/>
                <a:gd name="T38" fmla="*/ 0 w 60"/>
                <a:gd name="T39" fmla="*/ 11 h 37"/>
                <a:gd name="T40" fmla="*/ 8 w 60"/>
                <a:gd name="T41" fmla="*/ 9 h 37"/>
                <a:gd name="T42" fmla="*/ 0 w 60"/>
                <a:gd name="T43" fmla="*/ 0 h 37"/>
                <a:gd name="T44" fmla="*/ 0 w 60"/>
                <a:gd name="T45" fmla="*/ 11 h 37"/>
                <a:gd name="T46" fmla="*/ 10 w 60"/>
                <a:gd name="T47" fmla="*/ 11 h 3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7"/>
                <a:gd name="T74" fmla="*/ 60 w 60"/>
                <a:gd name="T75" fmla="*/ 37 h 3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7">
                  <a:moveTo>
                    <a:pt x="10" y="11"/>
                  </a:moveTo>
                  <a:lnTo>
                    <a:pt x="3" y="14"/>
                  </a:lnTo>
                  <a:lnTo>
                    <a:pt x="8" y="20"/>
                  </a:lnTo>
                  <a:lnTo>
                    <a:pt x="15" y="24"/>
                  </a:lnTo>
                  <a:lnTo>
                    <a:pt x="21" y="27"/>
                  </a:lnTo>
                  <a:lnTo>
                    <a:pt x="27" y="29"/>
                  </a:lnTo>
                  <a:lnTo>
                    <a:pt x="34" y="32"/>
                  </a:lnTo>
                  <a:lnTo>
                    <a:pt x="43" y="33"/>
                  </a:lnTo>
                  <a:lnTo>
                    <a:pt x="50" y="36"/>
                  </a:lnTo>
                  <a:lnTo>
                    <a:pt x="60" y="37"/>
                  </a:lnTo>
                  <a:lnTo>
                    <a:pt x="60" y="29"/>
                  </a:lnTo>
                  <a:lnTo>
                    <a:pt x="50" y="28"/>
                  </a:lnTo>
                  <a:lnTo>
                    <a:pt x="43" y="25"/>
                  </a:lnTo>
                  <a:lnTo>
                    <a:pt x="34" y="24"/>
                  </a:lnTo>
                  <a:lnTo>
                    <a:pt x="29" y="22"/>
                  </a:lnTo>
                  <a:lnTo>
                    <a:pt x="23" y="19"/>
                  </a:lnTo>
                  <a:lnTo>
                    <a:pt x="17" y="16"/>
                  </a:lnTo>
                  <a:lnTo>
                    <a:pt x="12" y="12"/>
                  </a:lnTo>
                  <a:lnTo>
                    <a:pt x="8" y="9"/>
                  </a:lnTo>
                  <a:lnTo>
                    <a:pt x="0" y="11"/>
                  </a:lnTo>
                  <a:lnTo>
                    <a:pt x="8" y="9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55" name="Freeform 70"/>
            <p:cNvSpPr>
              <a:spLocks/>
            </p:cNvSpPr>
            <p:nvPr/>
          </p:nvSpPr>
          <p:spPr bwMode="auto">
            <a:xfrm>
              <a:off x="4544" y="2842"/>
              <a:ext cx="10" cy="317"/>
            </a:xfrm>
            <a:custGeom>
              <a:avLst/>
              <a:gdLst>
                <a:gd name="T0" fmla="*/ 3 w 10"/>
                <a:gd name="T1" fmla="*/ 303 h 317"/>
                <a:gd name="T2" fmla="*/ 10 w 10"/>
                <a:gd name="T3" fmla="*/ 306 h 317"/>
                <a:gd name="T4" fmla="*/ 10 w 10"/>
                <a:gd name="T5" fmla="*/ 0 h 317"/>
                <a:gd name="T6" fmla="*/ 0 w 10"/>
                <a:gd name="T7" fmla="*/ 0 h 317"/>
                <a:gd name="T8" fmla="*/ 0 w 10"/>
                <a:gd name="T9" fmla="*/ 306 h 317"/>
                <a:gd name="T10" fmla="*/ 8 w 10"/>
                <a:gd name="T11" fmla="*/ 308 h 317"/>
                <a:gd name="T12" fmla="*/ 0 w 10"/>
                <a:gd name="T13" fmla="*/ 306 h 317"/>
                <a:gd name="T14" fmla="*/ 0 w 10"/>
                <a:gd name="T15" fmla="*/ 317 h 317"/>
                <a:gd name="T16" fmla="*/ 8 w 10"/>
                <a:gd name="T17" fmla="*/ 308 h 317"/>
                <a:gd name="T18" fmla="*/ 3 w 10"/>
                <a:gd name="T19" fmla="*/ 303 h 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17"/>
                <a:gd name="T32" fmla="*/ 10 w 10"/>
                <a:gd name="T33" fmla="*/ 317 h 3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17">
                  <a:moveTo>
                    <a:pt x="3" y="303"/>
                  </a:moveTo>
                  <a:lnTo>
                    <a:pt x="10" y="30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6"/>
                  </a:lnTo>
                  <a:lnTo>
                    <a:pt x="8" y="308"/>
                  </a:lnTo>
                  <a:lnTo>
                    <a:pt x="0" y="306"/>
                  </a:lnTo>
                  <a:lnTo>
                    <a:pt x="0" y="317"/>
                  </a:lnTo>
                  <a:lnTo>
                    <a:pt x="8" y="308"/>
                  </a:lnTo>
                  <a:lnTo>
                    <a:pt x="3" y="3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56" name="Freeform 71"/>
            <p:cNvSpPr>
              <a:spLocks/>
            </p:cNvSpPr>
            <p:nvPr/>
          </p:nvSpPr>
          <p:spPr bwMode="auto">
            <a:xfrm>
              <a:off x="4549" y="2560"/>
              <a:ext cx="113" cy="307"/>
            </a:xfrm>
            <a:custGeom>
              <a:avLst/>
              <a:gdLst>
                <a:gd name="T0" fmla="*/ 0 w 113"/>
                <a:gd name="T1" fmla="*/ 307 h 307"/>
                <a:gd name="T2" fmla="*/ 5 w 113"/>
                <a:gd name="T3" fmla="*/ 302 h 307"/>
                <a:gd name="T4" fmla="*/ 11 w 113"/>
                <a:gd name="T5" fmla="*/ 298 h 307"/>
                <a:gd name="T6" fmla="*/ 17 w 113"/>
                <a:gd name="T7" fmla="*/ 294 h 307"/>
                <a:gd name="T8" fmla="*/ 23 w 113"/>
                <a:gd name="T9" fmla="*/ 291 h 307"/>
                <a:gd name="T10" fmla="*/ 29 w 113"/>
                <a:gd name="T11" fmla="*/ 290 h 307"/>
                <a:gd name="T12" fmla="*/ 38 w 113"/>
                <a:gd name="T13" fmla="*/ 289 h 307"/>
                <a:gd name="T14" fmla="*/ 45 w 113"/>
                <a:gd name="T15" fmla="*/ 286 h 307"/>
                <a:gd name="T16" fmla="*/ 55 w 113"/>
                <a:gd name="T17" fmla="*/ 285 h 307"/>
                <a:gd name="T18" fmla="*/ 64 w 113"/>
                <a:gd name="T19" fmla="*/ 283 h 307"/>
                <a:gd name="T20" fmla="*/ 74 w 113"/>
                <a:gd name="T21" fmla="*/ 281 h 307"/>
                <a:gd name="T22" fmla="*/ 84 w 113"/>
                <a:gd name="T23" fmla="*/ 280 h 307"/>
                <a:gd name="T24" fmla="*/ 93 w 113"/>
                <a:gd name="T25" fmla="*/ 277 h 307"/>
                <a:gd name="T26" fmla="*/ 101 w 113"/>
                <a:gd name="T27" fmla="*/ 274 h 307"/>
                <a:gd name="T28" fmla="*/ 107 w 113"/>
                <a:gd name="T29" fmla="*/ 269 h 307"/>
                <a:gd name="T30" fmla="*/ 112 w 113"/>
                <a:gd name="T31" fmla="*/ 264 h 307"/>
                <a:gd name="T32" fmla="*/ 113 w 113"/>
                <a:gd name="T33" fmla="*/ 256 h 307"/>
                <a:gd name="T34" fmla="*/ 113 w 113"/>
                <a:gd name="T35" fmla="*/ 51 h 307"/>
                <a:gd name="T36" fmla="*/ 112 w 113"/>
                <a:gd name="T37" fmla="*/ 43 h 307"/>
                <a:gd name="T38" fmla="*/ 107 w 113"/>
                <a:gd name="T39" fmla="*/ 38 h 307"/>
                <a:gd name="T40" fmla="*/ 101 w 113"/>
                <a:gd name="T41" fmla="*/ 32 h 307"/>
                <a:gd name="T42" fmla="*/ 93 w 113"/>
                <a:gd name="T43" fmla="*/ 30 h 307"/>
                <a:gd name="T44" fmla="*/ 84 w 113"/>
                <a:gd name="T45" fmla="*/ 27 h 307"/>
                <a:gd name="T46" fmla="*/ 74 w 113"/>
                <a:gd name="T47" fmla="*/ 26 h 307"/>
                <a:gd name="T48" fmla="*/ 64 w 113"/>
                <a:gd name="T49" fmla="*/ 23 h 307"/>
                <a:gd name="T50" fmla="*/ 55 w 113"/>
                <a:gd name="T51" fmla="*/ 22 h 307"/>
                <a:gd name="T52" fmla="*/ 45 w 113"/>
                <a:gd name="T53" fmla="*/ 21 h 307"/>
                <a:gd name="T54" fmla="*/ 38 w 113"/>
                <a:gd name="T55" fmla="*/ 18 h 307"/>
                <a:gd name="T56" fmla="*/ 29 w 113"/>
                <a:gd name="T57" fmla="*/ 17 h 307"/>
                <a:gd name="T58" fmla="*/ 23 w 113"/>
                <a:gd name="T59" fmla="*/ 14 h 307"/>
                <a:gd name="T60" fmla="*/ 17 w 113"/>
                <a:gd name="T61" fmla="*/ 13 h 307"/>
                <a:gd name="T62" fmla="*/ 11 w 113"/>
                <a:gd name="T63" fmla="*/ 9 h 307"/>
                <a:gd name="T64" fmla="*/ 5 w 113"/>
                <a:gd name="T65" fmla="*/ 5 h 307"/>
                <a:gd name="T66" fmla="*/ 0 w 113"/>
                <a:gd name="T67" fmla="*/ 0 h 307"/>
                <a:gd name="T68" fmla="*/ 0 w 113"/>
                <a:gd name="T69" fmla="*/ 307 h 3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7"/>
                <a:gd name="T107" fmla="*/ 113 w 113"/>
                <a:gd name="T108" fmla="*/ 307 h 30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7">
                  <a:moveTo>
                    <a:pt x="0" y="307"/>
                  </a:moveTo>
                  <a:lnTo>
                    <a:pt x="5" y="302"/>
                  </a:lnTo>
                  <a:lnTo>
                    <a:pt x="11" y="298"/>
                  </a:lnTo>
                  <a:lnTo>
                    <a:pt x="17" y="294"/>
                  </a:lnTo>
                  <a:lnTo>
                    <a:pt x="23" y="291"/>
                  </a:lnTo>
                  <a:lnTo>
                    <a:pt x="29" y="290"/>
                  </a:lnTo>
                  <a:lnTo>
                    <a:pt x="38" y="289"/>
                  </a:lnTo>
                  <a:lnTo>
                    <a:pt x="45" y="286"/>
                  </a:lnTo>
                  <a:lnTo>
                    <a:pt x="55" y="285"/>
                  </a:lnTo>
                  <a:lnTo>
                    <a:pt x="64" y="283"/>
                  </a:lnTo>
                  <a:lnTo>
                    <a:pt x="74" y="281"/>
                  </a:lnTo>
                  <a:lnTo>
                    <a:pt x="84" y="280"/>
                  </a:lnTo>
                  <a:lnTo>
                    <a:pt x="93" y="277"/>
                  </a:lnTo>
                  <a:lnTo>
                    <a:pt x="101" y="274"/>
                  </a:lnTo>
                  <a:lnTo>
                    <a:pt x="107" y="269"/>
                  </a:lnTo>
                  <a:lnTo>
                    <a:pt x="112" y="264"/>
                  </a:lnTo>
                  <a:lnTo>
                    <a:pt x="113" y="256"/>
                  </a:lnTo>
                  <a:lnTo>
                    <a:pt x="113" y="51"/>
                  </a:lnTo>
                  <a:lnTo>
                    <a:pt x="112" y="43"/>
                  </a:lnTo>
                  <a:lnTo>
                    <a:pt x="107" y="38"/>
                  </a:lnTo>
                  <a:lnTo>
                    <a:pt x="101" y="32"/>
                  </a:lnTo>
                  <a:lnTo>
                    <a:pt x="93" y="30"/>
                  </a:lnTo>
                  <a:lnTo>
                    <a:pt x="84" y="27"/>
                  </a:lnTo>
                  <a:lnTo>
                    <a:pt x="74" y="26"/>
                  </a:lnTo>
                  <a:lnTo>
                    <a:pt x="64" y="23"/>
                  </a:lnTo>
                  <a:lnTo>
                    <a:pt x="55" y="22"/>
                  </a:lnTo>
                  <a:lnTo>
                    <a:pt x="45" y="21"/>
                  </a:lnTo>
                  <a:lnTo>
                    <a:pt x="38" y="18"/>
                  </a:lnTo>
                  <a:lnTo>
                    <a:pt x="29" y="17"/>
                  </a:lnTo>
                  <a:lnTo>
                    <a:pt x="23" y="14"/>
                  </a:lnTo>
                  <a:lnTo>
                    <a:pt x="17" y="13"/>
                  </a:lnTo>
                  <a:lnTo>
                    <a:pt x="11" y="9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307"/>
                  </a:lnTo>
                  <a:close/>
                </a:path>
              </a:pathLst>
            </a:custGeom>
            <a:solidFill>
              <a:srgbClr val="007F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57" name="Freeform 72"/>
            <p:cNvSpPr>
              <a:spLocks/>
            </p:cNvSpPr>
            <p:nvPr/>
          </p:nvSpPr>
          <p:spPr bwMode="auto">
            <a:xfrm>
              <a:off x="4547" y="2841"/>
              <a:ext cx="57" cy="28"/>
            </a:xfrm>
            <a:custGeom>
              <a:avLst/>
              <a:gdLst>
                <a:gd name="T0" fmla="*/ 57 w 57"/>
                <a:gd name="T1" fmla="*/ 0 h 28"/>
                <a:gd name="T2" fmla="*/ 57 w 57"/>
                <a:gd name="T3" fmla="*/ 0 h 28"/>
                <a:gd name="T4" fmla="*/ 47 w 57"/>
                <a:gd name="T5" fmla="*/ 1 h 28"/>
                <a:gd name="T6" fmla="*/ 40 w 57"/>
                <a:gd name="T7" fmla="*/ 4 h 28"/>
                <a:gd name="T8" fmla="*/ 31 w 57"/>
                <a:gd name="T9" fmla="*/ 5 h 28"/>
                <a:gd name="T10" fmla="*/ 24 w 57"/>
                <a:gd name="T11" fmla="*/ 6 h 28"/>
                <a:gd name="T12" fmla="*/ 18 w 57"/>
                <a:gd name="T13" fmla="*/ 9 h 28"/>
                <a:gd name="T14" fmla="*/ 11 w 57"/>
                <a:gd name="T15" fmla="*/ 13 h 28"/>
                <a:gd name="T16" fmla="*/ 5 w 57"/>
                <a:gd name="T17" fmla="*/ 17 h 28"/>
                <a:gd name="T18" fmla="*/ 0 w 57"/>
                <a:gd name="T19" fmla="*/ 23 h 28"/>
                <a:gd name="T20" fmla="*/ 5 w 57"/>
                <a:gd name="T21" fmla="*/ 28 h 28"/>
                <a:gd name="T22" fmla="*/ 9 w 57"/>
                <a:gd name="T23" fmla="*/ 24 h 28"/>
                <a:gd name="T24" fmla="*/ 15 w 57"/>
                <a:gd name="T25" fmla="*/ 21 h 28"/>
                <a:gd name="T26" fmla="*/ 20 w 57"/>
                <a:gd name="T27" fmla="*/ 17 h 28"/>
                <a:gd name="T28" fmla="*/ 26 w 57"/>
                <a:gd name="T29" fmla="*/ 14 h 28"/>
                <a:gd name="T30" fmla="*/ 31 w 57"/>
                <a:gd name="T31" fmla="*/ 13 h 28"/>
                <a:gd name="T32" fmla="*/ 40 w 57"/>
                <a:gd name="T33" fmla="*/ 12 h 28"/>
                <a:gd name="T34" fmla="*/ 47 w 57"/>
                <a:gd name="T35" fmla="*/ 9 h 28"/>
                <a:gd name="T36" fmla="*/ 57 w 57"/>
                <a:gd name="T37" fmla="*/ 8 h 28"/>
                <a:gd name="T38" fmla="*/ 57 w 57"/>
                <a:gd name="T39" fmla="*/ 8 h 28"/>
                <a:gd name="T40" fmla="*/ 57 w 57"/>
                <a:gd name="T41" fmla="*/ 0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8"/>
                <a:gd name="T65" fmla="*/ 57 w 57"/>
                <a:gd name="T66" fmla="*/ 28 h 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8">
                  <a:moveTo>
                    <a:pt x="57" y="0"/>
                  </a:moveTo>
                  <a:lnTo>
                    <a:pt x="57" y="0"/>
                  </a:lnTo>
                  <a:lnTo>
                    <a:pt x="47" y="1"/>
                  </a:lnTo>
                  <a:lnTo>
                    <a:pt x="40" y="4"/>
                  </a:lnTo>
                  <a:lnTo>
                    <a:pt x="31" y="5"/>
                  </a:lnTo>
                  <a:lnTo>
                    <a:pt x="24" y="6"/>
                  </a:lnTo>
                  <a:lnTo>
                    <a:pt x="18" y="9"/>
                  </a:lnTo>
                  <a:lnTo>
                    <a:pt x="11" y="13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5" y="28"/>
                  </a:lnTo>
                  <a:lnTo>
                    <a:pt x="9" y="24"/>
                  </a:lnTo>
                  <a:lnTo>
                    <a:pt x="15" y="21"/>
                  </a:lnTo>
                  <a:lnTo>
                    <a:pt x="20" y="17"/>
                  </a:lnTo>
                  <a:lnTo>
                    <a:pt x="26" y="14"/>
                  </a:lnTo>
                  <a:lnTo>
                    <a:pt x="31" y="13"/>
                  </a:lnTo>
                  <a:lnTo>
                    <a:pt x="40" y="12"/>
                  </a:lnTo>
                  <a:lnTo>
                    <a:pt x="47" y="9"/>
                  </a:lnTo>
                  <a:lnTo>
                    <a:pt x="57" y="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58" name="Freeform 73"/>
            <p:cNvSpPr>
              <a:spLocks/>
            </p:cNvSpPr>
            <p:nvPr/>
          </p:nvSpPr>
          <p:spPr bwMode="auto">
            <a:xfrm>
              <a:off x="4604" y="2816"/>
              <a:ext cx="63" cy="33"/>
            </a:xfrm>
            <a:custGeom>
              <a:avLst/>
              <a:gdLst>
                <a:gd name="T0" fmla="*/ 53 w 63"/>
                <a:gd name="T1" fmla="*/ 0 h 33"/>
                <a:gd name="T2" fmla="*/ 53 w 63"/>
                <a:gd name="T3" fmla="*/ 0 h 33"/>
                <a:gd name="T4" fmla="*/ 53 w 63"/>
                <a:gd name="T5" fmla="*/ 7 h 33"/>
                <a:gd name="T6" fmla="*/ 49 w 63"/>
                <a:gd name="T7" fmla="*/ 11 h 33"/>
                <a:gd name="T8" fmla="*/ 44 w 63"/>
                <a:gd name="T9" fmla="*/ 15 h 33"/>
                <a:gd name="T10" fmla="*/ 37 w 63"/>
                <a:gd name="T11" fmla="*/ 17 h 33"/>
                <a:gd name="T12" fmla="*/ 29 w 63"/>
                <a:gd name="T13" fmla="*/ 20 h 33"/>
                <a:gd name="T14" fmla="*/ 19 w 63"/>
                <a:gd name="T15" fmla="*/ 21 h 33"/>
                <a:gd name="T16" fmla="*/ 9 w 63"/>
                <a:gd name="T17" fmla="*/ 24 h 33"/>
                <a:gd name="T18" fmla="*/ 0 w 63"/>
                <a:gd name="T19" fmla="*/ 25 h 33"/>
                <a:gd name="T20" fmla="*/ 0 w 63"/>
                <a:gd name="T21" fmla="*/ 33 h 33"/>
                <a:gd name="T22" fmla="*/ 9 w 63"/>
                <a:gd name="T23" fmla="*/ 31 h 33"/>
                <a:gd name="T24" fmla="*/ 19 w 63"/>
                <a:gd name="T25" fmla="*/ 29 h 33"/>
                <a:gd name="T26" fmla="*/ 29 w 63"/>
                <a:gd name="T27" fmla="*/ 27 h 33"/>
                <a:gd name="T28" fmla="*/ 40 w 63"/>
                <a:gd name="T29" fmla="*/ 25 h 33"/>
                <a:gd name="T30" fmla="*/ 47 w 63"/>
                <a:gd name="T31" fmla="*/ 22 h 33"/>
                <a:gd name="T32" fmla="*/ 54 w 63"/>
                <a:gd name="T33" fmla="*/ 16 h 33"/>
                <a:gd name="T34" fmla="*/ 60 w 63"/>
                <a:gd name="T35" fmla="*/ 9 h 33"/>
                <a:gd name="T36" fmla="*/ 63 w 63"/>
                <a:gd name="T37" fmla="*/ 0 h 33"/>
                <a:gd name="T38" fmla="*/ 63 w 63"/>
                <a:gd name="T39" fmla="*/ 0 h 33"/>
                <a:gd name="T40" fmla="*/ 53 w 63"/>
                <a:gd name="T41" fmla="*/ 0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3"/>
                <a:gd name="T65" fmla="*/ 63 w 63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3">
                  <a:moveTo>
                    <a:pt x="53" y="0"/>
                  </a:moveTo>
                  <a:lnTo>
                    <a:pt x="53" y="0"/>
                  </a:lnTo>
                  <a:lnTo>
                    <a:pt x="53" y="7"/>
                  </a:lnTo>
                  <a:lnTo>
                    <a:pt x="49" y="11"/>
                  </a:lnTo>
                  <a:lnTo>
                    <a:pt x="44" y="15"/>
                  </a:lnTo>
                  <a:lnTo>
                    <a:pt x="37" y="17"/>
                  </a:lnTo>
                  <a:lnTo>
                    <a:pt x="29" y="20"/>
                  </a:lnTo>
                  <a:lnTo>
                    <a:pt x="19" y="21"/>
                  </a:lnTo>
                  <a:lnTo>
                    <a:pt x="9" y="24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9" y="31"/>
                  </a:lnTo>
                  <a:lnTo>
                    <a:pt x="19" y="29"/>
                  </a:lnTo>
                  <a:lnTo>
                    <a:pt x="29" y="27"/>
                  </a:lnTo>
                  <a:lnTo>
                    <a:pt x="40" y="25"/>
                  </a:lnTo>
                  <a:lnTo>
                    <a:pt x="47" y="22"/>
                  </a:lnTo>
                  <a:lnTo>
                    <a:pt x="54" y="16"/>
                  </a:lnTo>
                  <a:lnTo>
                    <a:pt x="60" y="9"/>
                  </a:lnTo>
                  <a:lnTo>
                    <a:pt x="6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59" name="Freeform 74"/>
            <p:cNvSpPr>
              <a:spLocks/>
            </p:cNvSpPr>
            <p:nvPr/>
          </p:nvSpPr>
          <p:spPr bwMode="auto">
            <a:xfrm>
              <a:off x="4657" y="2611"/>
              <a:ext cx="10" cy="205"/>
            </a:xfrm>
            <a:custGeom>
              <a:avLst/>
              <a:gdLst>
                <a:gd name="T0" fmla="*/ 0 w 10"/>
                <a:gd name="T1" fmla="*/ 0 h 205"/>
                <a:gd name="T2" fmla="*/ 0 w 10"/>
                <a:gd name="T3" fmla="*/ 0 h 205"/>
                <a:gd name="T4" fmla="*/ 0 w 10"/>
                <a:gd name="T5" fmla="*/ 205 h 205"/>
                <a:gd name="T6" fmla="*/ 10 w 10"/>
                <a:gd name="T7" fmla="*/ 205 h 205"/>
                <a:gd name="T8" fmla="*/ 10 w 10"/>
                <a:gd name="T9" fmla="*/ 0 h 205"/>
                <a:gd name="T10" fmla="*/ 10 w 10"/>
                <a:gd name="T11" fmla="*/ 0 h 205"/>
                <a:gd name="T12" fmla="*/ 0 w 10"/>
                <a:gd name="T13" fmla="*/ 0 h 2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5"/>
                <a:gd name="T23" fmla="*/ 10 w 10"/>
                <a:gd name="T24" fmla="*/ 205 h 2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5">
                  <a:moveTo>
                    <a:pt x="0" y="0"/>
                  </a:moveTo>
                  <a:lnTo>
                    <a:pt x="0" y="0"/>
                  </a:lnTo>
                  <a:lnTo>
                    <a:pt x="0" y="205"/>
                  </a:lnTo>
                  <a:lnTo>
                    <a:pt x="10" y="205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0" name="Freeform 75"/>
            <p:cNvSpPr>
              <a:spLocks/>
            </p:cNvSpPr>
            <p:nvPr/>
          </p:nvSpPr>
          <p:spPr bwMode="auto">
            <a:xfrm>
              <a:off x="4604" y="2578"/>
              <a:ext cx="63" cy="33"/>
            </a:xfrm>
            <a:custGeom>
              <a:avLst/>
              <a:gdLst>
                <a:gd name="T0" fmla="*/ 0 w 63"/>
                <a:gd name="T1" fmla="*/ 8 h 33"/>
                <a:gd name="T2" fmla="*/ 0 w 63"/>
                <a:gd name="T3" fmla="*/ 8 h 33"/>
                <a:gd name="T4" fmla="*/ 9 w 63"/>
                <a:gd name="T5" fmla="*/ 9 h 33"/>
                <a:gd name="T6" fmla="*/ 19 w 63"/>
                <a:gd name="T7" fmla="*/ 12 h 33"/>
                <a:gd name="T8" fmla="*/ 29 w 63"/>
                <a:gd name="T9" fmla="*/ 13 h 33"/>
                <a:gd name="T10" fmla="*/ 37 w 63"/>
                <a:gd name="T11" fmla="*/ 16 h 33"/>
                <a:gd name="T12" fmla="*/ 44 w 63"/>
                <a:gd name="T13" fmla="*/ 18 h 33"/>
                <a:gd name="T14" fmla="*/ 49 w 63"/>
                <a:gd name="T15" fmla="*/ 22 h 33"/>
                <a:gd name="T16" fmla="*/ 53 w 63"/>
                <a:gd name="T17" fmla="*/ 26 h 33"/>
                <a:gd name="T18" fmla="*/ 53 w 63"/>
                <a:gd name="T19" fmla="*/ 33 h 33"/>
                <a:gd name="T20" fmla="*/ 63 w 63"/>
                <a:gd name="T21" fmla="*/ 33 h 33"/>
                <a:gd name="T22" fmla="*/ 60 w 63"/>
                <a:gd name="T23" fmla="*/ 24 h 33"/>
                <a:gd name="T24" fmla="*/ 54 w 63"/>
                <a:gd name="T25" fmla="*/ 17 h 33"/>
                <a:gd name="T26" fmla="*/ 47 w 63"/>
                <a:gd name="T27" fmla="*/ 11 h 33"/>
                <a:gd name="T28" fmla="*/ 40 w 63"/>
                <a:gd name="T29" fmla="*/ 8 h 33"/>
                <a:gd name="T30" fmla="*/ 29 w 63"/>
                <a:gd name="T31" fmla="*/ 5 h 33"/>
                <a:gd name="T32" fmla="*/ 19 w 63"/>
                <a:gd name="T33" fmla="*/ 4 h 33"/>
                <a:gd name="T34" fmla="*/ 9 w 63"/>
                <a:gd name="T35" fmla="*/ 2 h 33"/>
                <a:gd name="T36" fmla="*/ 0 w 63"/>
                <a:gd name="T37" fmla="*/ 0 h 33"/>
                <a:gd name="T38" fmla="*/ 0 w 63"/>
                <a:gd name="T39" fmla="*/ 0 h 33"/>
                <a:gd name="T40" fmla="*/ 0 w 63"/>
                <a:gd name="T41" fmla="*/ 8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3"/>
                <a:gd name="T65" fmla="*/ 63 w 63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3">
                  <a:moveTo>
                    <a:pt x="0" y="8"/>
                  </a:moveTo>
                  <a:lnTo>
                    <a:pt x="0" y="8"/>
                  </a:lnTo>
                  <a:lnTo>
                    <a:pt x="9" y="9"/>
                  </a:lnTo>
                  <a:lnTo>
                    <a:pt x="19" y="12"/>
                  </a:lnTo>
                  <a:lnTo>
                    <a:pt x="29" y="13"/>
                  </a:lnTo>
                  <a:lnTo>
                    <a:pt x="37" y="16"/>
                  </a:lnTo>
                  <a:lnTo>
                    <a:pt x="44" y="18"/>
                  </a:lnTo>
                  <a:lnTo>
                    <a:pt x="49" y="22"/>
                  </a:lnTo>
                  <a:lnTo>
                    <a:pt x="53" y="26"/>
                  </a:lnTo>
                  <a:lnTo>
                    <a:pt x="53" y="33"/>
                  </a:lnTo>
                  <a:lnTo>
                    <a:pt x="63" y="33"/>
                  </a:lnTo>
                  <a:lnTo>
                    <a:pt x="60" y="24"/>
                  </a:lnTo>
                  <a:lnTo>
                    <a:pt x="54" y="17"/>
                  </a:lnTo>
                  <a:lnTo>
                    <a:pt x="47" y="11"/>
                  </a:lnTo>
                  <a:lnTo>
                    <a:pt x="40" y="8"/>
                  </a:lnTo>
                  <a:lnTo>
                    <a:pt x="29" y="5"/>
                  </a:lnTo>
                  <a:lnTo>
                    <a:pt x="19" y="4"/>
                  </a:lnTo>
                  <a:lnTo>
                    <a:pt x="9" y="2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1" name="Freeform 76"/>
            <p:cNvSpPr>
              <a:spLocks/>
            </p:cNvSpPr>
            <p:nvPr/>
          </p:nvSpPr>
          <p:spPr bwMode="auto">
            <a:xfrm>
              <a:off x="4544" y="2547"/>
              <a:ext cx="60" cy="39"/>
            </a:xfrm>
            <a:custGeom>
              <a:avLst/>
              <a:gdLst>
                <a:gd name="T0" fmla="*/ 10 w 60"/>
                <a:gd name="T1" fmla="*/ 13 h 39"/>
                <a:gd name="T2" fmla="*/ 3 w 60"/>
                <a:gd name="T3" fmla="*/ 16 h 39"/>
                <a:gd name="T4" fmla="*/ 8 w 60"/>
                <a:gd name="T5" fmla="*/ 22 h 39"/>
                <a:gd name="T6" fmla="*/ 14 w 60"/>
                <a:gd name="T7" fmla="*/ 26 h 39"/>
                <a:gd name="T8" fmla="*/ 21 w 60"/>
                <a:gd name="T9" fmla="*/ 30 h 39"/>
                <a:gd name="T10" fmla="*/ 27 w 60"/>
                <a:gd name="T11" fmla="*/ 31 h 39"/>
                <a:gd name="T12" fmla="*/ 34 w 60"/>
                <a:gd name="T13" fmla="*/ 34 h 39"/>
                <a:gd name="T14" fmla="*/ 43 w 60"/>
                <a:gd name="T15" fmla="*/ 35 h 39"/>
                <a:gd name="T16" fmla="*/ 50 w 60"/>
                <a:gd name="T17" fmla="*/ 38 h 39"/>
                <a:gd name="T18" fmla="*/ 60 w 60"/>
                <a:gd name="T19" fmla="*/ 39 h 39"/>
                <a:gd name="T20" fmla="*/ 60 w 60"/>
                <a:gd name="T21" fmla="*/ 31 h 39"/>
                <a:gd name="T22" fmla="*/ 50 w 60"/>
                <a:gd name="T23" fmla="*/ 30 h 39"/>
                <a:gd name="T24" fmla="*/ 43 w 60"/>
                <a:gd name="T25" fmla="*/ 27 h 39"/>
                <a:gd name="T26" fmla="*/ 34 w 60"/>
                <a:gd name="T27" fmla="*/ 26 h 39"/>
                <a:gd name="T28" fmla="*/ 29 w 60"/>
                <a:gd name="T29" fmla="*/ 23 h 39"/>
                <a:gd name="T30" fmla="*/ 23 w 60"/>
                <a:gd name="T31" fmla="*/ 22 h 39"/>
                <a:gd name="T32" fmla="*/ 18 w 60"/>
                <a:gd name="T33" fmla="*/ 18 h 39"/>
                <a:gd name="T34" fmla="*/ 12 w 60"/>
                <a:gd name="T35" fmla="*/ 14 h 39"/>
                <a:gd name="T36" fmla="*/ 8 w 60"/>
                <a:gd name="T37" fmla="*/ 11 h 39"/>
                <a:gd name="T38" fmla="*/ 0 w 60"/>
                <a:gd name="T39" fmla="*/ 13 h 39"/>
                <a:gd name="T40" fmla="*/ 8 w 60"/>
                <a:gd name="T41" fmla="*/ 11 h 39"/>
                <a:gd name="T42" fmla="*/ 0 w 60"/>
                <a:gd name="T43" fmla="*/ 0 h 39"/>
                <a:gd name="T44" fmla="*/ 0 w 60"/>
                <a:gd name="T45" fmla="*/ 13 h 39"/>
                <a:gd name="T46" fmla="*/ 10 w 60"/>
                <a:gd name="T47" fmla="*/ 13 h 3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9"/>
                <a:gd name="T74" fmla="*/ 60 w 60"/>
                <a:gd name="T75" fmla="*/ 39 h 3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9">
                  <a:moveTo>
                    <a:pt x="10" y="13"/>
                  </a:moveTo>
                  <a:lnTo>
                    <a:pt x="3" y="16"/>
                  </a:lnTo>
                  <a:lnTo>
                    <a:pt x="8" y="22"/>
                  </a:lnTo>
                  <a:lnTo>
                    <a:pt x="14" y="26"/>
                  </a:lnTo>
                  <a:lnTo>
                    <a:pt x="21" y="30"/>
                  </a:lnTo>
                  <a:lnTo>
                    <a:pt x="27" y="31"/>
                  </a:lnTo>
                  <a:lnTo>
                    <a:pt x="34" y="34"/>
                  </a:lnTo>
                  <a:lnTo>
                    <a:pt x="43" y="35"/>
                  </a:lnTo>
                  <a:lnTo>
                    <a:pt x="50" y="38"/>
                  </a:lnTo>
                  <a:lnTo>
                    <a:pt x="60" y="39"/>
                  </a:lnTo>
                  <a:lnTo>
                    <a:pt x="60" y="31"/>
                  </a:lnTo>
                  <a:lnTo>
                    <a:pt x="50" y="30"/>
                  </a:lnTo>
                  <a:lnTo>
                    <a:pt x="43" y="27"/>
                  </a:lnTo>
                  <a:lnTo>
                    <a:pt x="34" y="26"/>
                  </a:lnTo>
                  <a:lnTo>
                    <a:pt x="29" y="23"/>
                  </a:lnTo>
                  <a:lnTo>
                    <a:pt x="23" y="22"/>
                  </a:lnTo>
                  <a:lnTo>
                    <a:pt x="18" y="18"/>
                  </a:lnTo>
                  <a:lnTo>
                    <a:pt x="12" y="14"/>
                  </a:lnTo>
                  <a:lnTo>
                    <a:pt x="8" y="11"/>
                  </a:lnTo>
                  <a:lnTo>
                    <a:pt x="0" y="13"/>
                  </a:lnTo>
                  <a:lnTo>
                    <a:pt x="8" y="11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2" name="Freeform 77"/>
            <p:cNvSpPr>
              <a:spLocks/>
            </p:cNvSpPr>
            <p:nvPr/>
          </p:nvSpPr>
          <p:spPr bwMode="auto">
            <a:xfrm>
              <a:off x="4544" y="2560"/>
              <a:ext cx="10" cy="320"/>
            </a:xfrm>
            <a:custGeom>
              <a:avLst/>
              <a:gdLst>
                <a:gd name="T0" fmla="*/ 3 w 10"/>
                <a:gd name="T1" fmla="*/ 304 h 320"/>
                <a:gd name="T2" fmla="*/ 10 w 10"/>
                <a:gd name="T3" fmla="*/ 307 h 320"/>
                <a:gd name="T4" fmla="*/ 10 w 10"/>
                <a:gd name="T5" fmla="*/ 0 h 320"/>
                <a:gd name="T6" fmla="*/ 0 w 10"/>
                <a:gd name="T7" fmla="*/ 0 h 320"/>
                <a:gd name="T8" fmla="*/ 0 w 10"/>
                <a:gd name="T9" fmla="*/ 307 h 320"/>
                <a:gd name="T10" fmla="*/ 8 w 10"/>
                <a:gd name="T11" fmla="*/ 309 h 320"/>
                <a:gd name="T12" fmla="*/ 0 w 10"/>
                <a:gd name="T13" fmla="*/ 307 h 320"/>
                <a:gd name="T14" fmla="*/ 0 w 10"/>
                <a:gd name="T15" fmla="*/ 320 h 320"/>
                <a:gd name="T16" fmla="*/ 8 w 10"/>
                <a:gd name="T17" fmla="*/ 309 h 320"/>
                <a:gd name="T18" fmla="*/ 3 w 10"/>
                <a:gd name="T19" fmla="*/ 304 h 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20"/>
                <a:gd name="T32" fmla="*/ 10 w 10"/>
                <a:gd name="T33" fmla="*/ 320 h 3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20">
                  <a:moveTo>
                    <a:pt x="3" y="304"/>
                  </a:moveTo>
                  <a:lnTo>
                    <a:pt x="10" y="307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7"/>
                  </a:lnTo>
                  <a:lnTo>
                    <a:pt x="8" y="309"/>
                  </a:lnTo>
                  <a:lnTo>
                    <a:pt x="0" y="307"/>
                  </a:lnTo>
                  <a:lnTo>
                    <a:pt x="0" y="320"/>
                  </a:lnTo>
                  <a:lnTo>
                    <a:pt x="8" y="309"/>
                  </a:lnTo>
                  <a:lnTo>
                    <a:pt x="3" y="3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3" name="Freeform 78"/>
            <p:cNvSpPr>
              <a:spLocks/>
            </p:cNvSpPr>
            <p:nvPr/>
          </p:nvSpPr>
          <p:spPr bwMode="auto">
            <a:xfrm>
              <a:off x="4549" y="2278"/>
              <a:ext cx="113" cy="304"/>
            </a:xfrm>
            <a:custGeom>
              <a:avLst/>
              <a:gdLst>
                <a:gd name="T0" fmla="*/ 0 w 113"/>
                <a:gd name="T1" fmla="*/ 304 h 304"/>
                <a:gd name="T2" fmla="*/ 5 w 113"/>
                <a:gd name="T3" fmla="*/ 299 h 304"/>
                <a:gd name="T4" fmla="*/ 11 w 113"/>
                <a:gd name="T5" fmla="*/ 295 h 304"/>
                <a:gd name="T6" fmla="*/ 17 w 113"/>
                <a:gd name="T7" fmla="*/ 292 h 304"/>
                <a:gd name="T8" fmla="*/ 23 w 113"/>
                <a:gd name="T9" fmla="*/ 290 h 304"/>
                <a:gd name="T10" fmla="*/ 29 w 113"/>
                <a:gd name="T11" fmla="*/ 287 h 304"/>
                <a:gd name="T12" fmla="*/ 38 w 113"/>
                <a:gd name="T13" fmla="*/ 286 h 304"/>
                <a:gd name="T14" fmla="*/ 45 w 113"/>
                <a:gd name="T15" fmla="*/ 283 h 304"/>
                <a:gd name="T16" fmla="*/ 55 w 113"/>
                <a:gd name="T17" fmla="*/ 282 h 304"/>
                <a:gd name="T18" fmla="*/ 64 w 113"/>
                <a:gd name="T19" fmla="*/ 281 h 304"/>
                <a:gd name="T20" fmla="*/ 74 w 113"/>
                <a:gd name="T21" fmla="*/ 280 h 304"/>
                <a:gd name="T22" fmla="*/ 84 w 113"/>
                <a:gd name="T23" fmla="*/ 278 h 304"/>
                <a:gd name="T24" fmla="*/ 93 w 113"/>
                <a:gd name="T25" fmla="*/ 276 h 304"/>
                <a:gd name="T26" fmla="*/ 101 w 113"/>
                <a:gd name="T27" fmla="*/ 273 h 304"/>
                <a:gd name="T28" fmla="*/ 107 w 113"/>
                <a:gd name="T29" fmla="*/ 268 h 304"/>
                <a:gd name="T30" fmla="*/ 112 w 113"/>
                <a:gd name="T31" fmla="*/ 261 h 304"/>
                <a:gd name="T32" fmla="*/ 113 w 113"/>
                <a:gd name="T33" fmla="*/ 254 h 304"/>
                <a:gd name="T34" fmla="*/ 113 w 113"/>
                <a:gd name="T35" fmla="*/ 49 h 304"/>
                <a:gd name="T36" fmla="*/ 112 w 113"/>
                <a:gd name="T37" fmla="*/ 41 h 304"/>
                <a:gd name="T38" fmla="*/ 107 w 113"/>
                <a:gd name="T39" fmla="*/ 36 h 304"/>
                <a:gd name="T40" fmla="*/ 101 w 113"/>
                <a:gd name="T41" fmla="*/ 31 h 304"/>
                <a:gd name="T42" fmla="*/ 93 w 113"/>
                <a:gd name="T43" fmla="*/ 29 h 304"/>
                <a:gd name="T44" fmla="*/ 84 w 113"/>
                <a:gd name="T45" fmla="*/ 26 h 304"/>
                <a:gd name="T46" fmla="*/ 74 w 113"/>
                <a:gd name="T47" fmla="*/ 25 h 304"/>
                <a:gd name="T48" fmla="*/ 64 w 113"/>
                <a:gd name="T49" fmla="*/ 23 h 304"/>
                <a:gd name="T50" fmla="*/ 55 w 113"/>
                <a:gd name="T51" fmla="*/ 22 h 304"/>
                <a:gd name="T52" fmla="*/ 45 w 113"/>
                <a:gd name="T53" fmla="*/ 21 h 304"/>
                <a:gd name="T54" fmla="*/ 38 w 113"/>
                <a:gd name="T55" fmla="*/ 18 h 304"/>
                <a:gd name="T56" fmla="*/ 29 w 113"/>
                <a:gd name="T57" fmla="*/ 17 h 304"/>
                <a:gd name="T58" fmla="*/ 23 w 113"/>
                <a:gd name="T59" fmla="*/ 14 h 304"/>
                <a:gd name="T60" fmla="*/ 17 w 113"/>
                <a:gd name="T61" fmla="*/ 12 h 304"/>
                <a:gd name="T62" fmla="*/ 11 w 113"/>
                <a:gd name="T63" fmla="*/ 9 h 304"/>
                <a:gd name="T64" fmla="*/ 5 w 113"/>
                <a:gd name="T65" fmla="*/ 5 h 304"/>
                <a:gd name="T66" fmla="*/ 0 w 113"/>
                <a:gd name="T67" fmla="*/ 0 h 304"/>
                <a:gd name="T68" fmla="*/ 0 w 113"/>
                <a:gd name="T69" fmla="*/ 304 h 3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4"/>
                <a:gd name="T107" fmla="*/ 113 w 113"/>
                <a:gd name="T108" fmla="*/ 304 h 3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4">
                  <a:moveTo>
                    <a:pt x="0" y="304"/>
                  </a:moveTo>
                  <a:lnTo>
                    <a:pt x="5" y="299"/>
                  </a:lnTo>
                  <a:lnTo>
                    <a:pt x="11" y="295"/>
                  </a:lnTo>
                  <a:lnTo>
                    <a:pt x="17" y="292"/>
                  </a:lnTo>
                  <a:lnTo>
                    <a:pt x="23" y="290"/>
                  </a:lnTo>
                  <a:lnTo>
                    <a:pt x="29" y="287"/>
                  </a:lnTo>
                  <a:lnTo>
                    <a:pt x="38" y="286"/>
                  </a:lnTo>
                  <a:lnTo>
                    <a:pt x="45" y="283"/>
                  </a:lnTo>
                  <a:lnTo>
                    <a:pt x="55" y="282"/>
                  </a:lnTo>
                  <a:lnTo>
                    <a:pt x="64" y="281"/>
                  </a:lnTo>
                  <a:lnTo>
                    <a:pt x="74" y="280"/>
                  </a:lnTo>
                  <a:lnTo>
                    <a:pt x="84" y="278"/>
                  </a:lnTo>
                  <a:lnTo>
                    <a:pt x="93" y="276"/>
                  </a:lnTo>
                  <a:lnTo>
                    <a:pt x="101" y="273"/>
                  </a:lnTo>
                  <a:lnTo>
                    <a:pt x="107" y="268"/>
                  </a:lnTo>
                  <a:lnTo>
                    <a:pt x="112" y="261"/>
                  </a:lnTo>
                  <a:lnTo>
                    <a:pt x="113" y="254"/>
                  </a:lnTo>
                  <a:lnTo>
                    <a:pt x="113" y="49"/>
                  </a:lnTo>
                  <a:lnTo>
                    <a:pt x="112" y="41"/>
                  </a:lnTo>
                  <a:lnTo>
                    <a:pt x="107" y="36"/>
                  </a:lnTo>
                  <a:lnTo>
                    <a:pt x="101" y="31"/>
                  </a:lnTo>
                  <a:lnTo>
                    <a:pt x="93" y="29"/>
                  </a:lnTo>
                  <a:lnTo>
                    <a:pt x="84" y="26"/>
                  </a:lnTo>
                  <a:lnTo>
                    <a:pt x="74" y="25"/>
                  </a:lnTo>
                  <a:lnTo>
                    <a:pt x="64" y="23"/>
                  </a:lnTo>
                  <a:lnTo>
                    <a:pt x="55" y="22"/>
                  </a:lnTo>
                  <a:lnTo>
                    <a:pt x="45" y="21"/>
                  </a:lnTo>
                  <a:lnTo>
                    <a:pt x="38" y="18"/>
                  </a:lnTo>
                  <a:lnTo>
                    <a:pt x="29" y="17"/>
                  </a:lnTo>
                  <a:lnTo>
                    <a:pt x="23" y="14"/>
                  </a:lnTo>
                  <a:lnTo>
                    <a:pt x="17" y="12"/>
                  </a:lnTo>
                  <a:lnTo>
                    <a:pt x="11" y="9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4" name="Freeform 79"/>
            <p:cNvSpPr>
              <a:spLocks/>
            </p:cNvSpPr>
            <p:nvPr/>
          </p:nvSpPr>
          <p:spPr bwMode="auto">
            <a:xfrm>
              <a:off x="4547" y="2556"/>
              <a:ext cx="57" cy="29"/>
            </a:xfrm>
            <a:custGeom>
              <a:avLst/>
              <a:gdLst>
                <a:gd name="T0" fmla="*/ 57 w 57"/>
                <a:gd name="T1" fmla="*/ 0 h 29"/>
                <a:gd name="T2" fmla="*/ 57 w 57"/>
                <a:gd name="T3" fmla="*/ 0 h 29"/>
                <a:gd name="T4" fmla="*/ 47 w 57"/>
                <a:gd name="T5" fmla="*/ 2 h 29"/>
                <a:gd name="T6" fmla="*/ 40 w 57"/>
                <a:gd name="T7" fmla="*/ 4 h 29"/>
                <a:gd name="T8" fmla="*/ 31 w 57"/>
                <a:gd name="T9" fmla="*/ 5 h 29"/>
                <a:gd name="T10" fmla="*/ 24 w 57"/>
                <a:gd name="T11" fmla="*/ 8 h 29"/>
                <a:gd name="T12" fmla="*/ 18 w 57"/>
                <a:gd name="T13" fmla="*/ 11 h 29"/>
                <a:gd name="T14" fmla="*/ 12 w 57"/>
                <a:gd name="T15" fmla="*/ 13 h 29"/>
                <a:gd name="T16" fmla="*/ 5 w 57"/>
                <a:gd name="T17" fmla="*/ 17 h 29"/>
                <a:gd name="T18" fmla="*/ 0 w 57"/>
                <a:gd name="T19" fmla="*/ 24 h 29"/>
                <a:gd name="T20" fmla="*/ 5 w 57"/>
                <a:gd name="T21" fmla="*/ 29 h 29"/>
                <a:gd name="T22" fmla="*/ 9 w 57"/>
                <a:gd name="T23" fmla="*/ 25 h 29"/>
                <a:gd name="T24" fmla="*/ 14 w 57"/>
                <a:gd name="T25" fmla="*/ 21 h 29"/>
                <a:gd name="T26" fmla="*/ 20 w 57"/>
                <a:gd name="T27" fmla="*/ 18 h 29"/>
                <a:gd name="T28" fmla="*/ 26 w 57"/>
                <a:gd name="T29" fmla="*/ 16 h 29"/>
                <a:gd name="T30" fmla="*/ 31 w 57"/>
                <a:gd name="T31" fmla="*/ 13 h 29"/>
                <a:gd name="T32" fmla="*/ 40 w 57"/>
                <a:gd name="T33" fmla="*/ 12 h 29"/>
                <a:gd name="T34" fmla="*/ 47 w 57"/>
                <a:gd name="T35" fmla="*/ 9 h 29"/>
                <a:gd name="T36" fmla="*/ 57 w 57"/>
                <a:gd name="T37" fmla="*/ 8 h 29"/>
                <a:gd name="T38" fmla="*/ 57 w 57"/>
                <a:gd name="T39" fmla="*/ 8 h 29"/>
                <a:gd name="T40" fmla="*/ 57 w 57"/>
                <a:gd name="T41" fmla="*/ 0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9"/>
                <a:gd name="T65" fmla="*/ 57 w 57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9">
                  <a:moveTo>
                    <a:pt x="57" y="0"/>
                  </a:moveTo>
                  <a:lnTo>
                    <a:pt x="57" y="0"/>
                  </a:lnTo>
                  <a:lnTo>
                    <a:pt x="47" y="2"/>
                  </a:lnTo>
                  <a:lnTo>
                    <a:pt x="40" y="4"/>
                  </a:lnTo>
                  <a:lnTo>
                    <a:pt x="31" y="5"/>
                  </a:lnTo>
                  <a:lnTo>
                    <a:pt x="24" y="8"/>
                  </a:lnTo>
                  <a:lnTo>
                    <a:pt x="18" y="11"/>
                  </a:lnTo>
                  <a:lnTo>
                    <a:pt x="12" y="13"/>
                  </a:lnTo>
                  <a:lnTo>
                    <a:pt x="5" y="17"/>
                  </a:lnTo>
                  <a:lnTo>
                    <a:pt x="0" y="24"/>
                  </a:lnTo>
                  <a:lnTo>
                    <a:pt x="5" y="29"/>
                  </a:lnTo>
                  <a:lnTo>
                    <a:pt x="9" y="25"/>
                  </a:lnTo>
                  <a:lnTo>
                    <a:pt x="14" y="21"/>
                  </a:lnTo>
                  <a:lnTo>
                    <a:pt x="20" y="18"/>
                  </a:lnTo>
                  <a:lnTo>
                    <a:pt x="26" y="16"/>
                  </a:lnTo>
                  <a:lnTo>
                    <a:pt x="31" y="13"/>
                  </a:lnTo>
                  <a:lnTo>
                    <a:pt x="40" y="12"/>
                  </a:lnTo>
                  <a:lnTo>
                    <a:pt x="47" y="9"/>
                  </a:lnTo>
                  <a:lnTo>
                    <a:pt x="57" y="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5" name="Freeform 80"/>
            <p:cNvSpPr>
              <a:spLocks/>
            </p:cNvSpPr>
            <p:nvPr/>
          </p:nvSpPr>
          <p:spPr bwMode="auto">
            <a:xfrm>
              <a:off x="4604" y="2532"/>
              <a:ext cx="63" cy="32"/>
            </a:xfrm>
            <a:custGeom>
              <a:avLst/>
              <a:gdLst>
                <a:gd name="T0" fmla="*/ 53 w 63"/>
                <a:gd name="T1" fmla="*/ 0 h 32"/>
                <a:gd name="T2" fmla="*/ 53 w 63"/>
                <a:gd name="T3" fmla="*/ 0 h 32"/>
                <a:gd name="T4" fmla="*/ 53 w 63"/>
                <a:gd name="T5" fmla="*/ 6 h 32"/>
                <a:gd name="T6" fmla="*/ 49 w 63"/>
                <a:gd name="T7" fmla="*/ 11 h 32"/>
                <a:gd name="T8" fmla="*/ 44 w 63"/>
                <a:gd name="T9" fmla="*/ 15 h 32"/>
                <a:gd name="T10" fmla="*/ 37 w 63"/>
                <a:gd name="T11" fmla="*/ 18 h 32"/>
                <a:gd name="T12" fmla="*/ 29 w 63"/>
                <a:gd name="T13" fmla="*/ 20 h 32"/>
                <a:gd name="T14" fmla="*/ 19 w 63"/>
                <a:gd name="T15" fmla="*/ 22 h 32"/>
                <a:gd name="T16" fmla="*/ 9 w 63"/>
                <a:gd name="T17" fmla="*/ 23 h 32"/>
                <a:gd name="T18" fmla="*/ 0 w 63"/>
                <a:gd name="T19" fmla="*/ 24 h 32"/>
                <a:gd name="T20" fmla="*/ 0 w 63"/>
                <a:gd name="T21" fmla="*/ 32 h 32"/>
                <a:gd name="T22" fmla="*/ 9 w 63"/>
                <a:gd name="T23" fmla="*/ 31 h 32"/>
                <a:gd name="T24" fmla="*/ 19 w 63"/>
                <a:gd name="T25" fmla="*/ 29 h 32"/>
                <a:gd name="T26" fmla="*/ 29 w 63"/>
                <a:gd name="T27" fmla="*/ 28 h 32"/>
                <a:gd name="T28" fmla="*/ 40 w 63"/>
                <a:gd name="T29" fmla="*/ 26 h 32"/>
                <a:gd name="T30" fmla="*/ 47 w 63"/>
                <a:gd name="T31" fmla="*/ 23 h 32"/>
                <a:gd name="T32" fmla="*/ 54 w 63"/>
                <a:gd name="T33" fmla="*/ 16 h 32"/>
                <a:gd name="T34" fmla="*/ 60 w 63"/>
                <a:gd name="T35" fmla="*/ 9 h 32"/>
                <a:gd name="T36" fmla="*/ 63 w 63"/>
                <a:gd name="T37" fmla="*/ 0 h 32"/>
                <a:gd name="T38" fmla="*/ 63 w 63"/>
                <a:gd name="T39" fmla="*/ 0 h 32"/>
                <a:gd name="T40" fmla="*/ 53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53" y="0"/>
                  </a:moveTo>
                  <a:lnTo>
                    <a:pt x="53" y="0"/>
                  </a:lnTo>
                  <a:lnTo>
                    <a:pt x="53" y="6"/>
                  </a:lnTo>
                  <a:lnTo>
                    <a:pt x="49" y="11"/>
                  </a:lnTo>
                  <a:lnTo>
                    <a:pt x="44" y="15"/>
                  </a:lnTo>
                  <a:lnTo>
                    <a:pt x="37" y="18"/>
                  </a:lnTo>
                  <a:lnTo>
                    <a:pt x="29" y="20"/>
                  </a:lnTo>
                  <a:lnTo>
                    <a:pt x="19" y="22"/>
                  </a:lnTo>
                  <a:lnTo>
                    <a:pt x="9" y="23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9" y="31"/>
                  </a:lnTo>
                  <a:lnTo>
                    <a:pt x="19" y="29"/>
                  </a:lnTo>
                  <a:lnTo>
                    <a:pt x="29" y="28"/>
                  </a:lnTo>
                  <a:lnTo>
                    <a:pt x="40" y="26"/>
                  </a:lnTo>
                  <a:lnTo>
                    <a:pt x="47" y="23"/>
                  </a:lnTo>
                  <a:lnTo>
                    <a:pt x="54" y="16"/>
                  </a:lnTo>
                  <a:lnTo>
                    <a:pt x="60" y="9"/>
                  </a:lnTo>
                  <a:lnTo>
                    <a:pt x="6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6" name="Freeform 81"/>
            <p:cNvSpPr>
              <a:spLocks/>
            </p:cNvSpPr>
            <p:nvPr/>
          </p:nvSpPr>
          <p:spPr bwMode="auto">
            <a:xfrm>
              <a:off x="4657" y="2327"/>
              <a:ext cx="10" cy="205"/>
            </a:xfrm>
            <a:custGeom>
              <a:avLst/>
              <a:gdLst>
                <a:gd name="T0" fmla="*/ 0 w 10"/>
                <a:gd name="T1" fmla="*/ 0 h 205"/>
                <a:gd name="T2" fmla="*/ 0 w 10"/>
                <a:gd name="T3" fmla="*/ 0 h 205"/>
                <a:gd name="T4" fmla="*/ 0 w 10"/>
                <a:gd name="T5" fmla="*/ 205 h 205"/>
                <a:gd name="T6" fmla="*/ 10 w 10"/>
                <a:gd name="T7" fmla="*/ 205 h 205"/>
                <a:gd name="T8" fmla="*/ 10 w 10"/>
                <a:gd name="T9" fmla="*/ 0 h 205"/>
                <a:gd name="T10" fmla="*/ 10 w 10"/>
                <a:gd name="T11" fmla="*/ 0 h 205"/>
                <a:gd name="T12" fmla="*/ 0 w 10"/>
                <a:gd name="T13" fmla="*/ 0 h 2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5"/>
                <a:gd name="T23" fmla="*/ 10 w 10"/>
                <a:gd name="T24" fmla="*/ 205 h 2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5">
                  <a:moveTo>
                    <a:pt x="0" y="0"/>
                  </a:moveTo>
                  <a:lnTo>
                    <a:pt x="0" y="0"/>
                  </a:lnTo>
                  <a:lnTo>
                    <a:pt x="0" y="205"/>
                  </a:lnTo>
                  <a:lnTo>
                    <a:pt x="10" y="205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7" name="Freeform 82"/>
            <p:cNvSpPr>
              <a:spLocks/>
            </p:cNvSpPr>
            <p:nvPr/>
          </p:nvSpPr>
          <p:spPr bwMode="auto">
            <a:xfrm>
              <a:off x="4604" y="2296"/>
              <a:ext cx="63" cy="31"/>
            </a:xfrm>
            <a:custGeom>
              <a:avLst/>
              <a:gdLst>
                <a:gd name="T0" fmla="*/ 0 w 63"/>
                <a:gd name="T1" fmla="*/ 8 h 31"/>
                <a:gd name="T2" fmla="*/ 0 w 63"/>
                <a:gd name="T3" fmla="*/ 8 h 31"/>
                <a:gd name="T4" fmla="*/ 9 w 63"/>
                <a:gd name="T5" fmla="*/ 9 h 31"/>
                <a:gd name="T6" fmla="*/ 19 w 63"/>
                <a:gd name="T7" fmla="*/ 11 h 31"/>
                <a:gd name="T8" fmla="*/ 29 w 63"/>
                <a:gd name="T9" fmla="*/ 12 h 31"/>
                <a:gd name="T10" fmla="*/ 37 w 63"/>
                <a:gd name="T11" fmla="*/ 14 h 31"/>
                <a:gd name="T12" fmla="*/ 44 w 63"/>
                <a:gd name="T13" fmla="*/ 17 h 31"/>
                <a:gd name="T14" fmla="*/ 49 w 63"/>
                <a:gd name="T15" fmla="*/ 21 h 31"/>
                <a:gd name="T16" fmla="*/ 53 w 63"/>
                <a:gd name="T17" fmla="*/ 25 h 31"/>
                <a:gd name="T18" fmla="*/ 53 w 63"/>
                <a:gd name="T19" fmla="*/ 31 h 31"/>
                <a:gd name="T20" fmla="*/ 63 w 63"/>
                <a:gd name="T21" fmla="*/ 31 h 31"/>
                <a:gd name="T22" fmla="*/ 60 w 63"/>
                <a:gd name="T23" fmla="*/ 22 h 31"/>
                <a:gd name="T24" fmla="*/ 54 w 63"/>
                <a:gd name="T25" fmla="*/ 16 h 31"/>
                <a:gd name="T26" fmla="*/ 47 w 63"/>
                <a:gd name="T27" fmla="*/ 9 h 31"/>
                <a:gd name="T28" fmla="*/ 40 w 63"/>
                <a:gd name="T29" fmla="*/ 7 h 31"/>
                <a:gd name="T30" fmla="*/ 29 w 63"/>
                <a:gd name="T31" fmla="*/ 4 h 31"/>
                <a:gd name="T32" fmla="*/ 19 w 63"/>
                <a:gd name="T33" fmla="*/ 3 h 31"/>
                <a:gd name="T34" fmla="*/ 9 w 63"/>
                <a:gd name="T35" fmla="*/ 1 h 31"/>
                <a:gd name="T36" fmla="*/ 0 w 63"/>
                <a:gd name="T37" fmla="*/ 0 h 31"/>
                <a:gd name="T38" fmla="*/ 0 w 63"/>
                <a:gd name="T39" fmla="*/ 0 h 31"/>
                <a:gd name="T40" fmla="*/ 0 w 63"/>
                <a:gd name="T41" fmla="*/ 8 h 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1"/>
                <a:gd name="T65" fmla="*/ 63 w 63"/>
                <a:gd name="T66" fmla="*/ 31 h 3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1">
                  <a:moveTo>
                    <a:pt x="0" y="8"/>
                  </a:moveTo>
                  <a:lnTo>
                    <a:pt x="0" y="8"/>
                  </a:lnTo>
                  <a:lnTo>
                    <a:pt x="9" y="9"/>
                  </a:lnTo>
                  <a:lnTo>
                    <a:pt x="19" y="11"/>
                  </a:lnTo>
                  <a:lnTo>
                    <a:pt x="29" y="12"/>
                  </a:lnTo>
                  <a:lnTo>
                    <a:pt x="37" y="14"/>
                  </a:lnTo>
                  <a:lnTo>
                    <a:pt x="44" y="17"/>
                  </a:lnTo>
                  <a:lnTo>
                    <a:pt x="49" y="21"/>
                  </a:lnTo>
                  <a:lnTo>
                    <a:pt x="53" y="25"/>
                  </a:lnTo>
                  <a:lnTo>
                    <a:pt x="53" y="31"/>
                  </a:lnTo>
                  <a:lnTo>
                    <a:pt x="63" y="31"/>
                  </a:lnTo>
                  <a:lnTo>
                    <a:pt x="60" y="22"/>
                  </a:lnTo>
                  <a:lnTo>
                    <a:pt x="54" y="16"/>
                  </a:lnTo>
                  <a:lnTo>
                    <a:pt x="47" y="9"/>
                  </a:lnTo>
                  <a:lnTo>
                    <a:pt x="40" y="7"/>
                  </a:lnTo>
                  <a:lnTo>
                    <a:pt x="29" y="4"/>
                  </a:lnTo>
                  <a:lnTo>
                    <a:pt x="19" y="3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8" name="Freeform 83"/>
            <p:cNvSpPr>
              <a:spLocks/>
            </p:cNvSpPr>
            <p:nvPr/>
          </p:nvSpPr>
          <p:spPr bwMode="auto">
            <a:xfrm>
              <a:off x="4544" y="2266"/>
              <a:ext cx="60" cy="38"/>
            </a:xfrm>
            <a:custGeom>
              <a:avLst/>
              <a:gdLst>
                <a:gd name="T0" fmla="*/ 10 w 60"/>
                <a:gd name="T1" fmla="*/ 12 h 38"/>
                <a:gd name="T2" fmla="*/ 3 w 60"/>
                <a:gd name="T3" fmla="*/ 15 h 38"/>
                <a:gd name="T4" fmla="*/ 8 w 60"/>
                <a:gd name="T5" fmla="*/ 21 h 38"/>
                <a:gd name="T6" fmla="*/ 15 w 60"/>
                <a:gd name="T7" fmla="*/ 25 h 38"/>
                <a:gd name="T8" fmla="*/ 21 w 60"/>
                <a:gd name="T9" fmla="*/ 28 h 38"/>
                <a:gd name="T10" fmla="*/ 27 w 60"/>
                <a:gd name="T11" fmla="*/ 30 h 38"/>
                <a:gd name="T12" fmla="*/ 34 w 60"/>
                <a:gd name="T13" fmla="*/ 33 h 38"/>
                <a:gd name="T14" fmla="*/ 43 w 60"/>
                <a:gd name="T15" fmla="*/ 34 h 38"/>
                <a:gd name="T16" fmla="*/ 50 w 60"/>
                <a:gd name="T17" fmla="*/ 37 h 38"/>
                <a:gd name="T18" fmla="*/ 60 w 60"/>
                <a:gd name="T19" fmla="*/ 38 h 38"/>
                <a:gd name="T20" fmla="*/ 60 w 60"/>
                <a:gd name="T21" fmla="*/ 30 h 38"/>
                <a:gd name="T22" fmla="*/ 50 w 60"/>
                <a:gd name="T23" fmla="*/ 29 h 38"/>
                <a:gd name="T24" fmla="*/ 43 w 60"/>
                <a:gd name="T25" fmla="*/ 26 h 38"/>
                <a:gd name="T26" fmla="*/ 34 w 60"/>
                <a:gd name="T27" fmla="*/ 25 h 38"/>
                <a:gd name="T28" fmla="*/ 29 w 60"/>
                <a:gd name="T29" fmla="*/ 22 h 38"/>
                <a:gd name="T30" fmla="*/ 23 w 60"/>
                <a:gd name="T31" fmla="*/ 20 h 38"/>
                <a:gd name="T32" fmla="*/ 17 w 60"/>
                <a:gd name="T33" fmla="*/ 17 h 38"/>
                <a:gd name="T34" fmla="*/ 12 w 60"/>
                <a:gd name="T35" fmla="*/ 13 h 38"/>
                <a:gd name="T36" fmla="*/ 8 w 60"/>
                <a:gd name="T37" fmla="*/ 9 h 38"/>
                <a:gd name="T38" fmla="*/ 0 w 60"/>
                <a:gd name="T39" fmla="*/ 12 h 38"/>
                <a:gd name="T40" fmla="*/ 8 w 60"/>
                <a:gd name="T41" fmla="*/ 9 h 38"/>
                <a:gd name="T42" fmla="*/ 0 w 60"/>
                <a:gd name="T43" fmla="*/ 0 h 38"/>
                <a:gd name="T44" fmla="*/ 0 w 60"/>
                <a:gd name="T45" fmla="*/ 12 h 38"/>
                <a:gd name="T46" fmla="*/ 10 w 60"/>
                <a:gd name="T47" fmla="*/ 12 h 3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8"/>
                <a:gd name="T74" fmla="*/ 60 w 60"/>
                <a:gd name="T75" fmla="*/ 38 h 3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8">
                  <a:moveTo>
                    <a:pt x="10" y="12"/>
                  </a:moveTo>
                  <a:lnTo>
                    <a:pt x="3" y="15"/>
                  </a:lnTo>
                  <a:lnTo>
                    <a:pt x="8" y="21"/>
                  </a:lnTo>
                  <a:lnTo>
                    <a:pt x="15" y="25"/>
                  </a:lnTo>
                  <a:lnTo>
                    <a:pt x="21" y="28"/>
                  </a:lnTo>
                  <a:lnTo>
                    <a:pt x="27" y="30"/>
                  </a:lnTo>
                  <a:lnTo>
                    <a:pt x="34" y="33"/>
                  </a:lnTo>
                  <a:lnTo>
                    <a:pt x="43" y="34"/>
                  </a:lnTo>
                  <a:lnTo>
                    <a:pt x="50" y="37"/>
                  </a:lnTo>
                  <a:lnTo>
                    <a:pt x="60" y="38"/>
                  </a:lnTo>
                  <a:lnTo>
                    <a:pt x="60" y="30"/>
                  </a:lnTo>
                  <a:lnTo>
                    <a:pt x="50" y="29"/>
                  </a:lnTo>
                  <a:lnTo>
                    <a:pt x="43" y="26"/>
                  </a:lnTo>
                  <a:lnTo>
                    <a:pt x="34" y="25"/>
                  </a:lnTo>
                  <a:lnTo>
                    <a:pt x="29" y="22"/>
                  </a:lnTo>
                  <a:lnTo>
                    <a:pt x="23" y="20"/>
                  </a:lnTo>
                  <a:lnTo>
                    <a:pt x="17" y="17"/>
                  </a:lnTo>
                  <a:lnTo>
                    <a:pt x="12" y="13"/>
                  </a:lnTo>
                  <a:lnTo>
                    <a:pt x="8" y="9"/>
                  </a:lnTo>
                  <a:lnTo>
                    <a:pt x="0" y="12"/>
                  </a:lnTo>
                  <a:lnTo>
                    <a:pt x="8" y="9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9" name="Freeform 84"/>
            <p:cNvSpPr>
              <a:spLocks/>
            </p:cNvSpPr>
            <p:nvPr/>
          </p:nvSpPr>
          <p:spPr bwMode="auto">
            <a:xfrm>
              <a:off x="4544" y="2278"/>
              <a:ext cx="10" cy="316"/>
            </a:xfrm>
            <a:custGeom>
              <a:avLst/>
              <a:gdLst>
                <a:gd name="T0" fmla="*/ 3 w 10"/>
                <a:gd name="T1" fmla="*/ 302 h 316"/>
                <a:gd name="T2" fmla="*/ 10 w 10"/>
                <a:gd name="T3" fmla="*/ 304 h 316"/>
                <a:gd name="T4" fmla="*/ 10 w 10"/>
                <a:gd name="T5" fmla="*/ 0 h 316"/>
                <a:gd name="T6" fmla="*/ 0 w 10"/>
                <a:gd name="T7" fmla="*/ 0 h 316"/>
                <a:gd name="T8" fmla="*/ 0 w 10"/>
                <a:gd name="T9" fmla="*/ 304 h 316"/>
                <a:gd name="T10" fmla="*/ 8 w 10"/>
                <a:gd name="T11" fmla="*/ 307 h 316"/>
                <a:gd name="T12" fmla="*/ 0 w 10"/>
                <a:gd name="T13" fmla="*/ 304 h 316"/>
                <a:gd name="T14" fmla="*/ 0 w 10"/>
                <a:gd name="T15" fmla="*/ 316 h 316"/>
                <a:gd name="T16" fmla="*/ 8 w 10"/>
                <a:gd name="T17" fmla="*/ 307 h 316"/>
                <a:gd name="T18" fmla="*/ 3 w 10"/>
                <a:gd name="T19" fmla="*/ 302 h 3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16"/>
                <a:gd name="T32" fmla="*/ 10 w 10"/>
                <a:gd name="T33" fmla="*/ 316 h 3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16">
                  <a:moveTo>
                    <a:pt x="3" y="302"/>
                  </a:moveTo>
                  <a:lnTo>
                    <a:pt x="10" y="30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4"/>
                  </a:lnTo>
                  <a:lnTo>
                    <a:pt x="8" y="307"/>
                  </a:lnTo>
                  <a:lnTo>
                    <a:pt x="0" y="304"/>
                  </a:lnTo>
                  <a:lnTo>
                    <a:pt x="0" y="316"/>
                  </a:lnTo>
                  <a:lnTo>
                    <a:pt x="8" y="307"/>
                  </a:lnTo>
                  <a:lnTo>
                    <a:pt x="3" y="3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0" name="Freeform 85"/>
            <p:cNvSpPr>
              <a:spLocks/>
            </p:cNvSpPr>
            <p:nvPr/>
          </p:nvSpPr>
          <p:spPr bwMode="auto">
            <a:xfrm>
              <a:off x="382" y="1810"/>
              <a:ext cx="113" cy="306"/>
            </a:xfrm>
            <a:custGeom>
              <a:avLst/>
              <a:gdLst>
                <a:gd name="T0" fmla="*/ 113 w 113"/>
                <a:gd name="T1" fmla="*/ 306 h 306"/>
                <a:gd name="T2" fmla="*/ 107 w 113"/>
                <a:gd name="T3" fmla="*/ 301 h 306"/>
                <a:gd name="T4" fmla="*/ 102 w 113"/>
                <a:gd name="T5" fmla="*/ 297 h 306"/>
                <a:gd name="T6" fmla="*/ 96 w 113"/>
                <a:gd name="T7" fmla="*/ 293 h 306"/>
                <a:gd name="T8" fmla="*/ 90 w 113"/>
                <a:gd name="T9" fmla="*/ 291 h 306"/>
                <a:gd name="T10" fmla="*/ 82 w 113"/>
                <a:gd name="T11" fmla="*/ 289 h 306"/>
                <a:gd name="T12" fmla="*/ 75 w 113"/>
                <a:gd name="T13" fmla="*/ 288 h 306"/>
                <a:gd name="T14" fmla="*/ 67 w 113"/>
                <a:gd name="T15" fmla="*/ 286 h 306"/>
                <a:gd name="T16" fmla="*/ 58 w 113"/>
                <a:gd name="T17" fmla="*/ 284 h 306"/>
                <a:gd name="T18" fmla="*/ 48 w 113"/>
                <a:gd name="T19" fmla="*/ 283 h 306"/>
                <a:gd name="T20" fmla="*/ 39 w 113"/>
                <a:gd name="T21" fmla="*/ 280 h 306"/>
                <a:gd name="T22" fmla="*/ 29 w 113"/>
                <a:gd name="T23" fmla="*/ 279 h 306"/>
                <a:gd name="T24" fmla="*/ 21 w 113"/>
                <a:gd name="T25" fmla="*/ 277 h 306"/>
                <a:gd name="T26" fmla="*/ 12 w 113"/>
                <a:gd name="T27" fmla="*/ 274 h 306"/>
                <a:gd name="T28" fmla="*/ 6 w 113"/>
                <a:gd name="T29" fmla="*/ 269 h 306"/>
                <a:gd name="T30" fmla="*/ 1 w 113"/>
                <a:gd name="T31" fmla="*/ 264 h 306"/>
                <a:gd name="T32" fmla="*/ 0 w 113"/>
                <a:gd name="T33" fmla="*/ 256 h 306"/>
                <a:gd name="T34" fmla="*/ 0 w 113"/>
                <a:gd name="T35" fmla="*/ 50 h 306"/>
                <a:gd name="T36" fmla="*/ 1 w 113"/>
                <a:gd name="T37" fmla="*/ 42 h 306"/>
                <a:gd name="T38" fmla="*/ 6 w 113"/>
                <a:gd name="T39" fmla="*/ 37 h 306"/>
                <a:gd name="T40" fmla="*/ 12 w 113"/>
                <a:gd name="T41" fmla="*/ 32 h 306"/>
                <a:gd name="T42" fmla="*/ 21 w 113"/>
                <a:gd name="T43" fmla="*/ 29 h 306"/>
                <a:gd name="T44" fmla="*/ 29 w 113"/>
                <a:gd name="T45" fmla="*/ 27 h 306"/>
                <a:gd name="T46" fmla="*/ 39 w 113"/>
                <a:gd name="T47" fmla="*/ 26 h 306"/>
                <a:gd name="T48" fmla="*/ 48 w 113"/>
                <a:gd name="T49" fmla="*/ 23 h 306"/>
                <a:gd name="T50" fmla="*/ 58 w 113"/>
                <a:gd name="T51" fmla="*/ 22 h 306"/>
                <a:gd name="T52" fmla="*/ 67 w 113"/>
                <a:gd name="T53" fmla="*/ 20 h 306"/>
                <a:gd name="T54" fmla="*/ 75 w 113"/>
                <a:gd name="T55" fmla="*/ 18 h 306"/>
                <a:gd name="T56" fmla="*/ 82 w 113"/>
                <a:gd name="T57" fmla="*/ 16 h 306"/>
                <a:gd name="T58" fmla="*/ 90 w 113"/>
                <a:gd name="T59" fmla="*/ 14 h 306"/>
                <a:gd name="T60" fmla="*/ 96 w 113"/>
                <a:gd name="T61" fmla="*/ 11 h 306"/>
                <a:gd name="T62" fmla="*/ 102 w 113"/>
                <a:gd name="T63" fmla="*/ 9 h 306"/>
                <a:gd name="T64" fmla="*/ 107 w 113"/>
                <a:gd name="T65" fmla="*/ 5 h 306"/>
                <a:gd name="T66" fmla="*/ 113 w 113"/>
                <a:gd name="T67" fmla="*/ 0 h 306"/>
                <a:gd name="T68" fmla="*/ 113 w 113"/>
                <a:gd name="T69" fmla="*/ 306 h 30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6"/>
                <a:gd name="T107" fmla="*/ 113 w 113"/>
                <a:gd name="T108" fmla="*/ 306 h 30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6">
                  <a:moveTo>
                    <a:pt x="113" y="306"/>
                  </a:moveTo>
                  <a:lnTo>
                    <a:pt x="107" y="301"/>
                  </a:lnTo>
                  <a:lnTo>
                    <a:pt x="102" y="297"/>
                  </a:lnTo>
                  <a:lnTo>
                    <a:pt x="96" y="293"/>
                  </a:lnTo>
                  <a:lnTo>
                    <a:pt x="90" y="291"/>
                  </a:lnTo>
                  <a:lnTo>
                    <a:pt x="82" y="289"/>
                  </a:lnTo>
                  <a:lnTo>
                    <a:pt x="75" y="288"/>
                  </a:lnTo>
                  <a:lnTo>
                    <a:pt x="67" y="286"/>
                  </a:lnTo>
                  <a:lnTo>
                    <a:pt x="58" y="284"/>
                  </a:lnTo>
                  <a:lnTo>
                    <a:pt x="48" y="283"/>
                  </a:lnTo>
                  <a:lnTo>
                    <a:pt x="39" y="280"/>
                  </a:lnTo>
                  <a:lnTo>
                    <a:pt x="29" y="279"/>
                  </a:lnTo>
                  <a:lnTo>
                    <a:pt x="21" y="277"/>
                  </a:lnTo>
                  <a:lnTo>
                    <a:pt x="12" y="274"/>
                  </a:lnTo>
                  <a:lnTo>
                    <a:pt x="6" y="269"/>
                  </a:lnTo>
                  <a:lnTo>
                    <a:pt x="1" y="264"/>
                  </a:lnTo>
                  <a:lnTo>
                    <a:pt x="0" y="256"/>
                  </a:lnTo>
                  <a:lnTo>
                    <a:pt x="0" y="50"/>
                  </a:lnTo>
                  <a:lnTo>
                    <a:pt x="1" y="42"/>
                  </a:lnTo>
                  <a:lnTo>
                    <a:pt x="6" y="37"/>
                  </a:lnTo>
                  <a:lnTo>
                    <a:pt x="12" y="32"/>
                  </a:lnTo>
                  <a:lnTo>
                    <a:pt x="21" y="29"/>
                  </a:lnTo>
                  <a:lnTo>
                    <a:pt x="29" y="27"/>
                  </a:lnTo>
                  <a:lnTo>
                    <a:pt x="39" y="26"/>
                  </a:lnTo>
                  <a:lnTo>
                    <a:pt x="48" y="23"/>
                  </a:lnTo>
                  <a:lnTo>
                    <a:pt x="58" y="22"/>
                  </a:lnTo>
                  <a:lnTo>
                    <a:pt x="67" y="20"/>
                  </a:lnTo>
                  <a:lnTo>
                    <a:pt x="75" y="18"/>
                  </a:lnTo>
                  <a:lnTo>
                    <a:pt x="82" y="16"/>
                  </a:lnTo>
                  <a:lnTo>
                    <a:pt x="90" y="14"/>
                  </a:lnTo>
                  <a:lnTo>
                    <a:pt x="96" y="11"/>
                  </a:lnTo>
                  <a:lnTo>
                    <a:pt x="102" y="9"/>
                  </a:lnTo>
                  <a:lnTo>
                    <a:pt x="107" y="5"/>
                  </a:lnTo>
                  <a:lnTo>
                    <a:pt x="113" y="0"/>
                  </a:lnTo>
                  <a:lnTo>
                    <a:pt x="113" y="306"/>
                  </a:lnTo>
                  <a:close/>
                </a:path>
              </a:pathLst>
            </a:custGeom>
            <a:solidFill>
              <a:srgbClr val="66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1" name="Freeform 86"/>
            <p:cNvSpPr>
              <a:spLocks/>
            </p:cNvSpPr>
            <p:nvPr/>
          </p:nvSpPr>
          <p:spPr bwMode="auto">
            <a:xfrm>
              <a:off x="440" y="2090"/>
              <a:ext cx="57" cy="29"/>
            </a:xfrm>
            <a:custGeom>
              <a:avLst/>
              <a:gdLst>
                <a:gd name="T0" fmla="*/ 0 w 57"/>
                <a:gd name="T1" fmla="*/ 8 h 29"/>
                <a:gd name="T2" fmla="*/ 0 w 57"/>
                <a:gd name="T3" fmla="*/ 8 h 29"/>
                <a:gd name="T4" fmla="*/ 9 w 57"/>
                <a:gd name="T5" fmla="*/ 9 h 29"/>
                <a:gd name="T6" fmla="*/ 17 w 57"/>
                <a:gd name="T7" fmla="*/ 12 h 29"/>
                <a:gd name="T8" fmla="*/ 24 w 57"/>
                <a:gd name="T9" fmla="*/ 13 h 29"/>
                <a:gd name="T10" fmla="*/ 30 w 57"/>
                <a:gd name="T11" fmla="*/ 15 h 29"/>
                <a:gd name="T12" fmla="*/ 37 w 57"/>
                <a:gd name="T13" fmla="*/ 17 h 29"/>
                <a:gd name="T14" fmla="*/ 41 w 57"/>
                <a:gd name="T15" fmla="*/ 21 h 29"/>
                <a:gd name="T16" fmla="*/ 46 w 57"/>
                <a:gd name="T17" fmla="*/ 25 h 29"/>
                <a:gd name="T18" fmla="*/ 52 w 57"/>
                <a:gd name="T19" fmla="*/ 29 h 29"/>
                <a:gd name="T20" fmla="*/ 57 w 57"/>
                <a:gd name="T21" fmla="*/ 24 h 29"/>
                <a:gd name="T22" fmla="*/ 51 w 57"/>
                <a:gd name="T23" fmla="*/ 17 h 29"/>
                <a:gd name="T24" fmla="*/ 46 w 57"/>
                <a:gd name="T25" fmla="*/ 13 h 29"/>
                <a:gd name="T26" fmla="*/ 39 w 57"/>
                <a:gd name="T27" fmla="*/ 9 h 29"/>
                <a:gd name="T28" fmla="*/ 33 w 57"/>
                <a:gd name="T29" fmla="*/ 7 h 29"/>
                <a:gd name="T30" fmla="*/ 24 w 57"/>
                <a:gd name="T31" fmla="*/ 6 h 29"/>
                <a:gd name="T32" fmla="*/ 17 w 57"/>
                <a:gd name="T33" fmla="*/ 4 h 29"/>
                <a:gd name="T34" fmla="*/ 9 w 57"/>
                <a:gd name="T35" fmla="*/ 2 h 29"/>
                <a:gd name="T36" fmla="*/ 0 w 57"/>
                <a:gd name="T37" fmla="*/ 0 h 29"/>
                <a:gd name="T38" fmla="*/ 0 w 57"/>
                <a:gd name="T39" fmla="*/ 0 h 29"/>
                <a:gd name="T40" fmla="*/ 0 w 57"/>
                <a:gd name="T41" fmla="*/ 8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9"/>
                <a:gd name="T65" fmla="*/ 57 w 57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9">
                  <a:moveTo>
                    <a:pt x="0" y="8"/>
                  </a:moveTo>
                  <a:lnTo>
                    <a:pt x="0" y="8"/>
                  </a:lnTo>
                  <a:lnTo>
                    <a:pt x="9" y="9"/>
                  </a:lnTo>
                  <a:lnTo>
                    <a:pt x="17" y="12"/>
                  </a:lnTo>
                  <a:lnTo>
                    <a:pt x="24" y="13"/>
                  </a:lnTo>
                  <a:lnTo>
                    <a:pt x="30" y="15"/>
                  </a:lnTo>
                  <a:lnTo>
                    <a:pt x="37" y="17"/>
                  </a:lnTo>
                  <a:lnTo>
                    <a:pt x="41" y="21"/>
                  </a:lnTo>
                  <a:lnTo>
                    <a:pt x="46" y="25"/>
                  </a:lnTo>
                  <a:lnTo>
                    <a:pt x="52" y="29"/>
                  </a:lnTo>
                  <a:lnTo>
                    <a:pt x="57" y="24"/>
                  </a:lnTo>
                  <a:lnTo>
                    <a:pt x="51" y="17"/>
                  </a:lnTo>
                  <a:lnTo>
                    <a:pt x="46" y="13"/>
                  </a:lnTo>
                  <a:lnTo>
                    <a:pt x="39" y="9"/>
                  </a:lnTo>
                  <a:lnTo>
                    <a:pt x="33" y="7"/>
                  </a:lnTo>
                  <a:lnTo>
                    <a:pt x="24" y="6"/>
                  </a:lnTo>
                  <a:lnTo>
                    <a:pt x="17" y="4"/>
                  </a:lnTo>
                  <a:lnTo>
                    <a:pt x="9" y="2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2" name="Freeform 87"/>
            <p:cNvSpPr>
              <a:spLocks/>
            </p:cNvSpPr>
            <p:nvPr/>
          </p:nvSpPr>
          <p:spPr bwMode="auto">
            <a:xfrm>
              <a:off x="377" y="2066"/>
              <a:ext cx="63" cy="32"/>
            </a:xfrm>
            <a:custGeom>
              <a:avLst/>
              <a:gdLst>
                <a:gd name="T0" fmla="*/ 0 w 63"/>
                <a:gd name="T1" fmla="*/ 0 h 32"/>
                <a:gd name="T2" fmla="*/ 0 w 63"/>
                <a:gd name="T3" fmla="*/ 0 h 32"/>
                <a:gd name="T4" fmla="*/ 3 w 63"/>
                <a:gd name="T5" fmla="*/ 9 h 32"/>
                <a:gd name="T6" fmla="*/ 9 w 63"/>
                <a:gd name="T7" fmla="*/ 15 h 32"/>
                <a:gd name="T8" fmla="*/ 16 w 63"/>
                <a:gd name="T9" fmla="*/ 22 h 32"/>
                <a:gd name="T10" fmla="*/ 24 w 63"/>
                <a:gd name="T11" fmla="*/ 24 h 32"/>
                <a:gd name="T12" fmla="*/ 34 w 63"/>
                <a:gd name="T13" fmla="*/ 27 h 32"/>
                <a:gd name="T14" fmla="*/ 44 w 63"/>
                <a:gd name="T15" fmla="*/ 28 h 32"/>
                <a:gd name="T16" fmla="*/ 53 w 63"/>
                <a:gd name="T17" fmla="*/ 31 h 32"/>
                <a:gd name="T18" fmla="*/ 63 w 63"/>
                <a:gd name="T19" fmla="*/ 32 h 32"/>
                <a:gd name="T20" fmla="*/ 63 w 63"/>
                <a:gd name="T21" fmla="*/ 24 h 32"/>
                <a:gd name="T22" fmla="*/ 53 w 63"/>
                <a:gd name="T23" fmla="*/ 23 h 32"/>
                <a:gd name="T24" fmla="*/ 44 w 63"/>
                <a:gd name="T25" fmla="*/ 21 h 32"/>
                <a:gd name="T26" fmla="*/ 34 w 63"/>
                <a:gd name="T27" fmla="*/ 19 h 32"/>
                <a:gd name="T28" fmla="*/ 27 w 63"/>
                <a:gd name="T29" fmla="*/ 17 h 32"/>
                <a:gd name="T30" fmla="*/ 18 w 63"/>
                <a:gd name="T31" fmla="*/ 14 h 32"/>
                <a:gd name="T32" fmla="*/ 13 w 63"/>
                <a:gd name="T33" fmla="*/ 10 h 32"/>
                <a:gd name="T34" fmla="*/ 10 w 63"/>
                <a:gd name="T35" fmla="*/ 6 h 32"/>
                <a:gd name="T36" fmla="*/ 10 w 63"/>
                <a:gd name="T37" fmla="*/ 0 h 32"/>
                <a:gd name="T38" fmla="*/ 10 w 63"/>
                <a:gd name="T39" fmla="*/ 0 h 32"/>
                <a:gd name="T40" fmla="*/ 0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0" y="0"/>
                  </a:moveTo>
                  <a:lnTo>
                    <a:pt x="0" y="0"/>
                  </a:lnTo>
                  <a:lnTo>
                    <a:pt x="3" y="9"/>
                  </a:lnTo>
                  <a:lnTo>
                    <a:pt x="9" y="15"/>
                  </a:lnTo>
                  <a:lnTo>
                    <a:pt x="16" y="22"/>
                  </a:lnTo>
                  <a:lnTo>
                    <a:pt x="24" y="24"/>
                  </a:lnTo>
                  <a:lnTo>
                    <a:pt x="34" y="27"/>
                  </a:lnTo>
                  <a:lnTo>
                    <a:pt x="44" y="28"/>
                  </a:lnTo>
                  <a:lnTo>
                    <a:pt x="53" y="31"/>
                  </a:lnTo>
                  <a:lnTo>
                    <a:pt x="63" y="32"/>
                  </a:lnTo>
                  <a:lnTo>
                    <a:pt x="63" y="24"/>
                  </a:lnTo>
                  <a:lnTo>
                    <a:pt x="53" y="23"/>
                  </a:lnTo>
                  <a:lnTo>
                    <a:pt x="44" y="21"/>
                  </a:lnTo>
                  <a:lnTo>
                    <a:pt x="34" y="19"/>
                  </a:lnTo>
                  <a:lnTo>
                    <a:pt x="27" y="17"/>
                  </a:lnTo>
                  <a:lnTo>
                    <a:pt x="18" y="14"/>
                  </a:lnTo>
                  <a:lnTo>
                    <a:pt x="13" y="10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3" name="Freeform 88"/>
            <p:cNvSpPr>
              <a:spLocks/>
            </p:cNvSpPr>
            <p:nvPr/>
          </p:nvSpPr>
          <p:spPr bwMode="auto">
            <a:xfrm>
              <a:off x="377" y="1860"/>
              <a:ext cx="10" cy="206"/>
            </a:xfrm>
            <a:custGeom>
              <a:avLst/>
              <a:gdLst>
                <a:gd name="T0" fmla="*/ 0 w 10"/>
                <a:gd name="T1" fmla="*/ 0 h 206"/>
                <a:gd name="T2" fmla="*/ 0 w 10"/>
                <a:gd name="T3" fmla="*/ 0 h 206"/>
                <a:gd name="T4" fmla="*/ 0 w 10"/>
                <a:gd name="T5" fmla="*/ 206 h 206"/>
                <a:gd name="T6" fmla="*/ 10 w 10"/>
                <a:gd name="T7" fmla="*/ 206 h 206"/>
                <a:gd name="T8" fmla="*/ 10 w 10"/>
                <a:gd name="T9" fmla="*/ 0 h 206"/>
                <a:gd name="T10" fmla="*/ 10 w 10"/>
                <a:gd name="T11" fmla="*/ 0 h 206"/>
                <a:gd name="T12" fmla="*/ 0 w 10"/>
                <a:gd name="T13" fmla="*/ 0 h 2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6"/>
                <a:gd name="T23" fmla="*/ 10 w 10"/>
                <a:gd name="T24" fmla="*/ 206 h 2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6">
                  <a:moveTo>
                    <a:pt x="0" y="0"/>
                  </a:moveTo>
                  <a:lnTo>
                    <a:pt x="0" y="0"/>
                  </a:lnTo>
                  <a:lnTo>
                    <a:pt x="0" y="206"/>
                  </a:lnTo>
                  <a:lnTo>
                    <a:pt x="10" y="20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4" name="Freeform 89"/>
            <p:cNvSpPr>
              <a:spLocks/>
            </p:cNvSpPr>
            <p:nvPr/>
          </p:nvSpPr>
          <p:spPr bwMode="auto">
            <a:xfrm>
              <a:off x="377" y="1828"/>
              <a:ext cx="63" cy="32"/>
            </a:xfrm>
            <a:custGeom>
              <a:avLst/>
              <a:gdLst>
                <a:gd name="T0" fmla="*/ 63 w 63"/>
                <a:gd name="T1" fmla="*/ 0 h 32"/>
                <a:gd name="T2" fmla="*/ 63 w 63"/>
                <a:gd name="T3" fmla="*/ 0 h 32"/>
                <a:gd name="T4" fmla="*/ 53 w 63"/>
                <a:gd name="T5" fmla="*/ 1 h 32"/>
                <a:gd name="T6" fmla="*/ 44 w 63"/>
                <a:gd name="T7" fmla="*/ 4 h 32"/>
                <a:gd name="T8" fmla="*/ 34 w 63"/>
                <a:gd name="T9" fmla="*/ 5 h 32"/>
                <a:gd name="T10" fmla="*/ 24 w 63"/>
                <a:gd name="T11" fmla="*/ 8 h 32"/>
                <a:gd name="T12" fmla="*/ 16 w 63"/>
                <a:gd name="T13" fmla="*/ 10 h 32"/>
                <a:gd name="T14" fmla="*/ 9 w 63"/>
                <a:gd name="T15" fmla="*/ 17 h 32"/>
                <a:gd name="T16" fmla="*/ 3 w 63"/>
                <a:gd name="T17" fmla="*/ 23 h 32"/>
                <a:gd name="T18" fmla="*/ 0 w 63"/>
                <a:gd name="T19" fmla="*/ 32 h 32"/>
                <a:gd name="T20" fmla="*/ 10 w 63"/>
                <a:gd name="T21" fmla="*/ 32 h 32"/>
                <a:gd name="T22" fmla="*/ 10 w 63"/>
                <a:gd name="T23" fmla="*/ 26 h 32"/>
                <a:gd name="T24" fmla="*/ 13 w 63"/>
                <a:gd name="T25" fmla="*/ 22 h 32"/>
                <a:gd name="T26" fmla="*/ 18 w 63"/>
                <a:gd name="T27" fmla="*/ 18 h 32"/>
                <a:gd name="T28" fmla="*/ 27 w 63"/>
                <a:gd name="T29" fmla="*/ 15 h 32"/>
                <a:gd name="T30" fmla="*/ 34 w 63"/>
                <a:gd name="T31" fmla="*/ 13 h 32"/>
                <a:gd name="T32" fmla="*/ 44 w 63"/>
                <a:gd name="T33" fmla="*/ 11 h 32"/>
                <a:gd name="T34" fmla="*/ 53 w 63"/>
                <a:gd name="T35" fmla="*/ 9 h 32"/>
                <a:gd name="T36" fmla="*/ 63 w 63"/>
                <a:gd name="T37" fmla="*/ 8 h 32"/>
                <a:gd name="T38" fmla="*/ 63 w 63"/>
                <a:gd name="T39" fmla="*/ 8 h 32"/>
                <a:gd name="T40" fmla="*/ 63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63" y="0"/>
                  </a:moveTo>
                  <a:lnTo>
                    <a:pt x="63" y="0"/>
                  </a:lnTo>
                  <a:lnTo>
                    <a:pt x="53" y="1"/>
                  </a:lnTo>
                  <a:lnTo>
                    <a:pt x="44" y="4"/>
                  </a:lnTo>
                  <a:lnTo>
                    <a:pt x="34" y="5"/>
                  </a:lnTo>
                  <a:lnTo>
                    <a:pt x="24" y="8"/>
                  </a:lnTo>
                  <a:lnTo>
                    <a:pt x="16" y="10"/>
                  </a:lnTo>
                  <a:lnTo>
                    <a:pt x="9" y="17"/>
                  </a:lnTo>
                  <a:lnTo>
                    <a:pt x="3" y="23"/>
                  </a:lnTo>
                  <a:lnTo>
                    <a:pt x="0" y="32"/>
                  </a:lnTo>
                  <a:lnTo>
                    <a:pt x="10" y="32"/>
                  </a:lnTo>
                  <a:lnTo>
                    <a:pt x="10" y="26"/>
                  </a:lnTo>
                  <a:lnTo>
                    <a:pt x="13" y="22"/>
                  </a:lnTo>
                  <a:lnTo>
                    <a:pt x="18" y="18"/>
                  </a:lnTo>
                  <a:lnTo>
                    <a:pt x="27" y="15"/>
                  </a:lnTo>
                  <a:lnTo>
                    <a:pt x="34" y="13"/>
                  </a:lnTo>
                  <a:lnTo>
                    <a:pt x="44" y="11"/>
                  </a:lnTo>
                  <a:lnTo>
                    <a:pt x="53" y="9"/>
                  </a:lnTo>
                  <a:lnTo>
                    <a:pt x="63" y="8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" name="Freeform 90"/>
            <p:cNvSpPr>
              <a:spLocks/>
            </p:cNvSpPr>
            <p:nvPr/>
          </p:nvSpPr>
          <p:spPr bwMode="auto">
            <a:xfrm>
              <a:off x="440" y="1798"/>
              <a:ext cx="60" cy="38"/>
            </a:xfrm>
            <a:custGeom>
              <a:avLst/>
              <a:gdLst>
                <a:gd name="T0" fmla="*/ 60 w 60"/>
                <a:gd name="T1" fmla="*/ 12 h 38"/>
                <a:gd name="T2" fmla="*/ 52 w 60"/>
                <a:gd name="T3" fmla="*/ 9 h 38"/>
                <a:gd name="T4" fmla="*/ 46 w 60"/>
                <a:gd name="T5" fmla="*/ 13 h 38"/>
                <a:gd name="T6" fmla="*/ 43 w 60"/>
                <a:gd name="T7" fmla="*/ 17 h 38"/>
                <a:gd name="T8" fmla="*/ 37 w 60"/>
                <a:gd name="T9" fmla="*/ 19 h 38"/>
                <a:gd name="T10" fmla="*/ 30 w 60"/>
                <a:gd name="T11" fmla="*/ 22 h 38"/>
                <a:gd name="T12" fmla="*/ 24 w 60"/>
                <a:gd name="T13" fmla="*/ 25 h 38"/>
                <a:gd name="T14" fmla="*/ 17 w 60"/>
                <a:gd name="T15" fmla="*/ 26 h 38"/>
                <a:gd name="T16" fmla="*/ 9 w 60"/>
                <a:gd name="T17" fmla="*/ 28 h 38"/>
                <a:gd name="T18" fmla="*/ 0 w 60"/>
                <a:gd name="T19" fmla="*/ 30 h 38"/>
                <a:gd name="T20" fmla="*/ 0 w 60"/>
                <a:gd name="T21" fmla="*/ 38 h 38"/>
                <a:gd name="T22" fmla="*/ 9 w 60"/>
                <a:gd name="T23" fmla="*/ 36 h 38"/>
                <a:gd name="T24" fmla="*/ 17 w 60"/>
                <a:gd name="T25" fmla="*/ 34 h 38"/>
                <a:gd name="T26" fmla="*/ 24 w 60"/>
                <a:gd name="T27" fmla="*/ 32 h 38"/>
                <a:gd name="T28" fmla="*/ 33 w 60"/>
                <a:gd name="T29" fmla="*/ 30 h 38"/>
                <a:gd name="T30" fmla="*/ 39 w 60"/>
                <a:gd name="T31" fmla="*/ 27 h 38"/>
                <a:gd name="T32" fmla="*/ 45 w 60"/>
                <a:gd name="T33" fmla="*/ 25 h 38"/>
                <a:gd name="T34" fmla="*/ 51 w 60"/>
                <a:gd name="T35" fmla="*/ 21 h 38"/>
                <a:gd name="T36" fmla="*/ 57 w 60"/>
                <a:gd name="T37" fmla="*/ 14 h 38"/>
                <a:gd name="T38" fmla="*/ 50 w 60"/>
                <a:gd name="T39" fmla="*/ 12 h 38"/>
                <a:gd name="T40" fmla="*/ 60 w 60"/>
                <a:gd name="T41" fmla="*/ 12 h 38"/>
                <a:gd name="T42" fmla="*/ 60 w 60"/>
                <a:gd name="T43" fmla="*/ 0 h 38"/>
                <a:gd name="T44" fmla="*/ 52 w 60"/>
                <a:gd name="T45" fmla="*/ 9 h 38"/>
                <a:gd name="T46" fmla="*/ 60 w 60"/>
                <a:gd name="T47" fmla="*/ 12 h 3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8"/>
                <a:gd name="T74" fmla="*/ 60 w 60"/>
                <a:gd name="T75" fmla="*/ 38 h 3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8">
                  <a:moveTo>
                    <a:pt x="60" y="12"/>
                  </a:moveTo>
                  <a:lnTo>
                    <a:pt x="52" y="9"/>
                  </a:lnTo>
                  <a:lnTo>
                    <a:pt x="46" y="13"/>
                  </a:lnTo>
                  <a:lnTo>
                    <a:pt x="43" y="17"/>
                  </a:lnTo>
                  <a:lnTo>
                    <a:pt x="37" y="19"/>
                  </a:lnTo>
                  <a:lnTo>
                    <a:pt x="30" y="22"/>
                  </a:lnTo>
                  <a:lnTo>
                    <a:pt x="24" y="25"/>
                  </a:lnTo>
                  <a:lnTo>
                    <a:pt x="17" y="26"/>
                  </a:lnTo>
                  <a:lnTo>
                    <a:pt x="9" y="28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9" y="36"/>
                  </a:lnTo>
                  <a:lnTo>
                    <a:pt x="17" y="34"/>
                  </a:lnTo>
                  <a:lnTo>
                    <a:pt x="24" y="32"/>
                  </a:lnTo>
                  <a:lnTo>
                    <a:pt x="33" y="30"/>
                  </a:lnTo>
                  <a:lnTo>
                    <a:pt x="39" y="27"/>
                  </a:lnTo>
                  <a:lnTo>
                    <a:pt x="45" y="25"/>
                  </a:lnTo>
                  <a:lnTo>
                    <a:pt x="51" y="21"/>
                  </a:lnTo>
                  <a:lnTo>
                    <a:pt x="57" y="14"/>
                  </a:lnTo>
                  <a:lnTo>
                    <a:pt x="50" y="12"/>
                  </a:lnTo>
                  <a:lnTo>
                    <a:pt x="60" y="12"/>
                  </a:lnTo>
                  <a:lnTo>
                    <a:pt x="60" y="0"/>
                  </a:lnTo>
                  <a:lnTo>
                    <a:pt x="52" y="9"/>
                  </a:lnTo>
                  <a:lnTo>
                    <a:pt x="6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" name="Freeform 91"/>
            <p:cNvSpPr>
              <a:spLocks/>
            </p:cNvSpPr>
            <p:nvPr/>
          </p:nvSpPr>
          <p:spPr bwMode="auto">
            <a:xfrm>
              <a:off x="490" y="1810"/>
              <a:ext cx="10" cy="318"/>
            </a:xfrm>
            <a:custGeom>
              <a:avLst/>
              <a:gdLst>
                <a:gd name="T0" fmla="*/ 2 w 10"/>
                <a:gd name="T1" fmla="*/ 309 h 318"/>
                <a:gd name="T2" fmla="*/ 10 w 10"/>
                <a:gd name="T3" fmla="*/ 306 h 318"/>
                <a:gd name="T4" fmla="*/ 10 w 10"/>
                <a:gd name="T5" fmla="*/ 0 h 318"/>
                <a:gd name="T6" fmla="*/ 0 w 10"/>
                <a:gd name="T7" fmla="*/ 0 h 318"/>
                <a:gd name="T8" fmla="*/ 0 w 10"/>
                <a:gd name="T9" fmla="*/ 306 h 318"/>
                <a:gd name="T10" fmla="*/ 7 w 10"/>
                <a:gd name="T11" fmla="*/ 304 h 318"/>
                <a:gd name="T12" fmla="*/ 2 w 10"/>
                <a:gd name="T13" fmla="*/ 309 h 318"/>
                <a:gd name="T14" fmla="*/ 10 w 10"/>
                <a:gd name="T15" fmla="*/ 318 h 318"/>
                <a:gd name="T16" fmla="*/ 10 w 10"/>
                <a:gd name="T17" fmla="*/ 306 h 318"/>
                <a:gd name="T18" fmla="*/ 2 w 10"/>
                <a:gd name="T19" fmla="*/ 309 h 3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18"/>
                <a:gd name="T32" fmla="*/ 10 w 10"/>
                <a:gd name="T33" fmla="*/ 318 h 3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18">
                  <a:moveTo>
                    <a:pt x="2" y="309"/>
                  </a:moveTo>
                  <a:lnTo>
                    <a:pt x="10" y="30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6"/>
                  </a:lnTo>
                  <a:lnTo>
                    <a:pt x="7" y="304"/>
                  </a:lnTo>
                  <a:lnTo>
                    <a:pt x="2" y="309"/>
                  </a:lnTo>
                  <a:lnTo>
                    <a:pt x="10" y="318"/>
                  </a:lnTo>
                  <a:lnTo>
                    <a:pt x="10" y="306"/>
                  </a:lnTo>
                  <a:lnTo>
                    <a:pt x="2" y="3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7" name="Freeform 92"/>
            <p:cNvSpPr>
              <a:spLocks/>
            </p:cNvSpPr>
            <p:nvPr/>
          </p:nvSpPr>
          <p:spPr bwMode="auto">
            <a:xfrm>
              <a:off x="382" y="1529"/>
              <a:ext cx="113" cy="305"/>
            </a:xfrm>
            <a:custGeom>
              <a:avLst/>
              <a:gdLst>
                <a:gd name="T0" fmla="*/ 113 w 113"/>
                <a:gd name="T1" fmla="*/ 305 h 305"/>
                <a:gd name="T2" fmla="*/ 107 w 113"/>
                <a:gd name="T3" fmla="*/ 300 h 305"/>
                <a:gd name="T4" fmla="*/ 102 w 113"/>
                <a:gd name="T5" fmla="*/ 296 h 305"/>
                <a:gd name="T6" fmla="*/ 96 w 113"/>
                <a:gd name="T7" fmla="*/ 294 h 305"/>
                <a:gd name="T8" fmla="*/ 90 w 113"/>
                <a:gd name="T9" fmla="*/ 291 h 305"/>
                <a:gd name="T10" fmla="*/ 82 w 113"/>
                <a:gd name="T11" fmla="*/ 288 h 305"/>
                <a:gd name="T12" fmla="*/ 75 w 113"/>
                <a:gd name="T13" fmla="*/ 287 h 305"/>
                <a:gd name="T14" fmla="*/ 67 w 113"/>
                <a:gd name="T15" fmla="*/ 285 h 305"/>
                <a:gd name="T16" fmla="*/ 58 w 113"/>
                <a:gd name="T17" fmla="*/ 283 h 305"/>
                <a:gd name="T18" fmla="*/ 48 w 113"/>
                <a:gd name="T19" fmla="*/ 282 h 305"/>
                <a:gd name="T20" fmla="*/ 39 w 113"/>
                <a:gd name="T21" fmla="*/ 281 h 305"/>
                <a:gd name="T22" fmla="*/ 29 w 113"/>
                <a:gd name="T23" fmla="*/ 279 h 305"/>
                <a:gd name="T24" fmla="*/ 21 w 113"/>
                <a:gd name="T25" fmla="*/ 277 h 305"/>
                <a:gd name="T26" fmla="*/ 12 w 113"/>
                <a:gd name="T27" fmla="*/ 274 h 305"/>
                <a:gd name="T28" fmla="*/ 6 w 113"/>
                <a:gd name="T29" fmla="*/ 269 h 305"/>
                <a:gd name="T30" fmla="*/ 1 w 113"/>
                <a:gd name="T31" fmla="*/ 263 h 305"/>
                <a:gd name="T32" fmla="*/ 0 w 113"/>
                <a:gd name="T33" fmla="*/ 255 h 305"/>
                <a:gd name="T34" fmla="*/ 0 w 113"/>
                <a:gd name="T35" fmla="*/ 49 h 305"/>
                <a:gd name="T36" fmla="*/ 1 w 113"/>
                <a:gd name="T37" fmla="*/ 41 h 305"/>
                <a:gd name="T38" fmla="*/ 6 w 113"/>
                <a:gd name="T39" fmla="*/ 36 h 305"/>
                <a:gd name="T40" fmla="*/ 12 w 113"/>
                <a:gd name="T41" fmla="*/ 31 h 305"/>
                <a:gd name="T42" fmla="*/ 21 w 113"/>
                <a:gd name="T43" fmla="*/ 28 h 305"/>
                <a:gd name="T44" fmla="*/ 29 w 113"/>
                <a:gd name="T45" fmla="*/ 26 h 305"/>
                <a:gd name="T46" fmla="*/ 39 w 113"/>
                <a:gd name="T47" fmla="*/ 24 h 305"/>
                <a:gd name="T48" fmla="*/ 48 w 113"/>
                <a:gd name="T49" fmla="*/ 22 h 305"/>
                <a:gd name="T50" fmla="*/ 58 w 113"/>
                <a:gd name="T51" fmla="*/ 21 h 305"/>
                <a:gd name="T52" fmla="*/ 67 w 113"/>
                <a:gd name="T53" fmla="*/ 19 h 305"/>
                <a:gd name="T54" fmla="*/ 75 w 113"/>
                <a:gd name="T55" fmla="*/ 18 h 305"/>
                <a:gd name="T56" fmla="*/ 82 w 113"/>
                <a:gd name="T57" fmla="*/ 17 h 305"/>
                <a:gd name="T58" fmla="*/ 90 w 113"/>
                <a:gd name="T59" fmla="*/ 14 h 305"/>
                <a:gd name="T60" fmla="*/ 96 w 113"/>
                <a:gd name="T61" fmla="*/ 12 h 305"/>
                <a:gd name="T62" fmla="*/ 102 w 113"/>
                <a:gd name="T63" fmla="*/ 9 h 305"/>
                <a:gd name="T64" fmla="*/ 107 w 113"/>
                <a:gd name="T65" fmla="*/ 5 h 305"/>
                <a:gd name="T66" fmla="*/ 113 w 113"/>
                <a:gd name="T67" fmla="*/ 0 h 305"/>
                <a:gd name="T68" fmla="*/ 113 w 113"/>
                <a:gd name="T69" fmla="*/ 305 h 3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5"/>
                <a:gd name="T107" fmla="*/ 113 w 113"/>
                <a:gd name="T108" fmla="*/ 305 h 30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5">
                  <a:moveTo>
                    <a:pt x="113" y="305"/>
                  </a:moveTo>
                  <a:lnTo>
                    <a:pt x="107" y="300"/>
                  </a:lnTo>
                  <a:lnTo>
                    <a:pt x="102" y="296"/>
                  </a:lnTo>
                  <a:lnTo>
                    <a:pt x="96" y="294"/>
                  </a:lnTo>
                  <a:lnTo>
                    <a:pt x="90" y="291"/>
                  </a:lnTo>
                  <a:lnTo>
                    <a:pt x="82" y="288"/>
                  </a:lnTo>
                  <a:lnTo>
                    <a:pt x="75" y="287"/>
                  </a:lnTo>
                  <a:lnTo>
                    <a:pt x="67" y="285"/>
                  </a:lnTo>
                  <a:lnTo>
                    <a:pt x="58" y="283"/>
                  </a:lnTo>
                  <a:lnTo>
                    <a:pt x="48" y="282"/>
                  </a:lnTo>
                  <a:lnTo>
                    <a:pt x="39" y="281"/>
                  </a:lnTo>
                  <a:lnTo>
                    <a:pt x="29" y="279"/>
                  </a:lnTo>
                  <a:lnTo>
                    <a:pt x="21" y="277"/>
                  </a:lnTo>
                  <a:lnTo>
                    <a:pt x="12" y="274"/>
                  </a:lnTo>
                  <a:lnTo>
                    <a:pt x="6" y="269"/>
                  </a:lnTo>
                  <a:lnTo>
                    <a:pt x="1" y="263"/>
                  </a:lnTo>
                  <a:lnTo>
                    <a:pt x="0" y="255"/>
                  </a:lnTo>
                  <a:lnTo>
                    <a:pt x="0" y="49"/>
                  </a:lnTo>
                  <a:lnTo>
                    <a:pt x="1" y="41"/>
                  </a:lnTo>
                  <a:lnTo>
                    <a:pt x="6" y="36"/>
                  </a:lnTo>
                  <a:lnTo>
                    <a:pt x="12" y="31"/>
                  </a:lnTo>
                  <a:lnTo>
                    <a:pt x="21" y="28"/>
                  </a:lnTo>
                  <a:lnTo>
                    <a:pt x="29" y="26"/>
                  </a:lnTo>
                  <a:lnTo>
                    <a:pt x="39" y="24"/>
                  </a:lnTo>
                  <a:lnTo>
                    <a:pt x="48" y="22"/>
                  </a:lnTo>
                  <a:lnTo>
                    <a:pt x="58" y="21"/>
                  </a:lnTo>
                  <a:lnTo>
                    <a:pt x="67" y="19"/>
                  </a:lnTo>
                  <a:lnTo>
                    <a:pt x="75" y="18"/>
                  </a:lnTo>
                  <a:lnTo>
                    <a:pt x="82" y="17"/>
                  </a:lnTo>
                  <a:lnTo>
                    <a:pt x="90" y="14"/>
                  </a:lnTo>
                  <a:lnTo>
                    <a:pt x="96" y="12"/>
                  </a:lnTo>
                  <a:lnTo>
                    <a:pt x="102" y="9"/>
                  </a:lnTo>
                  <a:lnTo>
                    <a:pt x="107" y="5"/>
                  </a:lnTo>
                  <a:lnTo>
                    <a:pt x="113" y="0"/>
                  </a:lnTo>
                  <a:lnTo>
                    <a:pt x="113" y="305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8" name="Freeform 93"/>
            <p:cNvSpPr>
              <a:spLocks/>
            </p:cNvSpPr>
            <p:nvPr/>
          </p:nvSpPr>
          <p:spPr bwMode="auto">
            <a:xfrm>
              <a:off x="440" y="1808"/>
              <a:ext cx="57" cy="29"/>
            </a:xfrm>
            <a:custGeom>
              <a:avLst/>
              <a:gdLst>
                <a:gd name="T0" fmla="*/ 0 w 57"/>
                <a:gd name="T1" fmla="*/ 8 h 29"/>
                <a:gd name="T2" fmla="*/ 0 w 57"/>
                <a:gd name="T3" fmla="*/ 8 h 29"/>
                <a:gd name="T4" fmla="*/ 9 w 57"/>
                <a:gd name="T5" fmla="*/ 9 h 29"/>
                <a:gd name="T6" fmla="*/ 17 w 57"/>
                <a:gd name="T7" fmla="*/ 12 h 29"/>
                <a:gd name="T8" fmla="*/ 24 w 57"/>
                <a:gd name="T9" fmla="*/ 13 h 29"/>
                <a:gd name="T10" fmla="*/ 30 w 57"/>
                <a:gd name="T11" fmla="*/ 16 h 29"/>
                <a:gd name="T12" fmla="*/ 37 w 57"/>
                <a:gd name="T13" fmla="*/ 18 h 29"/>
                <a:gd name="T14" fmla="*/ 43 w 57"/>
                <a:gd name="T15" fmla="*/ 21 h 29"/>
                <a:gd name="T16" fmla="*/ 46 w 57"/>
                <a:gd name="T17" fmla="*/ 25 h 29"/>
                <a:gd name="T18" fmla="*/ 52 w 57"/>
                <a:gd name="T19" fmla="*/ 29 h 29"/>
                <a:gd name="T20" fmla="*/ 57 w 57"/>
                <a:gd name="T21" fmla="*/ 24 h 29"/>
                <a:gd name="T22" fmla="*/ 51 w 57"/>
                <a:gd name="T23" fmla="*/ 17 h 29"/>
                <a:gd name="T24" fmla="*/ 45 w 57"/>
                <a:gd name="T25" fmla="*/ 13 h 29"/>
                <a:gd name="T26" fmla="*/ 39 w 57"/>
                <a:gd name="T27" fmla="*/ 11 h 29"/>
                <a:gd name="T28" fmla="*/ 33 w 57"/>
                <a:gd name="T29" fmla="*/ 8 h 29"/>
                <a:gd name="T30" fmla="*/ 24 w 57"/>
                <a:gd name="T31" fmla="*/ 6 h 29"/>
                <a:gd name="T32" fmla="*/ 17 w 57"/>
                <a:gd name="T33" fmla="*/ 4 h 29"/>
                <a:gd name="T34" fmla="*/ 9 w 57"/>
                <a:gd name="T35" fmla="*/ 2 h 29"/>
                <a:gd name="T36" fmla="*/ 0 w 57"/>
                <a:gd name="T37" fmla="*/ 0 h 29"/>
                <a:gd name="T38" fmla="*/ 0 w 57"/>
                <a:gd name="T39" fmla="*/ 0 h 29"/>
                <a:gd name="T40" fmla="*/ 0 w 57"/>
                <a:gd name="T41" fmla="*/ 8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9"/>
                <a:gd name="T65" fmla="*/ 57 w 57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9">
                  <a:moveTo>
                    <a:pt x="0" y="8"/>
                  </a:moveTo>
                  <a:lnTo>
                    <a:pt x="0" y="8"/>
                  </a:lnTo>
                  <a:lnTo>
                    <a:pt x="9" y="9"/>
                  </a:lnTo>
                  <a:lnTo>
                    <a:pt x="17" y="12"/>
                  </a:lnTo>
                  <a:lnTo>
                    <a:pt x="24" y="13"/>
                  </a:lnTo>
                  <a:lnTo>
                    <a:pt x="30" y="16"/>
                  </a:lnTo>
                  <a:lnTo>
                    <a:pt x="37" y="18"/>
                  </a:lnTo>
                  <a:lnTo>
                    <a:pt x="43" y="21"/>
                  </a:lnTo>
                  <a:lnTo>
                    <a:pt x="46" y="25"/>
                  </a:lnTo>
                  <a:lnTo>
                    <a:pt x="52" y="29"/>
                  </a:lnTo>
                  <a:lnTo>
                    <a:pt x="57" y="24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1"/>
                  </a:lnTo>
                  <a:lnTo>
                    <a:pt x="33" y="8"/>
                  </a:lnTo>
                  <a:lnTo>
                    <a:pt x="24" y="6"/>
                  </a:lnTo>
                  <a:lnTo>
                    <a:pt x="17" y="4"/>
                  </a:lnTo>
                  <a:lnTo>
                    <a:pt x="9" y="2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9" name="Freeform 94"/>
            <p:cNvSpPr>
              <a:spLocks/>
            </p:cNvSpPr>
            <p:nvPr/>
          </p:nvSpPr>
          <p:spPr bwMode="auto">
            <a:xfrm>
              <a:off x="377" y="1784"/>
              <a:ext cx="63" cy="32"/>
            </a:xfrm>
            <a:custGeom>
              <a:avLst/>
              <a:gdLst>
                <a:gd name="T0" fmla="*/ 0 w 63"/>
                <a:gd name="T1" fmla="*/ 0 h 32"/>
                <a:gd name="T2" fmla="*/ 0 w 63"/>
                <a:gd name="T3" fmla="*/ 0 h 32"/>
                <a:gd name="T4" fmla="*/ 3 w 63"/>
                <a:gd name="T5" fmla="*/ 9 h 32"/>
                <a:gd name="T6" fmla="*/ 9 w 63"/>
                <a:gd name="T7" fmla="*/ 17 h 32"/>
                <a:gd name="T8" fmla="*/ 16 w 63"/>
                <a:gd name="T9" fmla="*/ 23 h 32"/>
                <a:gd name="T10" fmla="*/ 24 w 63"/>
                <a:gd name="T11" fmla="*/ 26 h 32"/>
                <a:gd name="T12" fmla="*/ 34 w 63"/>
                <a:gd name="T13" fmla="*/ 28 h 32"/>
                <a:gd name="T14" fmla="*/ 44 w 63"/>
                <a:gd name="T15" fmla="*/ 30 h 32"/>
                <a:gd name="T16" fmla="*/ 53 w 63"/>
                <a:gd name="T17" fmla="*/ 31 h 32"/>
                <a:gd name="T18" fmla="*/ 63 w 63"/>
                <a:gd name="T19" fmla="*/ 32 h 32"/>
                <a:gd name="T20" fmla="*/ 63 w 63"/>
                <a:gd name="T21" fmla="*/ 24 h 32"/>
                <a:gd name="T22" fmla="*/ 53 w 63"/>
                <a:gd name="T23" fmla="*/ 23 h 32"/>
                <a:gd name="T24" fmla="*/ 44 w 63"/>
                <a:gd name="T25" fmla="*/ 22 h 32"/>
                <a:gd name="T26" fmla="*/ 34 w 63"/>
                <a:gd name="T27" fmla="*/ 20 h 32"/>
                <a:gd name="T28" fmla="*/ 27 w 63"/>
                <a:gd name="T29" fmla="*/ 18 h 32"/>
                <a:gd name="T30" fmla="*/ 18 w 63"/>
                <a:gd name="T31" fmla="*/ 15 h 32"/>
                <a:gd name="T32" fmla="*/ 13 w 63"/>
                <a:gd name="T33" fmla="*/ 11 h 32"/>
                <a:gd name="T34" fmla="*/ 10 w 63"/>
                <a:gd name="T35" fmla="*/ 6 h 32"/>
                <a:gd name="T36" fmla="*/ 10 w 63"/>
                <a:gd name="T37" fmla="*/ 0 h 32"/>
                <a:gd name="T38" fmla="*/ 10 w 63"/>
                <a:gd name="T39" fmla="*/ 0 h 32"/>
                <a:gd name="T40" fmla="*/ 0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0" y="0"/>
                  </a:moveTo>
                  <a:lnTo>
                    <a:pt x="0" y="0"/>
                  </a:lnTo>
                  <a:lnTo>
                    <a:pt x="3" y="9"/>
                  </a:lnTo>
                  <a:lnTo>
                    <a:pt x="9" y="17"/>
                  </a:lnTo>
                  <a:lnTo>
                    <a:pt x="16" y="23"/>
                  </a:lnTo>
                  <a:lnTo>
                    <a:pt x="24" y="26"/>
                  </a:lnTo>
                  <a:lnTo>
                    <a:pt x="34" y="28"/>
                  </a:lnTo>
                  <a:lnTo>
                    <a:pt x="44" y="30"/>
                  </a:lnTo>
                  <a:lnTo>
                    <a:pt x="53" y="31"/>
                  </a:lnTo>
                  <a:lnTo>
                    <a:pt x="63" y="32"/>
                  </a:lnTo>
                  <a:lnTo>
                    <a:pt x="63" y="24"/>
                  </a:lnTo>
                  <a:lnTo>
                    <a:pt x="53" y="23"/>
                  </a:lnTo>
                  <a:lnTo>
                    <a:pt x="44" y="22"/>
                  </a:lnTo>
                  <a:lnTo>
                    <a:pt x="34" y="20"/>
                  </a:lnTo>
                  <a:lnTo>
                    <a:pt x="27" y="18"/>
                  </a:lnTo>
                  <a:lnTo>
                    <a:pt x="18" y="15"/>
                  </a:lnTo>
                  <a:lnTo>
                    <a:pt x="13" y="11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0" name="Freeform 95"/>
            <p:cNvSpPr>
              <a:spLocks/>
            </p:cNvSpPr>
            <p:nvPr/>
          </p:nvSpPr>
          <p:spPr bwMode="auto">
            <a:xfrm>
              <a:off x="377" y="1578"/>
              <a:ext cx="10" cy="206"/>
            </a:xfrm>
            <a:custGeom>
              <a:avLst/>
              <a:gdLst>
                <a:gd name="T0" fmla="*/ 0 w 10"/>
                <a:gd name="T1" fmla="*/ 0 h 206"/>
                <a:gd name="T2" fmla="*/ 0 w 10"/>
                <a:gd name="T3" fmla="*/ 0 h 206"/>
                <a:gd name="T4" fmla="*/ 0 w 10"/>
                <a:gd name="T5" fmla="*/ 206 h 206"/>
                <a:gd name="T6" fmla="*/ 10 w 10"/>
                <a:gd name="T7" fmla="*/ 206 h 206"/>
                <a:gd name="T8" fmla="*/ 10 w 10"/>
                <a:gd name="T9" fmla="*/ 0 h 206"/>
                <a:gd name="T10" fmla="*/ 10 w 10"/>
                <a:gd name="T11" fmla="*/ 0 h 206"/>
                <a:gd name="T12" fmla="*/ 0 w 10"/>
                <a:gd name="T13" fmla="*/ 0 h 2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6"/>
                <a:gd name="T23" fmla="*/ 10 w 10"/>
                <a:gd name="T24" fmla="*/ 206 h 2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6">
                  <a:moveTo>
                    <a:pt x="0" y="0"/>
                  </a:moveTo>
                  <a:lnTo>
                    <a:pt x="0" y="0"/>
                  </a:lnTo>
                  <a:lnTo>
                    <a:pt x="0" y="206"/>
                  </a:lnTo>
                  <a:lnTo>
                    <a:pt x="10" y="20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1" name="Freeform 96"/>
            <p:cNvSpPr>
              <a:spLocks/>
            </p:cNvSpPr>
            <p:nvPr/>
          </p:nvSpPr>
          <p:spPr bwMode="auto">
            <a:xfrm>
              <a:off x="377" y="1546"/>
              <a:ext cx="63" cy="32"/>
            </a:xfrm>
            <a:custGeom>
              <a:avLst/>
              <a:gdLst>
                <a:gd name="T0" fmla="*/ 63 w 63"/>
                <a:gd name="T1" fmla="*/ 0 h 32"/>
                <a:gd name="T2" fmla="*/ 63 w 63"/>
                <a:gd name="T3" fmla="*/ 0 h 32"/>
                <a:gd name="T4" fmla="*/ 53 w 63"/>
                <a:gd name="T5" fmla="*/ 1 h 32"/>
                <a:gd name="T6" fmla="*/ 44 w 63"/>
                <a:gd name="T7" fmla="*/ 4 h 32"/>
                <a:gd name="T8" fmla="*/ 34 w 63"/>
                <a:gd name="T9" fmla="*/ 5 h 32"/>
                <a:gd name="T10" fmla="*/ 24 w 63"/>
                <a:gd name="T11" fmla="*/ 7 h 32"/>
                <a:gd name="T12" fmla="*/ 16 w 63"/>
                <a:gd name="T13" fmla="*/ 10 h 32"/>
                <a:gd name="T14" fmla="*/ 9 w 63"/>
                <a:gd name="T15" fmla="*/ 17 h 32"/>
                <a:gd name="T16" fmla="*/ 3 w 63"/>
                <a:gd name="T17" fmla="*/ 23 h 32"/>
                <a:gd name="T18" fmla="*/ 0 w 63"/>
                <a:gd name="T19" fmla="*/ 32 h 32"/>
                <a:gd name="T20" fmla="*/ 10 w 63"/>
                <a:gd name="T21" fmla="*/ 32 h 32"/>
                <a:gd name="T22" fmla="*/ 10 w 63"/>
                <a:gd name="T23" fmla="*/ 26 h 32"/>
                <a:gd name="T24" fmla="*/ 13 w 63"/>
                <a:gd name="T25" fmla="*/ 22 h 32"/>
                <a:gd name="T26" fmla="*/ 18 w 63"/>
                <a:gd name="T27" fmla="*/ 18 h 32"/>
                <a:gd name="T28" fmla="*/ 27 w 63"/>
                <a:gd name="T29" fmla="*/ 15 h 32"/>
                <a:gd name="T30" fmla="*/ 34 w 63"/>
                <a:gd name="T31" fmla="*/ 13 h 32"/>
                <a:gd name="T32" fmla="*/ 44 w 63"/>
                <a:gd name="T33" fmla="*/ 11 h 32"/>
                <a:gd name="T34" fmla="*/ 53 w 63"/>
                <a:gd name="T35" fmla="*/ 9 h 32"/>
                <a:gd name="T36" fmla="*/ 63 w 63"/>
                <a:gd name="T37" fmla="*/ 7 h 32"/>
                <a:gd name="T38" fmla="*/ 63 w 63"/>
                <a:gd name="T39" fmla="*/ 7 h 32"/>
                <a:gd name="T40" fmla="*/ 63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63" y="0"/>
                  </a:moveTo>
                  <a:lnTo>
                    <a:pt x="63" y="0"/>
                  </a:lnTo>
                  <a:lnTo>
                    <a:pt x="53" y="1"/>
                  </a:lnTo>
                  <a:lnTo>
                    <a:pt x="44" y="4"/>
                  </a:lnTo>
                  <a:lnTo>
                    <a:pt x="34" y="5"/>
                  </a:lnTo>
                  <a:lnTo>
                    <a:pt x="24" y="7"/>
                  </a:lnTo>
                  <a:lnTo>
                    <a:pt x="16" y="10"/>
                  </a:lnTo>
                  <a:lnTo>
                    <a:pt x="9" y="17"/>
                  </a:lnTo>
                  <a:lnTo>
                    <a:pt x="3" y="23"/>
                  </a:lnTo>
                  <a:lnTo>
                    <a:pt x="0" y="32"/>
                  </a:lnTo>
                  <a:lnTo>
                    <a:pt x="10" y="32"/>
                  </a:lnTo>
                  <a:lnTo>
                    <a:pt x="10" y="26"/>
                  </a:lnTo>
                  <a:lnTo>
                    <a:pt x="13" y="22"/>
                  </a:lnTo>
                  <a:lnTo>
                    <a:pt x="18" y="18"/>
                  </a:lnTo>
                  <a:lnTo>
                    <a:pt x="27" y="15"/>
                  </a:lnTo>
                  <a:lnTo>
                    <a:pt x="34" y="13"/>
                  </a:lnTo>
                  <a:lnTo>
                    <a:pt x="44" y="11"/>
                  </a:lnTo>
                  <a:lnTo>
                    <a:pt x="53" y="9"/>
                  </a:lnTo>
                  <a:lnTo>
                    <a:pt x="63" y="7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2" name="Freeform 97"/>
            <p:cNvSpPr>
              <a:spLocks/>
            </p:cNvSpPr>
            <p:nvPr/>
          </p:nvSpPr>
          <p:spPr bwMode="auto">
            <a:xfrm>
              <a:off x="440" y="1517"/>
              <a:ext cx="60" cy="36"/>
            </a:xfrm>
            <a:custGeom>
              <a:avLst/>
              <a:gdLst>
                <a:gd name="T0" fmla="*/ 60 w 60"/>
                <a:gd name="T1" fmla="*/ 12 h 36"/>
                <a:gd name="T2" fmla="*/ 52 w 60"/>
                <a:gd name="T3" fmla="*/ 9 h 36"/>
                <a:gd name="T4" fmla="*/ 46 w 60"/>
                <a:gd name="T5" fmla="*/ 13 h 36"/>
                <a:gd name="T6" fmla="*/ 43 w 60"/>
                <a:gd name="T7" fmla="*/ 17 h 36"/>
                <a:gd name="T8" fmla="*/ 37 w 60"/>
                <a:gd name="T9" fmla="*/ 20 h 36"/>
                <a:gd name="T10" fmla="*/ 30 w 60"/>
                <a:gd name="T11" fmla="*/ 22 h 36"/>
                <a:gd name="T12" fmla="*/ 24 w 60"/>
                <a:gd name="T13" fmla="*/ 25 h 36"/>
                <a:gd name="T14" fmla="*/ 17 w 60"/>
                <a:gd name="T15" fmla="*/ 26 h 36"/>
                <a:gd name="T16" fmla="*/ 9 w 60"/>
                <a:gd name="T17" fmla="*/ 27 h 36"/>
                <a:gd name="T18" fmla="*/ 0 w 60"/>
                <a:gd name="T19" fmla="*/ 29 h 36"/>
                <a:gd name="T20" fmla="*/ 0 w 60"/>
                <a:gd name="T21" fmla="*/ 36 h 36"/>
                <a:gd name="T22" fmla="*/ 9 w 60"/>
                <a:gd name="T23" fmla="*/ 35 h 36"/>
                <a:gd name="T24" fmla="*/ 17 w 60"/>
                <a:gd name="T25" fmla="*/ 34 h 36"/>
                <a:gd name="T26" fmla="*/ 24 w 60"/>
                <a:gd name="T27" fmla="*/ 33 h 36"/>
                <a:gd name="T28" fmla="*/ 33 w 60"/>
                <a:gd name="T29" fmla="*/ 30 h 36"/>
                <a:gd name="T30" fmla="*/ 39 w 60"/>
                <a:gd name="T31" fmla="*/ 27 h 36"/>
                <a:gd name="T32" fmla="*/ 45 w 60"/>
                <a:gd name="T33" fmla="*/ 25 h 36"/>
                <a:gd name="T34" fmla="*/ 51 w 60"/>
                <a:gd name="T35" fmla="*/ 21 h 36"/>
                <a:gd name="T36" fmla="*/ 57 w 60"/>
                <a:gd name="T37" fmla="*/ 14 h 36"/>
                <a:gd name="T38" fmla="*/ 50 w 60"/>
                <a:gd name="T39" fmla="*/ 12 h 36"/>
                <a:gd name="T40" fmla="*/ 60 w 60"/>
                <a:gd name="T41" fmla="*/ 12 h 36"/>
                <a:gd name="T42" fmla="*/ 60 w 60"/>
                <a:gd name="T43" fmla="*/ 0 h 36"/>
                <a:gd name="T44" fmla="*/ 52 w 60"/>
                <a:gd name="T45" fmla="*/ 9 h 36"/>
                <a:gd name="T46" fmla="*/ 60 w 60"/>
                <a:gd name="T47" fmla="*/ 12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6"/>
                <a:gd name="T74" fmla="*/ 60 w 60"/>
                <a:gd name="T75" fmla="*/ 36 h 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6">
                  <a:moveTo>
                    <a:pt x="60" y="12"/>
                  </a:moveTo>
                  <a:lnTo>
                    <a:pt x="52" y="9"/>
                  </a:lnTo>
                  <a:lnTo>
                    <a:pt x="46" y="13"/>
                  </a:lnTo>
                  <a:lnTo>
                    <a:pt x="43" y="17"/>
                  </a:lnTo>
                  <a:lnTo>
                    <a:pt x="37" y="20"/>
                  </a:lnTo>
                  <a:lnTo>
                    <a:pt x="30" y="22"/>
                  </a:lnTo>
                  <a:lnTo>
                    <a:pt x="24" y="25"/>
                  </a:lnTo>
                  <a:lnTo>
                    <a:pt x="17" y="26"/>
                  </a:lnTo>
                  <a:lnTo>
                    <a:pt x="9" y="27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9" y="35"/>
                  </a:lnTo>
                  <a:lnTo>
                    <a:pt x="17" y="34"/>
                  </a:lnTo>
                  <a:lnTo>
                    <a:pt x="24" y="33"/>
                  </a:lnTo>
                  <a:lnTo>
                    <a:pt x="33" y="30"/>
                  </a:lnTo>
                  <a:lnTo>
                    <a:pt x="39" y="27"/>
                  </a:lnTo>
                  <a:lnTo>
                    <a:pt x="45" y="25"/>
                  </a:lnTo>
                  <a:lnTo>
                    <a:pt x="51" y="21"/>
                  </a:lnTo>
                  <a:lnTo>
                    <a:pt x="57" y="14"/>
                  </a:lnTo>
                  <a:lnTo>
                    <a:pt x="50" y="12"/>
                  </a:lnTo>
                  <a:lnTo>
                    <a:pt x="60" y="12"/>
                  </a:lnTo>
                  <a:lnTo>
                    <a:pt x="60" y="0"/>
                  </a:lnTo>
                  <a:lnTo>
                    <a:pt x="52" y="9"/>
                  </a:lnTo>
                  <a:lnTo>
                    <a:pt x="6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3" name="Freeform 98"/>
            <p:cNvSpPr>
              <a:spLocks/>
            </p:cNvSpPr>
            <p:nvPr/>
          </p:nvSpPr>
          <p:spPr bwMode="auto">
            <a:xfrm>
              <a:off x="490" y="1529"/>
              <a:ext cx="10" cy="317"/>
            </a:xfrm>
            <a:custGeom>
              <a:avLst/>
              <a:gdLst>
                <a:gd name="T0" fmla="*/ 2 w 10"/>
                <a:gd name="T1" fmla="*/ 308 h 317"/>
                <a:gd name="T2" fmla="*/ 10 w 10"/>
                <a:gd name="T3" fmla="*/ 305 h 317"/>
                <a:gd name="T4" fmla="*/ 10 w 10"/>
                <a:gd name="T5" fmla="*/ 0 h 317"/>
                <a:gd name="T6" fmla="*/ 0 w 10"/>
                <a:gd name="T7" fmla="*/ 0 h 317"/>
                <a:gd name="T8" fmla="*/ 0 w 10"/>
                <a:gd name="T9" fmla="*/ 305 h 317"/>
                <a:gd name="T10" fmla="*/ 7 w 10"/>
                <a:gd name="T11" fmla="*/ 303 h 317"/>
                <a:gd name="T12" fmla="*/ 2 w 10"/>
                <a:gd name="T13" fmla="*/ 308 h 317"/>
                <a:gd name="T14" fmla="*/ 10 w 10"/>
                <a:gd name="T15" fmla="*/ 317 h 317"/>
                <a:gd name="T16" fmla="*/ 10 w 10"/>
                <a:gd name="T17" fmla="*/ 305 h 317"/>
                <a:gd name="T18" fmla="*/ 2 w 10"/>
                <a:gd name="T19" fmla="*/ 308 h 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17"/>
                <a:gd name="T32" fmla="*/ 10 w 10"/>
                <a:gd name="T33" fmla="*/ 317 h 3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17">
                  <a:moveTo>
                    <a:pt x="2" y="308"/>
                  </a:moveTo>
                  <a:lnTo>
                    <a:pt x="10" y="30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5"/>
                  </a:lnTo>
                  <a:lnTo>
                    <a:pt x="7" y="303"/>
                  </a:lnTo>
                  <a:lnTo>
                    <a:pt x="2" y="308"/>
                  </a:lnTo>
                  <a:lnTo>
                    <a:pt x="10" y="317"/>
                  </a:lnTo>
                  <a:lnTo>
                    <a:pt x="10" y="305"/>
                  </a:lnTo>
                  <a:lnTo>
                    <a:pt x="2" y="3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4" name="Freeform 99"/>
            <p:cNvSpPr>
              <a:spLocks/>
            </p:cNvSpPr>
            <p:nvPr/>
          </p:nvSpPr>
          <p:spPr bwMode="auto">
            <a:xfrm>
              <a:off x="382" y="1249"/>
              <a:ext cx="113" cy="306"/>
            </a:xfrm>
            <a:custGeom>
              <a:avLst/>
              <a:gdLst>
                <a:gd name="T0" fmla="*/ 113 w 113"/>
                <a:gd name="T1" fmla="*/ 306 h 306"/>
                <a:gd name="T2" fmla="*/ 107 w 113"/>
                <a:gd name="T3" fmla="*/ 301 h 306"/>
                <a:gd name="T4" fmla="*/ 102 w 113"/>
                <a:gd name="T5" fmla="*/ 297 h 306"/>
                <a:gd name="T6" fmla="*/ 96 w 113"/>
                <a:gd name="T7" fmla="*/ 294 h 306"/>
                <a:gd name="T8" fmla="*/ 90 w 113"/>
                <a:gd name="T9" fmla="*/ 292 h 306"/>
                <a:gd name="T10" fmla="*/ 82 w 113"/>
                <a:gd name="T11" fmla="*/ 289 h 306"/>
                <a:gd name="T12" fmla="*/ 75 w 113"/>
                <a:gd name="T13" fmla="*/ 288 h 306"/>
                <a:gd name="T14" fmla="*/ 67 w 113"/>
                <a:gd name="T15" fmla="*/ 285 h 306"/>
                <a:gd name="T16" fmla="*/ 58 w 113"/>
                <a:gd name="T17" fmla="*/ 284 h 306"/>
                <a:gd name="T18" fmla="*/ 48 w 113"/>
                <a:gd name="T19" fmla="*/ 282 h 306"/>
                <a:gd name="T20" fmla="*/ 39 w 113"/>
                <a:gd name="T21" fmla="*/ 281 h 306"/>
                <a:gd name="T22" fmla="*/ 29 w 113"/>
                <a:gd name="T23" fmla="*/ 280 h 306"/>
                <a:gd name="T24" fmla="*/ 21 w 113"/>
                <a:gd name="T25" fmla="*/ 277 h 306"/>
                <a:gd name="T26" fmla="*/ 12 w 113"/>
                <a:gd name="T27" fmla="*/ 275 h 306"/>
                <a:gd name="T28" fmla="*/ 6 w 113"/>
                <a:gd name="T29" fmla="*/ 270 h 306"/>
                <a:gd name="T30" fmla="*/ 1 w 113"/>
                <a:gd name="T31" fmla="*/ 263 h 306"/>
                <a:gd name="T32" fmla="*/ 0 w 113"/>
                <a:gd name="T33" fmla="*/ 255 h 306"/>
                <a:gd name="T34" fmla="*/ 0 w 113"/>
                <a:gd name="T35" fmla="*/ 51 h 306"/>
                <a:gd name="T36" fmla="*/ 1 w 113"/>
                <a:gd name="T37" fmla="*/ 43 h 306"/>
                <a:gd name="T38" fmla="*/ 6 w 113"/>
                <a:gd name="T39" fmla="*/ 37 h 306"/>
                <a:gd name="T40" fmla="*/ 12 w 113"/>
                <a:gd name="T41" fmla="*/ 31 h 306"/>
                <a:gd name="T42" fmla="*/ 21 w 113"/>
                <a:gd name="T43" fmla="*/ 29 h 306"/>
                <a:gd name="T44" fmla="*/ 29 w 113"/>
                <a:gd name="T45" fmla="*/ 26 h 306"/>
                <a:gd name="T46" fmla="*/ 39 w 113"/>
                <a:gd name="T47" fmla="*/ 25 h 306"/>
                <a:gd name="T48" fmla="*/ 48 w 113"/>
                <a:gd name="T49" fmla="*/ 24 h 306"/>
                <a:gd name="T50" fmla="*/ 58 w 113"/>
                <a:gd name="T51" fmla="*/ 22 h 306"/>
                <a:gd name="T52" fmla="*/ 67 w 113"/>
                <a:gd name="T53" fmla="*/ 21 h 306"/>
                <a:gd name="T54" fmla="*/ 75 w 113"/>
                <a:gd name="T55" fmla="*/ 19 h 306"/>
                <a:gd name="T56" fmla="*/ 82 w 113"/>
                <a:gd name="T57" fmla="*/ 17 h 306"/>
                <a:gd name="T58" fmla="*/ 90 w 113"/>
                <a:gd name="T59" fmla="*/ 15 h 306"/>
                <a:gd name="T60" fmla="*/ 96 w 113"/>
                <a:gd name="T61" fmla="*/ 12 h 306"/>
                <a:gd name="T62" fmla="*/ 102 w 113"/>
                <a:gd name="T63" fmla="*/ 9 h 306"/>
                <a:gd name="T64" fmla="*/ 107 w 113"/>
                <a:gd name="T65" fmla="*/ 6 h 306"/>
                <a:gd name="T66" fmla="*/ 113 w 113"/>
                <a:gd name="T67" fmla="*/ 0 h 306"/>
                <a:gd name="T68" fmla="*/ 113 w 113"/>
                <a:gd name="T69" fmla="*/ 306 h 30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6"/>
                <a:gd name="T107" fmla="*/ 113 w 113"/>
                <a:gd name="T108" fmla="*/ 306 h 30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6">
                  <a:moveTo>
                    <a:pt x="113" y="306"/>
                  </a:moveTo>
                  <a:lnTo>
                    <a:pt x="107" y="301"/>
                  </a:lnTo>
                  <a:lnTo>
                    <a:pt x="102" y="297"/>
                  </a:lnTo>
                  <a:lnTo>
                    <a:pt x="96" y="294"/>
                  </a:lnTo>
                  <a:lnTo>
                    <a:pt x="90" y="292"/>
                  </a:lnTo>
                  <a:lnTo>
                    <a:pt x="82" y="289"/>
                  </a:lnTo>
                  <a:lnTo>
                    <a:pt x="75" y="288"/>
                  </a:lnTo>
                  <a:lnTo>
                    <a:pt x="67" y="285"/>
                  </a:lnTo>
                  <a:lnTo>
                    <a:pt x="58" y="284"/>
                  </a:lnTo>
                  <a:lnTo>
                    <a:pt x="48" y="282"/>
                  </a:lnTo>
                  <a:lnTo>
                    <a:pt x="39" y="281"/>
                  </a:lnTo>
                  <a:lnTo>
                    <a:pt x="29" y="280"/>
                  </a:lnTo>
                  <a:lnTo>
                    <a:pt x="21" y="277"/>
                  </a:lnTo>
                  <a:lnTo>
                    <a:pt x="12" y="275"/>
                  </a:lnTo>
                  <a:lnTo>
                    <a:pt x="6" y="270"/>
                  </a:lnTo>
                  <a:lnTo>
                    <a:pt x="1" y="263"/>
                  </a:lnTo>
                  <a:lnTo>
                    <a:pt x="0" y="255"/>
                  </a:lnTo>
                  <a:lnTo>
                    <a:pt x="0" y="51"/>
                  </a:lnTo>
                  <a:lnTo>
                    <a:pt x="1" y="43"/>
                  </a:lnTo>
                  <a:lnTo>
                    <a:pt x="6" y="37"/>
                  </a:lnTo>
                  <a:lnTo>
                    <a:pt x="12" y="31"/>
                  </a:lnTo>
                  <a:lnTo>
                    <a:pt x="21" y="29"/>
                  </a:lnTo>
                  <a:lnTo>
                    <a:pt x="29" y="26"/>
                  </a:lnTo>
                  <a:lnTo>
                    <a:pt x="39" y="25"/>
                  </a:lnTo>
                  <a:lnTo>
                    <a:pt x="48" y="24"/>
                  </a:lnTo>
                  <a:lnTo>
                    <a:pt x="58" y="22"/>
                  </a:lnTo>
                  <a:lnTo>
                    <a:pt x="67" y="21"/>
                  </a:lnTo>
                  <a:lnTo>
                    <a:pt x="75" y="19"/>
                  </a:lnTo>
                  <a:lnTo>
                    <a:pt x="82" y="17"/>
                  </a:lnTo>
                  <a:lnTo>
                    <a:pt x="90" y="15"/>
                  </a:lnTo>
                  <a:lnTo>
                    <a:pt x="96" y="12"/>
                  </a:lnTo>
                  <a:lnTo>
                    <a:pt x="102" y="9"/>
                  </a:lnTo>
                  <a:lnTo>
                    <a:pt x="107" y="6"/>
                  </a:lnTo>
                  <a:lnTo>
                    <a:pt x="113" y="0"/>
                  </a:lnTo>
                  <a:lnTo>
                    <a:pt x="113" y="306"/>
                  </a:lnTo>
                  <a:close/>
                </a:path>
              </a:pathLst>
            </a:custGeom>
            <a:solidFill>
              <a:srgbClr val="FF1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5" name="Freeform 100"/>
            <p:cNvSpPr>
              <a:spLocks/>
            </p:cNvSpPr>
            <p:nvPr/>
          </p:nvSpPr>
          <p:spPr bwMode="auto">
            <a:xfrm>
              <a:off x="440" y="1529"/>
              <a:ext cx="57" cy="28"/>
            </a:xfrm>
            <a:custGeom>
              <a:avLst/>
              <a:gdLst>
                <a:gd name="T0" fmla="*/ 0 w 57"/>
                <a:gd name="T1" fmla="*/ 8 h 28"/>
                <a:gd name="T2" fmla="*/ 0 w 57"/>
                <a:gd name="T3" fmla="*/ 8 h 28"/>
                <a:gd name="T4" fmla="*/ 9 w 57"/>
                <a:gd name="T5" fmla="*/ 9 h 28"/>
                <a:gd name="T6" fmla="*/ 17 w 57"/>
                <a:gd name="T7" fmla="*/ 12 h 28"/>
                <a:gd name="T8" fmla="*/ 24 w 57"/>
                <a:gd name="T9" fmla="*/ 13 h 28"/>
                <a:gd name="T10" fmla="*/ 30 w 57"/>
                <a:gd name="T11" fmla="*/ 15 h 28"/>
                <a:gd name="T12" fmla="*/ 37 w 57"/>
                <a:gd name="T13" fmla="*/ 18 h 28"/>
                <a:gd name="T14" fmla="*/ 43 w 57"/>
                <a:gd name="T15" fmla="*/ 21 h 28"/>
                <a:gd name="T16" fmla="*/ 46 w 57"/>
                <a:gd name="T17" fmla="*/ 24 h 28"/>
                <a:gd name="T18" fmla="*/ 52 w 57"/>
                <a:gd name="T19" fmla="*/ 28 h 28"/>
                <a:gd name="T20" fmla="*/ 57 w 57"/>
                <a:gd name="T21" fmla="*/ 23 h 28"/>
                <a:gd name="T22" fmla="*/ 51 w 57"/>
                <a:gd name="T23" fmla="*/ 17 h 28"/>
                <a:gd name="T24" fmla="*/ 45 w 57"/>
                <a:gd name="T25" fmla="*/ 13 h 28"/>
                <a:gd name="T26" fmla="*/ 39 w 57"/>
                <a:gd name="T27" fmla="*/ 10 h 28"/>
                <a:gd name="T28" fmla="*/ 33 w 57"/>
                <a:gd name="T29" fmla="*/ 8 h 28"/>
                <a:gd name="T30" fmla="*/ 24 w 57"/>
                <a:gd name="T31" fmla="*/ 5 h 28"/>
                <a:gd name="T32" fmla="*/ 17 w 57"/>
                <a:gd name="T33" fmla="*/ 4 h 28"/>
                <a:gd name="T34" fmla="*/ 9 w 57"/>
                <a:gd name="T35" fmla="*/ 1 h 28"/>
                <a:gd name="T36" fmla="*/ 0 w 57"/>
                <a:gd name="T37" fmla="*/ 0 h 28"/>
                <a:gd name="T38" fmla="*/ 0 w 57"/>
                <a:gd name="T39" fmla="*/ 0 h 28"/>
                <a:gd name="T40" fmla="*/ 0 w 57"/>
                <a:gd name="T41" fmla="*/ 8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8"/>
                <a:gd name="T65" fmla="*/ 57 w 57"/>
                <a:gd name="T66" fmla="*/ 28 h 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8">
                  <a:moveTo>
                    <a:pt x="0" y="8"/>
                  </a:moveTo>
                  <a:lnTo>
                    <a:pt x="0" y="8"/>
                  </a:lnTo>
                  <a:lnTo>
                    <a:pt x="9" y="9"/>
                  </a:lnTo>
                  <a:lnTo>
                    <a:pt x="17" y="12"/>
                  </a:lnTo>
                  <a:lnTo>
                    <a:pt x="24" y="13"/>
                  </a:lnTo>
                  <a:lnTo>
                    <a:pt x="30" y="15"/>
                  </a:lnTo>
                  <a:lnTo>
                    <a:pt x="37" y="18"/>
                  </a:lnTo>
                  <a:lnTo>
                    <a:pt x="43" y="21"/>
                  </a:lnTo>
                  <a:lnTo>
                    <a:pt x="46" y="24"/>
                  </a:lnTo>
                  <a:lnTo>
                    <a:pt x="52" y="28"/>
                  </a:lnTo>
                  <a:lnTo>
                    <a:pt x="57" y="23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0"/>
                  </a:lnTo>
                  <a:lnTo>
                    <a:pt x="33" y="8"/>
                  </a:lnTo>
                  <a:lnTo>
                    <a:pt x="24" y="5"/>
                  </a:lnTo>
                  <a:lnTo>
                    <a:pt x="17" y="4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6" name="Freeform 101"/>
            <p:cNvSpPr>
              <a:spLocks/>
            </p:cNvSpPr>
            <p:nvPr/>
          </p:nvSpPr>
          <p:spPr bwMode="auto">
            <a:xfrm>
              <a:off x="377" y="1504"/>
              <a:ext cx="63" cy="33"/>
            </a:xfrm>
            <a:custGeom>
              <a:avLst/>
              <a:gdLst>
                <a:gd name="T0" fmla="*/ 0 w 63"/>
                <a:gd name="T1" fmla="*/ 0 h 33"/>
                <a:gd name="T2" fmla="*/ 0 w 63"/>
                <a:gd name="T3" fmla="*/ 0 h 33"/>
                <a:gd name="T4" fmla="*/ 3 w 63"/>
                <a:gd name="T5" fmla="*/ 9 h 33"/>
                <a:gd name="T6" fmla="*/ 9 w 63"/>
                <a:gd name="T7" fmla="*/ 17 h 33"/>
                <a:gd name="T8" fmla="*/ 16 w 63"/>
                <a:gd name="T9" fmla="*/ 24 h 33"/>
                <a:gd name="T10" fmla="*/ 24 w 63"/>
                <a:gd name="T11" fmla="*/ 26 h 33"/>
                <a:gd name="T12" fmla="*/ 34 w 63"/>
                <a:gd name="T13" fmla="*/ 29 h 33"/>
                <a:gd name="T14" fmla="*/ 44 w 63"/>
                <a:gd name="T15" fmla="*/ 30 h 33"/>
                <a:gd name="T16" fmla="*/ 53 w 63"/>
                <a:gd name="T17" fmla="*/ 31 h 33"/>
                <a:gd name="T18" fmla="*/ 63 w 63"/>
                <a:gd name="T19" fmla="*/ 33 h 33"/>
                <a:gd name="T20" fmla="*/ 63 w 63"/>
                <a:gd name="T21" fmla="*/ 25 h 33"/>
                <a:gd name="T22" fmla="*/ 53 w 63"/>
                <a:gd name="T23" fmla="*/ 24 h 33"/>
                <a:gd name="T24" fmla="*/ 44 w 63"/>
                <a:gd name="T25" fmla="*/ 22 h 33"/>
                <a:gd name="T26" fmla="*/ 34 w 63"/>
                <a:gd name="T27" fmla="*/ 21 h 33"/>
                <a:gd name="T28" fmla="*/ 27 w 63"/>
                <a:gd name="T29" fmla="*/ 18 h 33"/>
                <a:gd name="T30" fmla="*/ 18 w 63"/>
                <a:gd name="T31" fmla="*/ 16 h 33"/>
                <a:gd name="T32" fmla="*/ 13 w 63"/>
                <a:gd name="T33" fmla="*/ 12 h 33"/>
                <a:gd name="T34" fmla="*/ 10 w 63"/>
                <a:gd name="T35" fmla="*/ 7 h 33"/>
                <a:gd name="T36" fmla="*/ 10 w 63"/>
                <a:gd name="T37" fmla="*/ 0 h 33"/>
                <a:gd name="T38" fmla="*/ 10 w 63"/>
                <a:gd name="T39" fmla="*/ 0 h 33"/>
                <a:gd name="T40" fmla="*/ 0 w 63"/>
                <a:gd name="T41" fmla="*/ 0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3"/>
                <a:gd name="T65" fmla="*/ 63 w 63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3">
                  <a:moveTo>
                    <a:pt x="0" y="0"/>
                  </a:moveTo>
                  <a:lnTo>
                    <a:pt x="0" y="0"/>
                  </a:lnTo>
                  <a:lnTo>
                    <a:pt x="3" y="9"/>
                  </a:lnTo>
                  <a:lnTo>
                    <a:pt x="9" y="17"/>
                  </a:lnTo>
                  <a:lnTo>
                    <a:pt x="16" y="24"/>
                  </a:lnTo>
                  <a:lnTo>
                    <a:pt x="24" y="26"/>
                  </a:lnTo>
                  <a:lnTo>
                    <a:pt x="34" y="29"/>
                  </a:lnTo>
                  <a:lnTo>
                    <a:pt x="44" y="30"/>
                  </a:lnTo>
                  <a:lnTo>
                    <a:pt x="53" y="31"/>
                  </a:lnTo>
                  <a:lnTo>
                    <a:pt x="63" y="33"/>
                  </a:lnTo>
                  <a:lnTo>
                    <a:pt x="63" y="25"/>
                  </a:lnTo>
                  <a:lnTo>
                    <a:pt x="53" y="24"/>
                  </a:lnTo>
                  <a:lnTo>
                    <a:pt x="44" y="22"/>
                  </a:lnTo>
                  <a:lnTo>
                    <a:pt x="34" y="21"/>
                  </a:lnTo>
                  <a:lnTo>
                    <a:pt x="27" y="18"/>
                  </a:lnTo>
                  <a:lnTo>
                    <a:pt x="18" y="16"/>
                  </a:lnTo>
                  <a:lnTo>
                    <a:pt x="13" y="12"/>
                  </a:lnTo>
                  <a:lnTo>
                    <a:pt x="10" y="7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7" name="Freeform 102"/>
            <p:cNvSpPr>
              <a:spLocks/>
            </p:cNvSpPr>
            <p:nvPr/>
          </p:nvSpPr>
          <p:spPr bwMode="auto">
            <a:xfrm>
              <a:off x="377" y="1300"/>
              <a:ext cx="10" cy="204"/>
            </a:xfrm>
            <a:custGeom>
              <a:avLst/>
              <a:gdLst>
                <a:gd name="T0" fmla="*/ 0 w 10"/>
                <a:gd name="T1" fmla="*/ 0 h 204"/>
                <a:gd name="T2" fmla="*/ 0 w 10"/>
                <a:gd name="T3" fmla="*/ 0 h 204"/>
                <a:gd name="T4" fmla="*/ 0 w 10"/>
                <a:gd name="T5" fmla="*/ 204 h 204"/>
                <a:gd name="T6" fmla="*/ 10 w 10"/>
                <a:gd name="T7" fmla="*/ 204 h 204"/>
                <a:gd name="T8" fmla="*/ 10 w 10"/>
                <a:gd name="T9" fmla="*/ 0 h 204"/>
                <a:gd name="T10" fmla="*/ 10 w 10"/>
                <a:gd name="T11" fmla="*/ 0 h 204"/>
                <a:gd name="T12" fmla="*/ 0 w 10"/>
                <a:gd name="T13" fmla="*/ 0 h 2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4"/>
                <a:gd name="T23" fmla="*/ 10 w 10"/>
                <a:gd name="T24" fmla="*/ 204 h 2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4">
                  <a:moveTo>
                    <a:pt x="0" y="0"/>
                  </a:moveTo>
                  <a:lnTo>
                    <a:pt x="0" y="0"/>
                  </a:lnTo>
                  <a:lnTo>
                    <a:pt x="0" y="204"/>
                  </a:lnTo>
                  <a:lnTo>
                    <a:pt x="10" y="204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8" name="Freeform 103"/>
            <p:cNvSpPr>
              <a:spLocks/>
            </p:cNvSpPr>
            <p:nvPr/>
          </p:nvSpPr>
          <p:spPr bwMode="auto">
            <a:xfrm>
              <a:off x="377" y="1268"/>
              <a:ext cx="63" cy="32"/>
            </a:xfrm>
            <a:custGeom>
              <a:avLst/>
              <a:gdLst>
                <a:gd name="T0" fmla="*/ 63 w 63"/>
                <a:gd name="T1" fmla="*/ 0 h 32"/>
                <a:gd name="T2" fmla="*/ 63 w 63"/>
                <a:gd name="T3" fmla="*/ 0 h 32"/>
                <a:gd name="T4" fmla="*/ 53 w 63"/>
                <a:gd name="T5" fmla="*/ 1 h 32"/>
                <a:gd name="T6" fmla="*/ 44 w 63"/>
                <a:gd name="T7" fmla="*/ 2 h 32"/>
                <a:gd name="T8" fmla="*/ 34 w 63"/>
                <a:gd name="T9" fmla="*/ 3 h 32"/>
                <a:gd name="T10" fmla="*/ 24 w 63"/>
                <a:gd name="T11" fmla="*/ 6 h 32"/>
                <a:gd name="T12" fmla="*/ 16 w 63"/>
                <a:gd name="T13" fmla="*/ 9 h 32"/>
                <a:gd name="T14" fmla="*/ 9 w 63"/>
                <a:gd name="T15" fmla="*/ 15 h 32"/>
                <a:gd name="T16" fmla="*/ 3 w 63"/>
                <a:gd name="T17" fmla="*/ 23 h 32"/>
                <a:gd name="T18" fmla="*/ 0 w 63"/>
                <a:gd name="T19" fmla="*/ 32 h 32"/>
                <a:gd name="T20" fmla="*/ 10 w 63"/>
                <a:gd name="T21" fmla="*/ 32 h 32"/>
                <a:gd name="T22" fmla="*/ 10 w 63"/>
                <a:gd name="T23" fmla="*/ 25 h 32"/>
                <a:gd name="T24" fmla="*/ 13 w 63"/>
                <a:gd name="T25" fmla="*/ 20 h 32"/>
                <a:gd name="T26" fmla="*/ 18 w 63"/>
                <a:gd name="T27" fmla="*/ 16 h 32"/>
                <a:gd name="T28" fmla="*/ 27 w 63"/>
                <a:gd name="T29" fmla="*/ 14 h 32"/>
                <a:gd name="T30" fmla="*/ 34 w 63"/>
                <a:gd name="T31" fmla="*/ 11 h 32"/>
                <a:gd name="T32" fmla="*/ 44 w 63"/>
                <a:gd name="T33" fmla="*/ 10 h 32"/>
                <a:gd name="T34" fmla="*/ 53 w 63"/>
                <a:gd name="T35" fmla="*/ 9 h 32"/>
                <a:gd name="T36" fmla="*/ 63 w 63"/>
                <a:gd name="T37" fmla="*/ 7 h 32"/>
                <a:gd name="T38" fmla="*/ 63 w 63"/>
                <a:gd name="T39" fmla="*/ 7 h 32"/>
                <a:gd name="T40" fmla="*/ 63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63" y="0"/>
                  </a:moveTo>
                  <a:lnTo>
                    <a:pt x="63" y="0"/>
                  </a:lnTo>
                  <a:lnTo>
                    <a:pt x="53" y="1"/>
                  </a:lnTo>
                  <a:lnTo>
                    <a:pt x="44" y="2"/>
                  </a:lnTo>
                  <a:lnTo>
                    <a:pt x="34" y="3"/>
                  </a:lnTo>
                  <a:lnTo>
                    <a:pt x="24" y="6"/>
                  </a:lnTo>
                  <a:lnTo>
                    <a:pt x="16" y="9"/>
                  </a:lnTo>
                  <a:lnTo>
                    <a:pt x="9" y="15"/>
                  </a:lnTo>
                  <a:lnTo>
                    <a:pt x="3" y="23"/>
                  </a:lnTo>
                  <a:lnTo>
                    <a:pt x="0" y="32"/>
                  </a:lnTo>
                  <a:lnTo>
                    <a:pt x="10" y="32"/>
                  </a:lnTo>
                  <a:lnTo>
                    <a:pt x="10" y="25"/>
                  </a:lnTo>
                  <a:lnTo>
                    <a:pt x="13" y="20"/>
                  </a:lnTo>
                  <a:lnTo>
                    <a:pt x="18" y="16"/>
                  </a:lnTo>
                  <a:lnTo>
                    <a:pt x="27" y="14"/>
                  </a:lnTo>
                  <a:lnTo>
                    <a:pt x="34" y="11"/>
                  </a:lnTo>
                  <a:lnTo>
                    <a:pt x="44" y="10"/>
                  </a:lnTo>
                  <a:lnTo>
                    <a:pt x="53" y="9"/>
                  </a:lnTo>
                  <a:lnTo>
                    <a:pt x="63" y="7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9" name="Freeform 104"/>
            <p:cNvSpPr>
              <a:spLocks/>
            </p:cNvSpPr>
            <p:nvPr/>
          </p:nvSpPr>
          <p:spPr bwMode="auto">
            <a:xfrm>
              <a:off x="440" y="1238"/>
              <a:ext cx="60" cy="37"/>
            </a:xfrm>
            <a:custGeom>
              <a:avLst/>
              <a:gdLst>
                <a:gd name="T0" fmla="*/ 60 w 60"/>
                <a:gd name="T1" fmla="*/ 11 h 37"/>
                <a:gd name="T2" fmla="*/ 52 w 60"/>
                <a:gd name="T3" fmla="*/ 9 h 37"/>
                <a:gd name="T4" fmla="*/ 46 w 60"/>
                <a:gd name="T5" fmla="*/ 13 h 37"/>
                <a:gd name="T6" fmla="*/ 43 w 60"/>
                <a:gd name="T7" fmla="*/ 17 h 37"/>
                <a:gd name="T8" fmla="*/ 37 w 60"/>
                <a:gd name="T9" fmla="*/ 19 h 37"/>
                <a:gd name="T10" fmla="*/ 30 w 60"/>
                <a:gd name="T11" fmla="*/ 22 h 37"/>
                <a:gd name="T12" fmla="*/ 24 w 60"/>
                <a:gd name="T13" fmla="*/ 24 h 37"/>
                <a:gd name="T14" fmla="*/ 17 w 60"/>
                <a:gd name="T15" fmla="*/ 26 h 37"/>
                <a:gd name="T16" fmla="*/ 9 w 60"/>
                <a:gd name="T17" fmla="*/ 28 h 37"/>
                <a:gd name="T18" fmla="*/ 0 w 60"/>
                <a:gd name="T19" fmla="*/ 30 h 37"/>
                <a:gd name="T20" fmla="*/ 0 w 60"/>
                <a:gd name="T21" fmla="*/ 37 h 37"/>
                <a:gd name="T22" fmla="*/ 9 w 60"/>
                <a:gd name="T23" fmla="*/ 36 h 37"/>
                <a:gd name="T24" fmla="*/ 17 w 60"/>
                <a:gd name="T25" fmla="*/ 33 h 37"/>
                <a:gd name="T26" fmla="*/ 24 w 60"/>
                <a:gd name="T27" fmla="*/ 32 h 37"/>
                <a:gd name="T28" fmla="*/ 33 w 60"/>
                <a:gd name="T29" fmla="*/ 30 h 37"/>
                <a:gd name="T30" fmla="*/ 39 w 60"/>
                <a:gd name="T31" fmla="*/ 27 h 37"/>
                <a:gd name="T32" fmla="*/ 45 w 60"/>
                <a:gd name="T33" fmla="*/ 24 h 37"/>
                <a:gd name="T34" fmla="*/ 51 w 60"/>
                <a:gd name="T35" fmla="*/ 20 h 37"/>
                <a:gd name="T36" fmla="*/ 57 w 60"/>
                <a:gd name="T37" fmla="*/ 14 h 37"/>
                <a:gd name="T38" fmla="*/ 50 w 60"/>
                <a:gd name="T39" fmla="*/ 11 h 37"/>
                <a:gd name="T40" fmla="*/ 60 w 60"/>
                <a:gd name="T41" fmla="*/ 11 h 37"/>
                <a:gd name="T42" fmla="*/ 60 w 60"/>
                <a:gd name="T43" fmla="*/ 0 h 37"/>
                <a:gd name="T44" fmla="*/ 52 w 60"/>
                <a:gd name="T45" fmla="*/ 9 h 37"/>
                <a:gd name="T46" fmla="*/ 60 w 60"/>
                <a:gd name="T47" fmla="*/ 11 h 3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7"/>
                <a:gd name="T74" fmla="*/ 60 w 60"/>
                <a:gd name="T75" fmla="*/ 37 h 3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7">
                  <a:moveTo>
                    <a:pt x="60" y="11"/>
                  </a:moveTo>
                  <a:lnTo>
                    <a:pt x="52" y="9"/>
                  </a:lnTo>
                  <a:lnTo>
                    <a:pt x="46" y="13"/>
                  </a:lnTo>
                  <a:lnTo>
                    <a:pt x="43" y="17"/>
                  </a:lnTo>
                  <a:lnTo>
                    <a:pt x="37" y="19"/>
                  </a:lnTo>
                  <a:lnTo>
                    <a:pt x="30" y="22"/>
                  </a:lnTo>
                  <a:lnTo>
                    <a:pt x="24" y="24"/>
                  </a:lnTo>
                  <a:lnTo>
                    <a:pt x="17" y="26"/>
                  </a:lnTo>
                  <a:lnTo>
                    <a:pt x="9" y="28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9" y="36"/>
                  </a:lnTo>
                  <a:lnTo>
                    <a:pt x="17" y="33"/>
                  </a:lnTo>
                  <a:lnTo>
                    <a:pt x="24" y="32"/>
                  </a:lnTo>
                  <a:lnTo>
                    <a:pt x="33" y="30"/>
                  </a:lnTo>
                  <a:lnTo>
                    <a:pt x="39" y="27"/>
                  </a:lnTo>
                  <a:lnTo>
                    <a:pt x="45" y="24"/>
                  </a:lnTo>
                  <a:lnTo>
                    <a:pt x="51" y="20"/>
                  </a:lnTo>
                  <a:lnTo>
                    <a:pt x="57" y="14"/>
                  </a:lnTo>
                  <a:lnTo>
                    <a:pt x="50" y="11"/>
                  </a:lnTo>
                  <a:lnTo>
                    <a:pt x="60" y="11"/>
                  </a:lnTo>
                  <a:lnTo>
                    <a:pt x="60" y="0"/>
                  </a:lnTo>
                  <a:lnTo>
                    <a:pt x="52" y="9"/>
                  </a:lnTo>
                  <a:lnTo>
                    <a:pt x="6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0" name="Freeform 105"/>
            <p:cNvSpPr>
              <a:spLocks/>
            </p:cNvSpPr>
            <p:nvPr/>
          </p:nvSpPr>
          <p:spPr bwMode="auto">
            <a:xfrm>
              <a:off x="490" y="1249"/>
              <a:ext cx="10" cy="317"/>
            </a:xfrm>
            <a:custGeom>
              <a:avLst/>
              <a:gdLst>
                <a:gd name="T0" fmla="*/ 2 w 10"/>
                <a:gd name="T1" fmla="*/ 308 h 317"/>
                <a:gd name="T2" fmla="*/ 10 w 10"/>
                <a:gd name="T3" fmla="*/ 306 h 317"/>
                <a:gd name="T4" fmla="*/ 10 w 10"/>
                <a:gd name="T5" fmla="*/ 0 h 317"/>
                <a:gd name="T6" fmla="*/ 0 w 10"/>
                <a:gd name="T7" fmla="*/ 0 h 317"/>
                <a:gd name="T8" fmla="*/ 0 w 10"/>
                <a:gd name="T9" fmla="*/ 306 h 317"/>
                <a:gd name="T10" fmla="*/ 7 w 10"/>
                <a:gd name="T11" fmla="*/ 303 h 317"/>
                <a:gd name="T12" fmla="*/ 2 w 10"/>
                <a:gd name="T13" fmla="*/ 308 h 317"/>
                <a:gd name="T14" fmla="*/ 10 w 10"/>
                <a:gd name="T15" fmla="*/ 317 h 317"/>
                <a:gd name="T16" fmla="*/ 10 w 10"/>
                <a:gd name="T17" fmla="*/ 306 h 317"/>
                <a:gd name="T18" fmla="*/ 2 w 10"/>
                <a:gd name="T19" fmla="*/ 308 h 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17"/>
                <a:gd name="T32" fmla="*/ 10 w 10"/>
                <a:gd name="T33" fmla="*/ 317 h 3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17">
                  <a:moveTo>
                    <a:pt x="2" y="308"/>
                  </a:moveTo>
                  <a:lnTo>
                    <a:pt x="10" y="30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6"/>
                  </a:lnTo>
                  <a:lnTo>
                    <a:pt x="7" y="303"/>
                  </a:lnTo>
                  <a:lnTo>
                    <a:pt x="2" y="308"/>
                  </a:lnTo>
                  <a:lnTo>
                    <a:pt x="10" y="317"/>
                  </a:lnTo>
                  <a:lnTo>
                    <a:pt x="10" y="306"/>
                  </a:lnTo>
                  <a:lnTo>
                    <a:pt x="2" y="3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1" name="Freeform 106"/>
            <p:cNvSpPr>
              <a:spLocks/>
            </p:cNvSpPr>
            <p:nvPr/>
          </p:nvSpPr>
          <p:spPr bwMode="auto">
            <a:xfrm>
              <a:off x="382" y="967"/>
              <a:ext cx="113" cy="306"/>
            </a:xfrm>
            <a:custGeom>
              <a:avLst/>
              <a:gdLst>
                <a:gd name="T0" fmla="*/ 113 w 113"/>
                <a:gd name="T1" fmla="*/ 306 h 306"/>
                <a:gd name="T2" fmla="*/ 107 w 113"/>
                <a:gd name="T3" fmla="*/ 301 h 306"/>
                <a:gd name="T4" fmla="*/ 102 w 113"/>
                <a:gd name="T5" fmla="*/ 297 h 306"/>
                <a:gd name="T6" fmla="*/ 96 w 113"/>
                <a:gd name="T7" fmla="*/ 294 h 306"/>
                <a:gd name="T8" fmla="*/ 90 w 113"/>
                <a:gd name="T9" fmla="*/ 291 h 306"/>
                <a:gd name="T10" fmla="*/ 82 w 113"/>
                <a:gd name="T11" fmla="*/ 289 h 306"/>
                <a:gd name="T12" fmla="*/ 75 w 113"/>
                <a:gd name="T13" fmla="*/ 288 h 306"/>
                <a:gd name="T14" fmla="*/ 67 w 113"/>
                <a:gd name="T15" fmla="*/ 286 h 306"/>
                <a:gd name="T16" fmla="*/ 58 w 113"/>
                <a:gd name="T17" fmla="*/ 285 h 306"/>
                <a:gd name="T18" fmla="*/ 48 w 113"/>
                <a:gd name="T19" fmla="*/ 284 h 306"/>
                <a:gd name="T20" fmla="*/ 39 w 113"/>
                <a:gd name="T21" fmla="*/ 281 h 306"/>
                <a:gd name="T22" fmla="*/ 29 w 113"/>
                <a:gd name="T23" fmla="*/ 280 h 306"/>
                <a:gd name="T24" fmla="*/ 21 w 113"/>
                <a:gd name="T25" fmla="*/ 277 h 306"/>
                <a:gd name="T26" fmla="*/ 12 w 113"/>
                <a:gd name="T27" fmla="*/ 275 h 306"/>
                <a:gd name="T28" fmla="*/ 6 w 113"/>
                <a:gd name="T29" fmla="*/ 269 h 306"/>
                <a:gd name="T30" fmla="*/ 1 w 113"/>
                <a:gd name="T31" fmla="*/ 264 h 306"/>
                <a:gd name="T32" fmla="*/ 0 w 113"/>
                <a:gd name="T33" fmla="*/ 257 h 306"/>
                <a:gd name="T34" fmla="*/ 0 w 113"/>
                <a:gd name="T35" fmla="*/ 51 h 306"/>
                <a:gd name="T36" fmla="*/ 1 w 113"/>
                <a:gd name="T37" fmla="*/ 43 h 306"/>
                <a:gd name="T38" fmla="*/ 6 w 113"/>
                <a:gd name="T39" fmla="*/ 38 h 306"/>
                <a:gd name="T40" fmla="*/ 12 w 113"/>
                <a:gd name="T41" fmla="*/ 33 h 306"/>
                <a:gd name="T42" fmla="*/ 21 w 113"/>
                <a:gd name="T43" fmla="*/ 30 h 306"/>
                <a:gd name="T44" fmla="*/ 29 w 113"/>
                <a:gd name="T45" fmla="*/ 28 h 306"/>
                <a:gd name="T46" fmla="*/ 39 w 113"/>
                <a:gd name="T47" fmla="*/ 26 h 306"/>
                <a:gd name="T48" fmla="*/ 48 w 113"/>
                <a:gd name="T49" fmla="*/ 24 h 306"/>
                <a:gd name="T50" fmla="*/ 58 w 113"/>
                <a:gd name="T51" fmla="*/ 22 h 306"/>
                <a:gd name="T52" fmla="*/ 67 w 113"/>
                <a:gd name="T53" fmla="*/ 21 h 306"/>
                <a:gd name="T54" fmla="*/ 75 w 113"/>
                <a:gd name="T55" fmla="*/ 18 h 306"/>
                <a:gd name="T56" fmla="*/ 82 w 113"/>
                <a:gd name="T57" fmla="*/ 17 h 306"/>
                <a:gd name="T58" fmla="*/ 90 w 113"/>
                <a:gd name="T59" fmla="*/ 15 h 306"/>
                <a:gd name="T60" fmla="*/ 96 w 113"/>
                <a:gd name="T61" fmla="*/ 12 h 306"/>
                <a:gd name="T62" fmla="*/ 102 w 113"/>
                <a:gd name="T63" fmla="*/ 9 h 306"/>
                <a:gd name="T64" fmla="*/ 107 w 113"/>
                <a:gd name="T65" fmla="*/ 6 h 306"/>
                <a:gd name="T66" fmla="*/ 113 w 113"/>
                <a:gd name="T67" fmla="*/ 0 h 306"/>
                <a:gd name="T68" fmla="*/ 113 w 113"/>
                <a:gd name="T69" fmla="*/ 306 h 30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6"/>
                <a:gd name="T107" fmla="*/ 113 w 113"/>
                <a:gd name="T108" fmla="*/ 306 h 30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6">
                  <a:moveTo>
                    <a:pt x="113" y="306"/>
                  </a:moveTo>
                  <a:lnTo>
                    <a:pt x="107" y="301"/>
                  </a:lnTo>
                  <a:lnTo>
                    <a:pt x="102" y="297"/>
                  </a:lnTo>
                  <a:lnTo>
                    <a:pt x="96" y="294"/>
                  </a:lnTo>
                  <a:lnTo>
                    <a:pt x="90" y="291"/>
                  </a:lnTo>
                  <a:lnTo>
                    <a:pt x="82" y="289"/>
                  </a:lnTo>
                  <a:lnTo>
                    <a:pt x="75" y="288"/>
                  </a:lnTo>
                  <a:lnTo>
                    <a:pt x="67" y="286"/>
                  </a:lnTo>
                  <a:lnTo>
                    <a:pt x="58" y="285"/>
                  </a:lnTo>
                  <a:lnTo>
                    <a:pt x="48" y="284"/>
                  </a:lnTo>
                  <a:lnTo>
                    <a:pt x="39" y="281"/>
                  </a:lnTo>
                  <a:lnTo>
                    <a:pt x="29" y="280"/>
                  </a:lnTo>
                  <a:lnTo>
                    <a:pt x="21" y="277"/>
                  </a:lnTo>
                  <a:lnTo>
                    <a:pt x="12" y="275"/>
                  </a:lnTo>
                  <a:lnTo>
                    <a:pt x="6" y="269"/>
                  </a:lnTo>
                  <a:lnTo>
                    <a:pt x="1" y="264"/>
                  </a:lnTo>
                  <a:lnTo>
                    <a:pt x="0" y="257"/>
                  </a:lnTo>
                  <a:lnTo>
                    <a:pt x="0" y="51"/>
                  </a:lnTo>
                  <a:lnTo>
                    <a:pt x="1" y="43"/>
                  </a:lnTo>
                  <a:lnTo>
                    <a:pt x="6" y="38"/>
                  </a:lnTo>
                  <a:lnTo>
                    <a:pt x="12" y="33"/>
                  </a:lnTo>
                  <a:lnTo>
                    <a:pt x="21" y="30"/>
                  </a:lnTo>
                  <a:lnTo>
                    <a:pt x="29" y="28"/>
                  </a:lnTo>
                  <a:lnTo>
                    <a:pt x="39" y="26"/>
                  </a:lnTo>
                  <a:lnTo>
                    <a:pt x="48" y="24"/>
                  </a:lnTo>
                  <a:lnTo>
                    <a:pt x="58" y="22"/>
                  </a:lnTo>
                  <a:lnTo>
                    <a:pt x="67" y="21"/>
                  </a:lnTo>
                  <a:lnTo>
                    <a:pt x="75" y="18"/>
                  </a:lnTo>
                  <a:lnTo>
                    <a:pt x="82" y="17"/>
                  </a:lnTo>
                  <a:lnTo>
                    <a:pt x="90" y="15"/>
                  </a:lnTo>
                  <a:lnTo>
                    <a:pt x="96" y="12"/>
                  </a:lnTo>
                  <a:lnTo>
                    <a:pt x="102" y="9"/>
                  </a:lnTo>
                  <a:lnTo>
                    <a:pt x="107" y="6"/>
                  </a:lnTo>
                  <a:lnTo>
                    <a:pt x="113" y="0"/>
                  </a:lnTo>
                  <a:lnTo>
                    <a:pt x="113" y="306"/>
                  </a:lnTo>
                  <a:close/>
                </a:path>
              </a:pathLst>
            </a:custGeom>
            <a:solidFill>
              <a:srgbClr val="FF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2" name="Freeform 107"/>
            <p:cNvSpPr>
              <a:spLocks/>
            </p:cNvSpPr>
            <p:nvPr/>
          </p:nvSpPr>
          <p:spPr bwMode="auto">
            <a:xfrm>
              <a:off x="440" y="1248"/>
              <a:ext cx="57" cy="27"/>
            </a:xfrm>
            <a:custGeom>
              <a:avLst/>
              <a:gdLst>
                <a:gd name="T0" fmla="*/ 0 w 57"/>
                <a:gd name="T1" fmla="*/ 8 h 27"/>
                <a:gd name="T2" fmla="*/ 0 w 57"/>
                <a:gd name="T3" fmla="*/ 8 h 27"/>
                <a:gd name="T4" fmla="*/ 9 w 57"/>
                <a:gd name="T5" fmla="*/ 9 h 27"/>
                <a:gd name="T6" fmla="*/ 17 w 57"/>
                <a:gd name="T7" fmla="*/ 10 h 27"/>
                <a:gd name="T8" fmla="*/ 24 w 57"/>
                <a:gd name="T9" fmla="*/ 12 h 27"/>
                <a:gd name="T10" fmla="*/ 30 w 57"/>
                <a:gd name="T11" fmla="*/ 14 h 27"/>
                <a:gd name="T12" fmla="*/ 37 w 57"/>
                <a:gd name="T13" fmla="*/ 17 h 27"/>
                <a:gd name="T14" fmla="*/ 43 w 57"/>
                <a:gd name="T15" fmla="*/ 20 h 27"/>
                <a:gd name="T16" fmla="*/ 46 w 57"/>
                <a:gd name="T17" fmla="*/ 23 h 27"/>
                <a:gd name="T18" fmla="*/ 52 w 57"/>
                <a:gd name="T19" fmla="*/ 27 h 27"/>
                <a:gd name="T20" fmla="*/ 57 w 57"/>
                <a:gd name="T21" fmla="*/ 22 h 27"/>
                <a:gd name="T22" fmla="*/ 51 w 57"/>
                <a:gd name="T23" fmla="*/ 16 h 27"/>
                <a:gd name="T24" fmla="*/ 45 w 57"/>
                <a:gd name="T25" fmla="*/ 12 h 27"/>
                <a:gd name="T26" fmla="*/ 39 w 57"/>
                <a:gd name="T27" fmla="*/ 9 h 27"/>
                <a:gd name="T28" fmla="*/ 33 w 57"/>
                <a:gd name="T29" fmla="*/ 7 h 27"/>
                <a:gd name="T30" fmla="*/ 24 w 57"/>
                <a:gd name="T31" fmla="*/ 4 h 27"/>
                <a:gd name="T32" fmla="*/ 17 w 57"/>
                <a:gd name="T33" fmla="*/ 3 h 27"/>
                <a:gd name="T34" fmla="*/ 9 w 57"/>
                <a:gd name="T35" fmla="*/ 1 h 27"/>
                <a:gd name="T36" fmla="*/ 0 w 57"/>
                <a:gd name="T37" fmla="*/ 0 h 27"/>
                <a:gd name="T38" fmla="*/ 0 w 57"/>
                <a:gd name="T39" fmla="*/ 0 h 27"/>
                <a:gd name="T40" fmla="*/ 0 w 57"/>
                <a:gd name="T41" fmla="*/ 8 h 2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7"/>
                <a:gd name="T65" fmla="*/ 57 w 57"/>
                <a:gd name="T66" fmla="*/ 27 h 2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7">
                  <a:moveTo>
                    <a:pt x="0" y="8"/>
                  </a:moveTo>
                  <a:lnTo>
                    <a:pt x="0" y="8"/>
                  </a:lnTo>
                  <a:lnTo>
                    <a:pt x="9" y="9"/>
                  </a:lnTo>
                  <a:lnTo>
                    <a:pt x="17" y="10"/>
                  </a:lnTo>
                  <a:lnTo>
                    <a:pt x="24" y="12"/>
                  </a:lnTo>
                  <a:lnTo>
                    <a:pt x="30" y="14"/>
                  </a:lnTo>
                  <a:lnTo>
                    <a:pt x="37" y="17"/>
                  </a:lnTo>
                  <a:lnTo>
                    <a:pt x="43" y="20"/>
                  </a:lnTo>
                  <a:lnTo>
                    <a:pt x="46" y="23"/>
                  </a:lnTo>
                  <a:lnTo>
                    <a:pt x="52" y="27"/>
                  </a:lnTo>
                  <a:lnTo>
                    <a:pt x="57" y="22"/>
                  </a:lnTo>
                  <a:lnTo>
                    <a:pt x="51" y="16"/>
                  </a:lnTo>
                  <a:lnTo>
                    <a:pt x="45" y="12"/>
                  </a:lnTo>
                  <a:lnTo>
                    <a:pt x="39" y="9"/>
                  </a:lnTo>
                  <a:lnTo>
                    <a:pt x="33" y="7"/>
                  </a:lnTo>
                  <a:lnTo>
                    <a:pt x="24" y="4"/>
                  </a:lnTo>
                  <a:lnTo>
                    <a:pt x="17" y="3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3" name="Freeform 108"/>
            <p:cNvSpPr>
              <a:spLocks/>
            </p:cNvSpPr>
            <p:nvPr/>
          </p:nvSpPr>
          <p:spPr bwMode="auto">
            <a:xfrm>
              <a:off x="377" y="1224"/>
              <a:ext cx="63" cy="32"/>
            </a:xfrm>
            <a:custGeom>
              <a:avLst/>
              <a:gdLst>
                <a:gd name="T0" fmla="*/ 0 w 63"/>
                <a:gd name="T1" fmla="*/ 0 h 32"/>
                <a:gd name="T2" fmla="*/ 0 w 63"/>
                <a:gd name="T3" fmla="*/ 0 h 32"/>
                <a:gd name="T4" fmla="*/ 3 w 63"/>
                <a:gd name="T5" fmla="*/ 9 h 32"/>
                <a:gd name="T6" fmla="*/ 9 w 63"/>
                <a:gd name="T7" fmla="*/ 15 h 32"/>
                <a:gd name="T8" fmla="*/ 16 w 63"/>
                <a:gd name="T9" fmla="*/ 22 h 32"/>
                <a:gd name="T10" fmla="*/ 24 w 63"/>
                <a:gd name="T11" fmla="*/ 24 h 32"/>
                <a:gd name="T12" fmla="*/ 34 w 63"/>
                <a:gd name="T13" fmla="*/ 27 h 32"/>
                <a:gd name="T14" fmla="*/ 44 w 63"/>
                <a:gd name="T15" fmla="*/ 28 h 32"/>
                <a:gd name="T16" fmla="*/ 53 w 63"/>
                <a:gd name="T17" fmla="*/ 31 h 32"/>
                <a:gd name="T18" fmla="*/ 63 w 63"/>
                <a:gd name="T19" fmla="*/ 32 h 32"/>
                <a:gd name="T20" fmla="*/ 63 w 63"/>
                <a:gd name="T21" fmla="*/ 24 h 32"/>
                <a:gd name="T22" fmla="*/ 53 w 63"/>
                <a:gd name="T23" fmla="*/ 23 h 32"/>
                <a:gd name="T24" fmla="*/ 44 w 63"/>
                <a:gd name="T25" fmla="*/ 20 h 32"/>
                <a:gd name="T26" fmla="*/ 34 w 63"/>
                <a:gd name="T27" fmla="*/ 19 h 32"/>
                <a:gd name="T28" fmla="*/ 27 w 63"/>
                <a:gd name="T29" fmla="*/ 16 h 32"/>
                <a:gd name="T30" fmla="*/ 18 w 63"/>
                <a:gd name="T31" fmla="*/ 14 h 32"/>
                <a:gd name="T32" fmla="*/ 13 w 63"/>
                <a:gd name="T33" fmla="*/ 10 h 32"/>
                <a:gd name="T34" fmla="*/ 10 w 63"/>
                <a:gd name="T35" fmla="*/ 6 h 32"/>
                <a:gd name="T36" fmla="*/ 10 w 63"/>
                <a:gd name="T37" fmla="*/ 0 h 32"/>
                <a:gd name="T38" fmla="*/ 10 w 63"/>
                <a:gd name="T39" fmla="*/ 0 h 32"/>
                <a:gd name="T40" fmla="*/ 0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0" y="0"/>
                  </a:moveTo>
                  <a:lnTo>
                    <a:pt x="0" y="0"/>
                  </a:lnTo>
                  <a:lnTo>
                    <a:pt x="3" y="9"/>
                  </a:lnTo>
                  <a:lnTo>
                    <a:pt x="9" y="15"/>
                  </a:lnTo>
                  <a:lnTo>
                    <a:pt x="16" y="22"/>
                  </a:lnTo>
                  <a:lnTo>
                    <a:pt x="24" y="24"/>
                  </a:lnTo>
                  <a:lnTo>
                    <a:pt x="34" y="27"/>
                  </a:lnTo>
                  <a:lnTo>
                    <a:pt x="44" y="28"/>
                  </a:lnTo>
                  <a:lnTo>
                    <a:pt x="53" y="31"/>
                  </a:lnTo>
                  <a:lnTo>
                    <a:pt x="63" y="32"/>
                  </a:lnTo>
                  <a:lnTo>
                    <a:pt x="63" y="24"/>
                  </a:lnTo>
                  <a:lnTo>
                    <a:pt x="53" y="23"/>
                  </a:lnTo>
                  <a:lnTo>
                    <a:pt x="44" y="20"/>
                  </a:lnTo>
                  <a:lnTo>
                    <a:pt x="34" y="19"/>
                  </a:lnTo>
                  <a:lnTo>
                    <a:pt x="27" y="16"/>
                  </a:lnTo>
                  <a:lnTo>
                    <a:pt x="18" y="14"/>
                  </a:lnTo>
                  <a:lnTo>
                    <a:pt x="13" y="10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4" name="Freeform 109"/>
            <p:cNvSpPr>
              <a:spLocks/>
            </p:cNvSpPr>
            <p:nvPr/>
          </p:nvSpPr>
          <p:spPr bwMode="auto">
            <a:xfrm>
              <a:off x="377" y="1018"/>
              <a:ext cx="10" cy="206"/>
            </a:xfrm>
            <a:custGeom>
              <a:avLst/>
              <a:gdLst>
                <a:gd name="T0" fmla="*/ 0 w 10"/>
                <a:gd name="T1" fmla="*/ 0 h 206"/>
                <a:gd name="T2" fmla="*/ 0 w 10"/>
                <a:gd name="T3" fmla="*/ 0 h 206"/>
                <a:gd name="T4" fmla="*/ 0 w 10"/>
                <a:gd name="T5" fmla="*/ 206 h 206"/>
                <a:gd name="T6" fmla="*/ 10 w 10"/>
                <a:gd name="T7" fmla="*/ 206 h 206"/>
                <a:gd name="T8" fmla="*/ 10 w 10"/>
                <a:gd name="T9" fmla="*/ 0 h 206"/>
                <a:gd name="T10" fmla="*/ 10 w 10"/>
                <a:gd name="T11" fmla="*/ 0 h 206"/>
                <a:gd name="T12" fmla="*/ 0 w 10"/>
                <a:gd name="T13" fmla="*/ 0 h 2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6"/>
                <a:gd name="T23" fmla="*/ 10 w 10"/>
                <a:gd name="T24" fmla="*/ 206 h 2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6">
                  <a:moveTo>
                    <a:pt x="0" y="0"/>
                  </a:moveTo>
                  <a:lnTo>
                    <a:pt x="0" y="0"/>
                  </a:lnTo>
                  <a:lnTo>
                    <a:pt x="0" y="206"/>
                  </a:lnTo>
                  <a:lnTo>
                    <a:pt x="10" y="20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5" name="Freeform 110"/>
            <p:cNvSpPr>
              <a:spLocks/>
            </p:cNvSpPr>
            <p:nvPr/>
          </p:nvSpPr>
          <p:spPr bwMode="auto">
            <a:xfrm>
              <a:off x="377" y="985"/>
              <a:ext cx="63" cy="33"/>
            </a:xfrm>
            <a:custGeom>
              <a:avLst/>
              <a:gdLst>
                <a:gd name="T0" fmla="*/ 63 w 63"/>
                <a:gd name="T1" fmla="*/ 0 h 33"/>
                <a:gd name="T2" fmla="*/ 63 w 63"/>
                <a:gd name="T3" fmla="*/ 0 h 33"/>
                <a:gd name="T4" fmla="*/ 53 w 63"/>
                <a:gd name="T5" fmla="*/ 2 h 33"/>
                <a:gd name="T6" fmla="*/ 44 w 63"/>
                <a:gd name="T7" fmla="*/ 4 h 33"/>
                <a:gd name="T8" fmla="*/ 34 w 63"/>
                <a:gd name="T9" fmla="*/ 6 h 33"/>
                <a:gd name="T10" fmla="*/ 24 w 63"/>
                <a:gd name="T11" fmla="*/ 8 h 33"/>
                <a:gd name="T12" fmla="*/ 16 w 63"/>
                <a:gd name="T13" fmla="*/ 11 h 33"/>
                <a:gd name="T14" fmla="*/ 9 w 63"/>
                <a:gd name="T15" fmla="*/ 17 h 33"/>
                <a:gd name="T16" fmla="*/ 3 w 63"/>
                <a:gd name="T17" fmla="*/ 24 h 33"/>
                <a:gd name="T18" fmla="*/ 0 w 63"/>
                <a:gd name="T19" fmla="*/ 33 h 33"/>
                <a:gd name="T20" fmla="*/ 10 w 63"/>
                <a:gd name="T21" fmla="*/ 33 h 33"/>
                <a:gd name="T22" fmla="*/ 10 w 63"/>
                <a:gd name="T23" fmla="*/ 26 h 33"/>
                <a:gd name="T24" fmla="*/ 13 w 63"/>
                <a:gd name="T25" fmla="*/ 22 h 33"/>
                <a:gd name="T26" fmla="*/ 18 w 63"/>
                <a:gd name="T27" fmla="*/ 19 h 33"/>
                <a:gd name="T28" fmla="*/ 27 w 63"/>
                <a:gd name="T29" fmla="*/ 16 h 33"/>
                <a:gd name="T30" fmla="*/ 34 w 63"/>
                <a:gd name="T31" fmla="*/ 13 h 33"/>
                <a:gd name="T32" fmla="*/ 44 w 63"/>
                <a:gd name="T33" fmla="*/ 12 h 33"/>
                <a:gd name="T34" fmla="*/ 53 w 63"/>
                <a:gd name="T35" fmla="*/ 10 h 33"/>
                <a:gd name="T36" fmla="*/ 63 w 63"/>
                <a:gd name="T37" fmla="*/ 8 h 33"/>
                <a:gd name="T38" fmla="*/ 63 w 63"/>
                <a:gd name="T39" fmla="*/ 8 h 33"/>
                <a:gd name="T40" fmla="*/ 63 w 63"/>
                <a:gd name="T41" fmla="*/ 0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3"/>
                <a:gd name="T65" fmla="*/ 63 w 63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3">
                  <a:moveTo>
                    <a:pt x="63" y="0"/>
                  </a:moveTo>
                  <a:lnTo>
                    <a:pt x="63" y="0"/>
                  </a:lnTo>
                  <a:lnTo>
                    <a:pt x="53" y="2"/>
                  </a:lnTo>
                  <a:lnTo>
                    <a:pt x="44" y="4"/>
                  </a:lnTo>
                  <a:lnTo>
                    <a:pt x="34" y="6"/>
                  </a:lnTo>
                  <a:lnTo>
                    <a:pt x="24" y="8"/>
                  </a:lnTo>
                  <a:lnTo>
                    <a:pt x="16" y="11"/>
                  </a:lnTo>
                  <a:lnTo>
                    <a:pt x="9" y="17"/>
                  </a:lnTo>
                  <a:lnTo>
                    <a:pt x="3" y="24"/>
                  </a:lnTo>
                  <a:lnTo>
                    <a:pt x="0" y="33"/>
                  </a:lnTo>
                  <a:lnTo>
                    <a:pt x="10" y="33"/>
                  </a:lnTo>
                  <a:lnTo>
                    <a:pt x="10" y="26"/>
                  </a:lnTo>
                  <a:lnTo>
                    <a:pt x="13" y="22"/>
                  </a:lnTo>
                  <a:lnTo>
                    <a:pt x="18" y="19"/>
                  </a:lnTo>
                  <a:lnTo>
                    <a:pt x="27" y="16"/>
                  </a:lnTo>
                  <a:lnTo>
                    <a:pt x="34" y="13"/>
                  </a:lnTo>
                  <a:lnTo>
                    <a:pt x="44" y="12"/>
                  </a:lnTo>
                  <a:lnTo>
                    <a:pt x="53" y="10"/>
                  </a:lnTo>
                  <a:lnTo>
                    <a:pt x="63" y="8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6" name="Freeform 111"/>
            <p:cNvSpPr>
              <a:spLocks/>
            </p:cNvSpPr>
            <p:nvPr/>
          </p:nvSpPr>
          <p:spPr bwMode="auto">
            <a:xfrm>
              <a:off x="440" y="956"/>
              <a:ext cx="60" cy="37"/>
            </a:xfrm>
            <a:custGeom>
              <a:avLst/>
              <a:gdLst>
                <a:gd name="T0" fmla="*/ 60 w 60"/>
                <a:gd name="T1" fmla="*/ 11 h 37"/>
                <a:gd name="T2" fmla="*/ 52 w 60"/>
                <a:gd name="T3" fmla="*/ 9 h 37"/>
                <a:gd name="T4" fmla="*/ 46 w 60"/>
                <a:gd name="T5" fmla="*/ 13 h 37"/>
                <a:gd name="T6" fmla="*/ 43 w 60"/>
                <a:gd name="T7" fmla="*/ 17 h 37"/>
                <a:gd name="T8" fmla="*/ 37 w 60"/>
                <a:gd name="T9" fmla="*/ 19 h 37"/>
                <a:gd name="T10" fmla="*/ 30 w 60"/>
                <a:gd name="T11" fmla="*/ 22 h 37"/>
                <a:gd name="T12" fmla="*/ 24 w 60"/>
                <a:gd name="T13" fmla="*/ 24 h 37"/>
                <a:gd name="T14" fmla="*/ 17 w 60"/>
                <a:gd name="T15" fmla="*/ 26 h 37"/>
                <a:gd name="T16" fmla="*/ 9 w 60"/>
                <a:gd name="T17" fmla="*/ 28 h 37"/>
                <a:gd name="T18" fmla="*/ 0 w 60"/>
                <a:gd name="T19" fmla="*/ 29 h 37"/>
                <a:gd name="T20" fmla="*/ 0 w 60"/>
                <a:gd name="T21" fmla="*/ 37 h 37"/>
                <a:gd name="T22" fmla="*/ 9 w 60"/>
                <a:gd name="T23" fmla="*/ 36 h 37"/>
                <a:gd name="T24" fmla="*/ 17 w 60"/>
                <a:gd name="T25" fmla="*/ 33 h 37"/>
                <a:gd name="T26" fmla="*/ 24 w 60"/>
                <a:gd name="T27" fmla="*/ 32 h 37"/>
                <a:gd name="T28" fmla="*/ 33 w 60"/>
                <a:gd name="T29" fmla="*/ 29 h 37"/>
                <a:gd name="T30" fmla="*/ 39 w 60"/>
                <a:gd name="T31" fmla="*/ 27 h 37"/>
                <a:gd name="T32" fmla="*/ 45 w 60"/>
                <a:gd name="T33" fmla="*/ 24 h 37"/>
                <a:gd name="T34" fmla="*/ 51 w 60"/>
                <a:gd name="T35" fmla="*/ 20 h 37"/>
                <a:gd name="T36" fmla="*/ 57 w 60"/>
                <a:gd name="T37" fmla="*/ 14 h 37"/>
                <a:gd name="T38" fmla="*/ 50 w 60"/>
                <a:gd name="T39" fmla="*/ 11 h 37"/>
                <a:gd name="T40" fmla="*/ 60 w 60"/>
                <a:gd name="T41" fmla="*/ 11 h 37"/>
                <a:gd name="T42" fmla="*/ 60 w 60"/>
                <a:gd name="T43" fmla="*/ 0 h 37"/>
                <a:gd name="T44" fmla="*/ 52 w 60"/>
                <a:gd name="T45" fmla="*/ 9 h 37"/>
                <a:gd name="T46" fmla="*/ 60 w 60"/>
                <a:gd name="T47" fmla="*/ 11 h 3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7"/>
                <a:gd name="T74" fmla="*/ 60 w 60"/>
                <a:gd name="T75" fmla="*/ 37 h 3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7">
                  <a:moveTo>
                    <a:pt x="60" y="11"/>
                  </a:moveTo>
                  <a:lnTo>
                    <a:pt x="52" y="9"/>
                  </a:lnTo>
                  <a:lnTo>
                    <a:pt x="46" y="13"/>
                  </a:lnTo>
                  <a:lnTo>
                    <a:pt x="43" y="17"/>
                  </a:lnTo>
                  <a:lnTo>
                    <a:pt x="37" y="19"/>
                  </a:lnTo>
                  <a:lnTo>
                    <a:pt x="30" y="22"/>
                  </a:lnTo>
                  <a:lnTo>
                    <a:pt x="24" y="24"/>
                  </a:lnTo>
                  <a:lnTo>
                    <a:pt x="17" y="26"/>
                  </a:lnTo>
                  <a:lnTo>
                    <a:pt x="9" y="28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9" y="36"/>
                  </a:lnTo>
                  <a:lnTo>
                    <a:pt x="17" y="33"/>
                  </a:lnTo>
                  <a:lnTo>
                    <a:pt x="24" y="32"/>
                  </a:lnTo>
                  <a:lnTo>
                    <a:pt x="33" y="29"/>
                  </a:lnTo>
                  <a:lnTo>
                    <a:pt x="39" y="27"/>
                  </a:lnTo>
                  <a:lnTo>
                    <a:pt x="45" y="24"/>
                  </a:lnTo>
                  <a:lnTo>
                    <a:pt x="51" y="20"/>
                  </a:lnTo>
                  <a:lnTo>
                    <a:pt x="57" y="14"/>
                  </a:lnTo>
                  <a:lnTo>
                    <a:pt x="50" y="11"/>
                  </a:lnTo>
                  <a:lnTo>
                    <a:pt x="60" y="11"/>
                  </a:lnTo>
                  <a:lnTo>
                    <a:pt x="60" y="0"/>
                  </a:lnTo>
                  <a:lnTo>
                    <a:pt x="52" y="9"/>
                  </a:lnTo>
                  <a:lnTo>
                    <a:pt x="6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7" name="Freeform 112"/>
            <p:cNvSpPr>
              <a:spLocks/>
            </p:cNvSpPr>
            <p:nvPr/>
          </p:nvSpPr>
          <p:spPr bwMode="auto">
            <a:xfrm>
              <a:off x="490" y="967"/>
              <a:ext cx="10" cy="317"/>
            </a:xfrm>
            <a:custGeom>
              <a:avLst/>
              <a:gdLst>
                <a:gd name="T0" fmla="*/ 2 w 10"/>
                <a:gd name="T1" fmla="*/ 308 h 317"/>
                <a:gd name="T2" fmla="*/ 10 w 10"/>
                <a:gd name="T3" fmla="*/ 306 h 317"/>
                <a:gd name="T4" fmla="*/ 10 w 10"/>
                <a:gd name="T5" fmla="*/ 0 h 317"/>
                <a:gd name="T6" fmla="*/ 0 w 10"/>
                <a:gd name="T7" fmla="*/ 0 h 317"/>
                <a:gd name="T8" fmla="*/ 0 w 10"/>
                <a:gd name="T9" fmla="*/ 306 h 317"/>
                <a:gd name="T10" fmla="*/ 7 w 10"/>
                <a:gd name="T11" fmla="*/ 303 h 317"/>
                <a:gd name="T12" fmla="*/ 2 w 10"/>
                <a:gd name="T13" fmla="*/ 308 h 317"/>
                <a:gd name="T14" fmla="*/ 10 w 10"/>
                <a:gd name="T15" fmla="*/ 317 h 317"/>
                <a:gd name="T16" fmla="*/ 10 w 10"/>
                <a:gd name="T17" fmla="*/ 306 h 317"/>
                <a:gd name="T18" fmla="*/ 2 w 10"/>
                <a:gd name="T19" fmla="*/ 308 h 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17"/>
                <a:gd name="T32" fmla="*/ 10 w 10"/>
                <a:gd name="T33" fmla="*/ 317 h 3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17">
                  <a:moveTo>
                    <a:pt x="2" y="308"/>
                  </a:moveTo>
                  <a:lnTo>
                    <a:pt x="10" y="30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6"/>
                  </a:lnTo>
                  <a:lnTo>
                    <a:pt x="7" y="303"/>
                  </a:lnTo>
                  <a:lnTo>
                    <a:pt x="2" y="308"/>
                  </a:lnTo>
                  <a:lnTo>
                    <a:pt x="10" y="317"/>
                  </a:lnTo>
                  <a:lnTo>
                    <a:pt x="10" y="306"/>
                  </a:lnTo>
                  <a:lnTo>
                    <a:pt x="2" y="3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8" name="Freeform 113"/>
            <p:cNvSpPr>
              <a:spLocks/>
            </p:cNvSpPr>
            <p:nvPr/>
          </p:nvSpPr>
          <p:spPr bwMode="auto">
            <a:xfrm>
              <a:off x="382" y="684"/>
              <a:ext cx="113" cy="305"/>
            </a:xfrm>
            <a:custGeom>
              <a:avLst/>
              <a:gdLst>
                <a:gd name="T0" fmla="*/ 113 w 113"/>
                <a:gd name="T1" fmla="*/ 305 h 305"/>
                <a:gd name="T2" fmla="*/ 107 w 113"/>
                <a:gd name="T3" fmla="*/ 300 h 305"/>
                <a:gd name="T4" fmla="*/ 102 w 113"/>
                <a:gd name="T5" fmla="*/ 296 h 305"/>
                <a:gd name="T6" fmla="*/ 96 w 113"/>
                <a:gd name="T7" fmla="*/ 294 h 305"/>
                <a:gd name="T8" fmla="*/ 90 w 113"/>
                <a:gd name="T9" fmla="*/ 291 h 305"/>
                <a:gd name="T10" fmla="*/ 82 w 113"/>
                <a:gd name="T11" fmla="*/ 289 h 305"/>
                <a:gd name="T12" fmla="*/ 75 w 113"/>
                <a:gd name="T13" fmla="*/ 287 h 305"/>
                <a:gd name="T14" fmla="*/ 67 w 113"/>
                <a:gd name="T15" fmla="*/ 285 h 305"/>
                <a:gd name="T16" fmla="*/ 58 w 113"/>
                <a:gd name="T17" fmla="*/ 283 h 305"/>
                <a:gd name="T18" fmla="*/ 48 w 113"/>
                <a:gd name="T19" fmla="*/ 282 h 305"/>
                <a:gd name="T20" fmla="*/ 39 w 113"/>
                <a:gd name="T21" fmla="*/ 281 h 305"/>
                <a:gd name="T22" fmla="*/ 29 w 113"/>
                <a:gd name="T23" fmla="*/ 279 h 305"/>
                <a:gd name="T24" fmla="*/ 21 w 113"/>
                <a:gd name="T25" fmla="*/ 277 h 305"/>
                <a:gd name="T26" fmla="*/ 12 w 113"/>
                <a:gd name="T27" fmla="*/ 274 h 305"/>
                <a:gd name="T28" fmla="*/ 6 w 113"/>
                <a:gd name="T29" fmla="*/ 269 h 305"/>
                <a:gd name="T30" fmla="*/ 1 w 113"/>
                <a:gd name="T31" fmla="*/ 263 h 305"/>
                <a:gd name="T32" fmla="*/ 0 w 113"/>
                <a:gd name="T33" fmla="*/ 255 h 305"/>
                <a:gd name="T34" fmla="*/ 0 w 113"/>
                <a:gd name="T35" fmla="*/ 50 h 305"/>
                <a:gd name="T36" fmla="*/ 1 w 113"/>
                <a:gd name="T37" fmla="*/ 43 h 305"/>
                <a:gd name="T38" fmla="*/ 6 w 113"/>
                <a:gd name="T39" fmla="*/ 36 h 305"/>
                <a:gd name="T40" fmla="*/ 12 w 113"/>
                <a:gd name="T41" fmla="*/ 31 h 305"/>
                <a:gd name="T42" fmla="*/ 21 w 113"/>
                <a:gd name="T43" fmla="*/ 28 h 305"/>
                <a:gd name="T44" fmla="*/ 29 w 113"/>
                <a:gd name="T45" fmla="*/ 26 h 305"/>
                <a:gd name="T46" fmla="*/ 39 w 113"/>
                <a:gd name="T47" fmla="*/ 25 h 305"/>
                <a:gd name="T48" fmla="*/ 48 w 113"/>
                <a:gd name="T49" fmla="*/ 22 h 305"/>
                <a:gd name="T50" fmla="*/ 58 w 113"/>
                <a:gd name="T51" fmla="*/ 21 h 305"/>
                <a:gd name="T52" fmla="*/ 67 w 113"/>
                <a:gd name="T53" fmla="*/ 19 h 305"/>
                <a:gd name="T54" fmla="*/ 75 w 113"/>
                <a:gd name="T55" fmla="*/ 18 h 305"/>
                <a:gd name="T56" fmla="*/ 82 w 113"/>
                <a:gd name="T57" fmla="*/ 17 h 305"/>
                <a:gd name="T58" fmla="*/ 90 w 113"/>
                <a:gd name="T59" fmla="*/ 14 h 305"/>
                <a:gd name="T60" fmla="*/ 96 w 113"/>
                <a:gd name="T61" fmla="*/ 12 h 305"/>
                <a:gd name="T62" fmla="*/ 102 w 113"/>
                <a:gd name="T63" fmla="*/ 9 h 305"/>
                <a:gd name="T64" fmla="*/ 107 w 113"/>
                <a:gd name="T65" fmla="*/ 5 h 305"/>
                <a:gd name="T66" fmla="*/ 113 w 113"/>
                <a:gd name="T67" fmla="*/ 0 h 305"/>
                <a:gd name="T68" fmla="*/ 113 w 113"/>
                <a:gd name="T69" fmla="*/ 305 h 3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5"/>
                <a:gd name="T107" fmla="*/ 113 w 113"/>
                <a:gd name="T108" fmla="*/ 305 h 30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5">
                  <a:moveTo>
                    <a:pt x="113" y="305"/>
                  </a:moveTo>
                  <a:lnTo>
                    <a:pt x="107" y="300"/>
                  </a:lnTo>
                  <a:lnTo>
                    <a:pt x="102" y="296"/>
                  </a:lnTo>
                  <a:lnTo>
                    <a:pt x="96" y="294"/>
                  </a:lnTo>
                  <a:lnTo>
                    <a:pt x="90" y="291"/>
                  </a:lnTo>
                  <a:lnTo>
                    <a:pt x="82" y="289"/>
                  </a:lnTo>
                  <a:lnTo>
                    <a:pt x="75" y="287"/>
                  </a:lnTo>
                  <a:lnTo>
                    <a:pt x="67" y="285"/>
                  </a:lnTo>
                  <a:lnTo>
                    <a:pt x="58" y="283"/>
                  </a:lnTo>
                  <a:lnTo>
                    <a:pt x="48" y="282"/>
                  </a:lnTo>
                  <a:lnTo>
                    <a:pt x="39" y="281"/>
                  </a:lnTo>
                  <a:lnTo>
                    <a:pt x="29" y="279"/>
                  </a:lnTo>
                  <a:lnTo>
                    <a:pt x="21" y="277"/>
                  </a:lnTo>
                  <a:lnTo>
                    <a:pt x="12" y="274"/>
                  </a:lnTo>
                  <a:lnTo>
                    <a:pt x="6" y="269"/>
                  </a:lnTo>
                  <a:lnTo>
                    <a:pt x="1" y="263"/>
                  </a:lnTo>
                  <a:lnTo>
                    <a:pt x="0" y="255"/>
                  </a:lnTo>
                  <a:lnTo>
                    <a:pt x="0" y="50"/>
                  </a:lnTo>
                  <a:lnTo>
                    <a:pt x="1" y="43"/>
                  </a:lnTo>
                  <a:lnTo>
                    <a:pt x="6" y="36"/>
                  </a:lnTo>
                  <a:lnTo>
                    <a:pt x="12" y="31"/>
                  </a:lnTo>
                  <a:lnTo>
                    <a:pt x="21" y="28"/>
                  </a:lnTo>
                  <a:lnTo>
                    <a:pt x="29" y="26"/>
                  </a:lnTo>
                  <a:lnTo>
                    <a:pt x="39" y="25"/>
                  </a:lnTo>
                  <a:lnTo>
                    <a:pt x="48" y="22"/>
                  </a:lnTo>
                  <a:lnTo>
                    <a:pt x="58" y="21"/>
                  </a:lnTo>
                  <a:lnTo>
                    <a:pt x="67" y="19"/>
                  </a:lnTo>
                  <a:lnTo>
                    <a:pt x="75" y="18"/>
                  </a:lnTo>
                  <a:lnTo>
                    <a:pt x="82" y="17"/>
                  </a:lnTo>
                  <a:lnTo>
                    <a:pt x="90" y="14"/>
                  </a:lnTo>
                  <a:lnTo>
                    <a:pt x="96" y="12"/>
                  </a:lnTo>
                  <a:lnTo>
                    <a:pt x="102" y="9"/>
                  </a:lnTo>
                  <a:lnTo>
                    <a:pt x="107" y="5"/>
                  </a:lnTo>
                  <a:lnTo>
                    <a:pt x="113" y="0"/>
                  </a:lnTo>
                  <a:lnTo>
                    <a:pt x="113" y="305"/>
                  </a:lnTo>
                  <a:close/>
                </a:path>
              </a:pathLst>
            </a:custGeom>
            <a:solidFill>
              <a:srgbClr val="66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9" name="Freeform 114"/>
            <p:cNvSpPr>
              <a:spLocks/>
            </p:cNvSpPr>
            <p:nvPr/>
          </p:nvSpPr>
          <p:spPr bwMode="auto">
            <a:xfrm>
              <a:off x="440" y="963"/>
              <a:ext cx="57" cy="29"/>
            </a:xfrm>
            <a:custGeom>
              <a:avLst/>
              <a:gdLst>
                <a:gd name="T0" fmla="*/ 0 w 57"/>
                <a:gd name="T1" fmla="*/ 8 h 29"/>
                <a:gd name="T2" fmla="*/ 0 w 57"/>
                <a:gd name="T3" fmla="*/ 8 h 29"/>
                <a:gd name="T4" fmla="*/ 9 w 57"/>
                <a:gd name="T5" fmla="*/ 10 h 29"/>
                <a:gd name="T6" fmla="*/ 17 w 57"/>
                <a:gd name="T7" fmla="*/ 12 h 29"/>
                <a:gd name="T8" fmla="*/ 24 w 57"/>
                <a:gd name="T9" fmla="*/ 13 h 29"/>
                <a:gd name="T10" fmla="*/ 30 w 57"/>
                <a:gd name="T11" fmla="*/ 16 h 29"/>
                <a:gd name="T12" fmla="*/ 37 w 57"/>
                <a:gd name="T13" fmla="*/ 19 h 29"/>
                <a:gd name="T14" fmla="*/ 43 w 57"/>
                <a:gd name="T15" fmla="*/ 21 h 29"/>
                <a:gd name="T16" fmla="*/ 46 w 57"/>
                <a:gd name="T17" fmla="*/ 25 h 29"/>
                <a:gd name="T18" fmla="*/ 52 w 57"/>
                <a:gd name="T19" fmla="*/ 29 h 29"/>
                <a:gd name="T20" fmla="*/ 57 w 57"/>
                <a:gd name="T21" fmla="*/ 24 h 29"/>
                <a:gd name="T22" fmla="*/ 51 w 57"/>
                <a:gd name="T23" fmla="*/ 17 h 29"/>
                <a:gd name="T24" fmla="*/ 45 w 57"/>
                <a:gd name="T25" fmla="*/ 13 h 29"/>
                <a:gd name="T26" fmla="*/ 39 w 57"/>
                <a:gd name="T27" fmla="*/ 11 h 29"/>
                <a:gd name="T28" fmla="*/ 33 w 57"/>
                <a:gd name="T29" fmla="*/ 8 h 29"/>
                <a:gd name="T30" fmla="*/ 24 w 57"/>
                <a:gd name="T31" fmla="*/ 6 h 29"/>
                <a:gd name="T32" fmla="*/ 17 w 57"/>
                <a:gd name="T33" fmla="*/ 4 h 29"/>
                <a:gd name="T34" fmla="*/ 9 w 57"/>
                <a:gd name="T35" fmla="*/ 2 h 29"/>
                <a:gd name="T36" fmla="*/ 0 w 57"/>
                <a:gd name="T37" fmla="*/ 0 h 29"/>
                <a:gd name="T38" fmla="*/ 0 w 57"/>
                <a:gd name="T39" fmla="*/ 0 h 29"/>
                <a:gd name="T40" fmla="*/ 0 w 57"/>
                <a:gd name="T41" fmla="*/ 8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9"/>
                <a:gd name="T65" fmla="*/ 57 w 57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9">
                  <a:moveTo>
                    <a:pt x="0" y="8"/>
                  </a:moveTo>
                  <a:lnTo>
                    <a:pt x="0" y="8"/>
                  </a:lnTo>
                  <a:lnTo>
                    <a:pt x="9" y="10"/>
                  </a:lnTo>
                  <a:lnTo>
                    <a:pt x="17" y="12"/>
                  </a:lnTo>
                  <a:lnTo>
                    <a:pt x="24" y="13"/>
                  </a:lnTo>
                  <a:lnTo>
                    <a:pt x="30" y="16"/>
                  </a:lnTo>
                  <a:lnTo>
                    <a:pt x="37" y="19"/>
                  </a:lnTo>
                  <a:lnTo>
                    <a:pt x="43" y="21"/>
                  </a:lnTo>
                  <a:lnTo>
                    <a:pt x="46" y="25"/>
                  </a:lnTo>
                  <a:lnTo>
                    <a:pt x="52" y="29"/>
                  </a:lnTo>
                  <a:lnTo>
                    <a:pt x="57" y="24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1"/>
                  </a:lnTo>
                  <a:lnTo>
                    <a:pt x="33" y="8"/>
                  </a:lnTo>
                  <a:lnTo>
                    <a:pt x="24" y="6"/>
                  </a:lnTo>
                  <a:lnTo>
                    <a:pt x="17" y="4"/>
                  </a:lnTo>
                  <a:lnTo>
                    <a:pt x="9" y="2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0" name="Freeform 115"/>
            <p:cNvSpPr>
              <a:spLocks/>
            </p:cNvSpPr>
            <p:nvPr/>
          </p:nvSpPr>
          <p:spPr bwMode="auto">
            <a:xfrm>
              <a:off x="377" y="939"/>
              <a:ext cx="63" cy="32"/>
            </a:xfrm>
            <a:custGeom>
              <a:avLst/>
              <a:gdLst>
                <a:gd name="T0" fmla="*/ 0 w 63"/>
                <a:gd name="T1" fmla="*/ 0 h 32"/>
                <a:gd name="T2" fmla="*/ 0 w 63"/>
                <a:gd name="T3" fmla="*/ 0 h 32"/>
                <a:gd name="T4" fmla="*/ 3 w 63"/>
                <a:gd name="T5" fmla="*/ 9 h 32"/>
                <a:gd name="T6" fmla="*/ 9 w 63"/>
                <a:gd name="T7" fmla="*/ 17 h 32"/>
                <a:gd name="T8" fmla="*/ 16 w 63"/>
                <a:gd name="T9" fmla="*/ 23 h 32"/>
                <a:gd name="T10" fmla="*/ 24 w 63"/>
                <a:gd name="T11" fmla="*/ 26 h 32"/>
                <a:gd name="T12" fmla="*/ 34 w 63"/>
                <a:gd name="T13" fmla="*/ 28 h 32"/>
                <a:gd name="T14" fmla="*/ 44 w 63"/>
                <a:gd name="T15" fmla="*/ 30 h 32"/>
                <a:gd name="T16" fmla="*/ 53 w 63"/>
                <a:gd name="T17" fmla="*/ 31 h 32"/>
                <a:gd name="T18" fmla="*/ 63 w 63"/>
                <a:gd name="T19" fmla="*/ 32 h 32"/>
                <a:gd name="T20" fmla="*/ 63 w 63"/>
                <a:gd name="T21" fmla="*/ 24 h 32"/>
                <a:gd name="T22" fmla="*/ 53 w 63"/>
                <a:gd name="T23" fmla="*/ 23 h 32"/>
                <a:gd name="T24" fmla="*/ 44 w 63"/>
                <a:gd name="T25" fmla="*/ 22 h 32"/>
                <a:gd name="T26" fmla="*/ 34 w 63"/>
                <a:gd name="T27" fmla="*/ 21 h 32"/>
                <a:gd name="T28" fmla="*/ 27 w 63"/>
                <a:gd name="T29" fmla="*/ 18 h 32"/>
                <a:gd name="T30" fmla="*/ 18 w 63"/>
                <a:gd name="T31" fmla="*/ 15 h 32"/>
                <a:gd name="T32" fmla="*/ 13 w 63"/>
                <a:gd name="T33" fmla="*/ 12 h 32"/>
                <a:gd name="T34" fmla="*/ 10 w 63"/>
                <a:gd name="T35" fmla="*/ 6 h 32"/>
                <a:gd name="T36" fmla="*/ 10 w 63"/>
                <a:gd name="T37" fmla="*/ 0 h 32"/>
                <a:gd name="T38" fmla="*/ 10 w 63"/>
                <a:gd name="T39" fmla="*/ 0 h 32"/>
                <a:gd name="T40" fmla="*/ 0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0" y="0"/>
                  </a:moveTo>
                  <a:lnTo>
                    <a:pt x="0" y="0"/>
                  </a:lnTo>
                  <a:lnTo>
                    <a:pt x="3" y="9"/>
                  </a:lnTo>
                  <a:lnTo>
                    <a:pt x="9" y="17"/>
                  </a:lnTo>
                  <a:lnTo>
                    <a:pt x="16" y="23"/>
                  </a:lnTo>
                  <a:lnTo>
                    <a:pt x="24" y="26"/>
                  </a:lnTo>
                  <a:lnTo>
                    <a:pt x="34" y="28"/>
                  </a:lnTo>
                  <a:lnTo>
                    <a:pt x="44" y="30"/>
                  </a:lnTo>
                  <a:lnTo>
                    <a:pt x="53" y="31"/>
                  </a:lnTo>
                  <a:lnTo>
                    <a:pt x="63" y="32"/>
                  </a:lnTo>
                  <a:lnTo>
                    <a:pt x="63" y="24"/>
                  </a:lnTo>
                  <a:lnTo>
                    <a:pt x="53" y="23"/>
                  </a:lnTo>
                  <a:lnTo>
                    <a:pt x="44" y="22"/>
                  </a:lnTo>
                  <a:lnTo>
                    <a:pt x="34" y="21"/>
                  </a:lnTo>
                  <a:lnTo>
                    <a:pt x="27" y="18"/>
                  </a:lnTo>
                  <a:lnTo>
                    <a:pt x="18" y="15"/>
                  </a:lnTo>
                  <a:lnTo>
                    <a:pt x="13" y="12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1" name="Freeform 116"/>
            <p:cNvSpPr>
              <a:spLocks/>
            </p:cNvSpPr>
            <p:nvPr/>
          </p:nvSpPr>
          <p:spPr bwMode="auto">
            <a:xfrm>
              <a:off x="377" y="734"/>
              <a:ext cx="10" cy="205"/>
            </a:xfrm>
            <a:custGeom>
              <a:avLst/>
              <a:gdLst>
                <a:gd name="T0" fmla="*/ 0 w 10"/>
                <a:gd name="T1" fmla="*/ 0 h 205"/>
                <a:gd name="T2" fmla="*/ 0 w 10"/>
                <a:gd name="T3" fmla="*/ 0 h 205"/>
                <a:gd name="T4" fmla="*/ 0 w 10"/>
                <a:gd name="T5" fmla="*/ 205 h 205"/>
                <a:gd name="T6" fmla="*/ 10 w 10"/>
                <a:gd name="T7" fmla="*/ 205 h 205"/>
                <a:gd name="T8" fmla="*/ 10 w 10"/>
                <a:gd name="T9" fmla="*/ 0 h 205"/>
                <a:gd name="T10" fmla="*/ 10 w 10"/>
                <a:gd name="T11" fmla="*/ 0 h 205"/>
                <a:gd name="T12" fmla="*/ 0 w 10"/>
                <a:gd name="T13" fmla="*/ 0 h 2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5"/>
                <a:gd name="T23" fmla="*/ 10 w 10"/>
                <a:gd name="T24" fmla="*/ 205 h 2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5">
                  <a:moveTo>
                    <a:pt x="0" y="0"/>
                  </a:moveTo>
                  <a:lnTo>
                    <a:pt x="0" y="0"/>
                  </a:lnTo>
                  <a:lnTo>
                    <a:pt x="0" y="205"/>
                  </a:lnTo>
                  <a:lnTo>
                    <a:pt x="10" y="205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2" name="Freeform 117"/>
            <p:cNvSpPr>
              <a:spLocks/>
            </p:cNvSpPr>
            <p:nvPr/>
          </p:nvSpPr>
          <p:spPr bwMode="auto">
            <a:xfrm>
              <a:off x="377" y="701"/>
              <a:ext cx="63" cy="33"/>
            </a:xfrm>
            <a:custGeom>
              <a:avLst/>
              <a:gdLst>
                <a:gd name="T0" fmla="*/ 63 w 63"/>
                <a:gd name="T1" fmla="*/ 0 h 33"/>
                <a:gd name="T2" fmla="*/ 63 w 63"/>
                <a:gd name="T3" fmla="*/ 0 h 33"/>
                <a:gd name="T4" fmla="*/ 53 w 63"/>
                <a:gd name="T5" fmla="*/ 1 h 33"/>
                <a:gd name="T6" fmla="*/ 44 w 63"/>
                <a:gd name="T7" fmla="*/ 4 h 33"/>
                <a:gd name="T8" fmla="*/ 34 w 63"/>
                <a:gd name="T9" fmla="*/ 5 h 33"/>
                <a:gd name="T10" fmla="*/ 24 w 63"/>
                <a:gd name="T11" fmla="*/ 8 h 33"/>
                <a:gd name="T12" fmla="*/ 16 w 63"/>
                <a:gd name="T13" fmla="*/ 10 h 33"/>
                <a:gd name="T14" fmla="*/ 9 w 63"/>
                <a:gd name="T15" fmla="*/ 17 h 33"/>
                <a:gd name="T16" fmla="*/ 3 w 63"/>
                <a:gd name="T17" fmla="*/ 24 h 33"/>
                <a:gd name="T18" fmla="*/ 0 w 63"/>
                <a:gd name="T19" fmla="*/ 33 h 33"/>
                <a:gd name="T20" fmla="*/ 10 w 63"/>
                <a:gd name="T21" fmla="*/ 33 h 33"/>
                <a:gd name="T22" fmla="*/ 10 w 63"/>
                <a:gd name="T23" fmla="*/ 27 h 33"/>
                <a:gd name="T24" fmla="*/ 13 w 63"/>
                <a:gd name="T25" fmla="*/ 22 h 33"/>
                <a:gd name="T26" fmla="*/ 18 w 63"/>
                <a:gd name="T27" fmla="*/ 18 h 33"/>
                <a:gd name="T28" fmla="*/ 27 w 63"/>
                <a:gd name="T29" fmla="*/ 15 h 33"/>
                <a:gd name="T30" fmla="*/ 34 w 63"/>
                <a:gd name="T31" fmla="*/ 13 h 33"/>
                <a:gd name="T32" fmla="*/ 44 w 63"/>
                <a:gd name="T33" fmla="*/ 11 h 33"/>
                <a:gd name="T34" fmla="*/ 53 w 63"/>
                <a:gd name="T35" fmla="*/ 9 h 33"/>
                <a:gd name="T36" fmla="*/ 63 w 63"/>
                <a:gd name="T37" fmla="*/ 8 h 33"/>
                <a:gd name="T38" fmla="*/ 63 w 63"/>
                <a:gd name="T39" fmla="*/ 8 h 33"/>
                <a:gd name="T40" fmla="*/ 63 w 63"/>
                <a:gd name="T41" fmla="*/ 0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3"/>
                <a:gd name="T65" fmla="*/ 63 w 63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3">
                  <a:moveTo>
                    <a:pt x="63" y="0"/>
                  </a:moveTo>
                  <a:lnTo>
                    <a:pt x="63" y="0"/>
                  </a:lnTo>
                  <a:lnTo>
                    <a:pt x="53" y="1"/>
                  </a:lnTo>
                  <a:lnTo>
                    <a:pt x="44" y="4"/>
                  </a:lnTo>
                  <a:lnTo>
                    <a:pt x="34" y="5"/>
                  </a:lnTo>
                  <a:lnTo>
                    <a:pt x="24" y="8"/>
                  </a:lnTo>
                  <a:lnTo>
                    <a:pt x="16" y="10"/>
                  </a:lnTo>
                  <a:lnTo>
                    <a:pt x="9" y="17"/>
                  </a:lnTo>
                  <a:lnTo>
                    <a:pt x="3" y="24"/>
                  </a:lnTo>
                  <a:lnTo>
                    <a:pt x="0" y="33"/>
                  </a:lnTo>
                  <a:lnTo>
                    <a:pt x="10" y="33"/>
                  </a:lnTo>
                  <a:lnTo>
                    <a:pt x="10" y="27"/>
                  </a:lnTo>
                  <a:lnTo>
                    <a:pt x="13" y="22"/>
                  </a:lnTo>
                  <a:lnTo>
                    <a:pt x="18" y="18"/>
                  </a:lnTo>
                  <a:lnTo>
                    <a:pt x="27" y="15"/>
                  </a:lnTo>
                  <a:lnTo>
                    <a:pt x="34" y="13"/>
                  </a:lnTo>
                  <a:lnTo>
                    <a:pt x="44" y="11"/>
                  </a:lnTo>
                  <a:lnTo>
                    <a:pt x="53" y="9"/>
                  </a:lnTo>
                  <a:lnTo>
                    <a:pt x="63" y="8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3" name="Freeform 118"/>
            <p:cNvSpPr>
              <a:spLocks/>
            </p:cNvSpPr>
            <p:nvPr/>
          </p:nvSpPr>
          <p:spPr bwMode="auto">
            <a:xfrm>
              <a:off x="440" y="672"/>
              <a:ext cx="60" cy="37"/>
            </a:xfrm>
            <a:custGeom>
              <a:avLst/>
              <a:gdLst>
                <a:gd name="T0" fmla="*/ 60 w 60"/>
                <a:gd name="T1" fmla="*/ 12 h 37"/>
                <a:gd name="T2" fmla="*/ 52 w 60"/>
                <a:gd name="T3" fmla="*/ 9 h 37"/>
                <a:gd name="T4" fmla="*/ 46 w 60"/>
                <a:gd name="T5" fmla="*/ 13 h 37"/>
                <a:gd name="T6" fmla="*/ 43 w 60"/>
                <a:gd name="T7" fmla="*/ 17 h 37"/>
                <a:gd name="T8" fmla="*/ 37 w 60"/>
                <a:gd name="T9" fmla="*/ 20 h 37"/>
                <a:gd name="T10" fmla="*/ 30 w 60"/>
                <a:gd name="T11" fmla="*/ 22 h 37"/>
                <a:gd name="T12" fmla="*/ 24 w 60"/>
                <a:gd name="T13" fmla="*/ 25 h 37"/>
                <a:gd name="T14" fmla="*/ 17 w 60"/>
                <a:gd name="T15" fmla="*/ 26 h 37"/>
                <a:gd name="T16" fmla="*/ 9 w 60"/>
                <a:gd name="T17" fmla="*/ 27 h 37"/>
                <a:gd name="T18" fmla="*/ 0 w 60"/>
                <a:gd name="T19" fmla="*/ 29 h 37"/>
                <a:gd name="T20" fmla="*/ 0 w 60"/>
                <a:gd name="T21" fmla="*/ 37 h 37"/>
                <a:gd name="T22" fmla="*/ 9 w 60"/>
                <a:gd name="T23" fmla="*/ 35 h 37"/>
                <a:gd name="T24" fmla="*/ 17 w 60"/>
                <a:gd name="T25" fmla="*/ 34 h 37"/>
                <a:gd name="T26" fmla="*/ 24 w 60"/>
                <a:gd name="T27" fmla="*/ 33 h 37"/>
                <a:gd name="T28" fmla="*/ 33 w 60"/>
                <a:gd name="T29" fmla="*/ 30 h 37"/>
                <a:gd name="T30" fmla="*/ 39 w 60"/>
                <a:gd name="T31" fmla="*/ 27 h 37"/>
                <a:gd name="T32" fmla="*/ 45 w 60"/>
                <a:gd name="T33" fmla="*/ 25 h 37"/>
                <a:gd name="T34" fmla="*/ 51 w 60"/>
                <a:gd name="T35" fmla="*/ 21 h 37"/>
                <a:gd name="T36" fmla="*/ 57 w 60"/>
                <a:gd name="T37" fmla="*/ 15 h 37"/>
                <a:gd name="T38" fmla="*/ 50 w 60"/>
                <a:gd name="T39" fmla="*/ 12 h 37"/>
                <a:gd name="T40" fmla="*/ 60 w 60"/>
                <a:gd name="T41" fmla="*/ 12 h 37"/>
                <a:gd name="T42" fmla="*/ 60 w 60"/>
                <a:gd name="T43" fmla="*/ 0 h 37"/>
                <a:gd name="T44" fmla="*/ 52 w 60"/>
                <a:gd name="T45" fmla="*/ 9 h 37"/>
                <a:gd name="T46" fmla="*/ 60 w 60"/>
                <a:gd name="T47" fmla="*/ 12 h 3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7"/>
                <a:gd name="T74" fmla="*/ 60 w 60"/>
                <a:gd name="T75" fmla="*/ 37 h 3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7">
                  <a:moveTo>
                    <a:pt x="60" y="12"/>
                  </a:moveTo>
                  <a:lnTo>
                    <a:pt x="52" y="9"/>
                  </a:lnTo>
                  <a:lnTo>
                    <a:pt x="46" y="13"/>
                  </a:lnTo>
                  <a:lnTo>
                    <a:pt x="43" y="17"/>
                  </a:lnTo>
                  <a:lnTo>
                    <a:pt x="37" y="20"/>
                  </a:lnTo>
                  <a:lnTo>
                    <a:pt x="30" y="22"/>
                  </a:lnTo>
                  <a:lnTo>
                    <a:pt x="24" y="25"/>
                  </a:lnTo>
                  <a:lnTo>
                    <a:pt x="17" y="26"/>
                  </a:lnTo>
                  <a:lnTo>
                    <a:pt x="9" y="27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9" y="35"/>
                  </a:lnTo>
                  <a:lnTo>
                    <a:pt x="17" y="34"/>
                  </a:lnTo>
                  <a:lnTo>
                    <a:pt x="24" y="33"/>
                  </a:lnTo>
                  <a:lnTo>
                    <a:pt x="33" y="30"/>
                  </a:lnTo>
                  <a:lnTo>
                    <a:pt x="39" y="27"/>
                  </a:lnTo>
                  <a:lnTo>
                    <a:pt x="45" y="25"/>
                  </a:lnTo>
                  <a:lnTo>
                    <a:pt x="51" y="21"/>
                  </a:lnTo>
                  <a:lnTo>
                    <a:pt x="57" y="15"/>
                  </a:lnTo>
                  <a:lnTo>
                    <a:pt x="50" y="12"/>
                  </a:lnTo>
                  <a:lnTo>
                    <a:pt x="60" y="12"/>
                  </a:lnTo>
                  <a:lnTo>
                    <a:pt x="60" y="0"/>
                  </a:lnTo>
                  <a:lnTo>
                    <a:pt x="52" y="9"/>
                  </a:lnTo>
                  <a:lnTo>
                    <a:pt x="6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4" name="Freeform 119"/>
            <p:cNvSpPr>
              <a:spLocks/>
            </p:cNvSpPr>
            <p:nvPr/>
          </p:nvSpPr>
          <p:spPr bwMode="auto">
            <a:xfrm>
              <a:off x="490" y="684"/>
              <a:ext cx="10" cy="317"/>
            </a:xfrm>
            <a:custGeom>
              <a:avLst/>
              <a:gdLst>
                <a:gd name="T0" fmla="*/ 2 w 10"/>
                <a:gd name="T1" fmla="*/ 308 h 317"/>
                <a:gd name="T2" fmla="*/ 10 w 10"/>
                <a:gd name="T3" fmla="*/ 305 h 317"/>
                <a:gd name="T4" fmla="*/ 10 w 10"/>
                <a:gd name="T5" fmla="*/ 0 h 317"/>
                <a:gd name="T6" fmla="*/ 0 w 10"/>
                <a:gd name="T7" fmla="*/ 0 h 317"/>
                <a:gd name="T8" fmla="*/ 0 w 10"/>
                <a:gd name="T9" fmla="*/ 305 h 317"/>
                <a:gd name="T10" fmla="*/ 7 w 10"/>
                <a:gd name="T11" fmla="*/ 303 h 317"/>
                <a:gd name="T12" fmla="*/ 2 w 10"/>
                <a:gd name="T13" fmla="*/ 308 h 317"/>
                <a:gd name="T14" fmla="*/ 10 w 10"/>
                <a:gd name="T15" fmla="*/ 317 h 317"/>
                <a:gd name="T16" fmla="*/ 10 w 10"/>
                <a:gd name="T17" fmla="*/ 305 h 317"/>
                <a:gd name="T18" fmla="*/ 2 w 10"/>
                <a:gd name="T19" fmla="*/ 308 h 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17"/>
                <a:gd name="T32" fmla="*/ 10 w 10"/>
                <a:gd name="T33" fmla="*/ 317 h 3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17">
                  <a:moveTo>
                    <a:pt x="2" y="308"/>
                  </a:moveTo>
                  <a:lnTo>
                    <a:pt x="10" y="30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5"/>
                  </a:lnTo>
                  <a:lnTo>
                    <a:pt x="7" y="303"/>
                  </a:lnTo>
                  <a:lnTo>
                    <a:pt x="2" y="308"/>
                  </a:lnTo>
                  <a:lnTo>
                    <a:pt x="10" y="317"/>
                  </a:lnTo>
                  <a:lnTo>
                    <a:pt x="10" y="305"/>
                  </a:lnTo>
                  <a:lnTo>
                    <a:pt x="2" y="3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5" name="Rectangle 120"/>
            <p:cNvSpPr>
              <a:spLocks noChangeArrowheads="1"/>
            </p:cNvSpPr>
            <p:nvPr/>
          </p:nvSpPr>
          <p:spPr bwMode="auto">
            <a:xfrm>
              <a:off x="599" y="775"/>
              <a:ext cx="1824" cy="295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6" name="Freeform 121"/>
            <p:cNvSpPr>
              <a:spLocks/>
            </p:cNvSpPr>
            <p:nvPr/>
          </p:nvSpPr>
          <p:spPr bwMode="auto">
            <a:xfrm>
              <a:off x="2418" y="769"/>
              <a:ext cx="9" cy="2963"/>
            </a:xfrm>
            <a:custGeom>
              <a:avLst/>
              <a:gdLst>
                <a:gd name="T0" fmla="*/ 5 w 9"/>
                <a:gd name="T1" fmla="*/ 11 h 2963"/>
                <a:gd name="T2" fmla="*/ 0 w 9"/>
                <a:gd name="T3" fmla="*/ 6 h 2963"/>
                <a:gd name="T4" fmla="*/ 0 w 9"/>
                <a:gd name="T5" fmla="*/ 2963 h 2963"/>
                <a:gd name="T6" fmla="*/ 9 w 9"/>
                <a:gd name="T7" fmla="*/ 2963 h 2963"/>
                <a:gd name="T8" fmla="*/ 9 w 9"/>
                <a:gd name="T9" fmla="*/ 6 h 2963"/>
                <a:gd name="T10" fmla="*/ 5 w 9"/>
                <a:gd name="T11" fmla="*/ 0 h 2963"/>
                <a:gd name="T12" fmla="*/ 9 w 9"/>
                <a:gd name="T13" fmla="*/ 6 h 2963"/>
                <a:gd name="T14" fmla="*/ 9 w 9"/>
                <a:gd name="T15" fmla="*/ 0 h 2963"/>
                <a:gd name="T16" fmla="*/ 5 w 9"/>
                <a:gd name="T17" fmla="*/ 0 h 2963"/>
                <a:gd name="T18" fmla="*/ 5 w 9"/>
                <a:gd name="T19" fmla="*/ 11 h 29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2963"/>
                <a:gd name="T32" fmla="*/ 9 w 9"/>
                <a:gd name="T33" fmla="*/ 2963 h 29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2963">
                  <a:moveTo>
                    <a:pt x="5" y="11"/>
                  </a:moveTo>
                  <a:lnTo>
                    <a:pt x="0" y="6"/>
                  </a:lnTo>
                  <a:lnTo>
                    <a:pt x="0" y="2963"/>
                  </a:lnTo>
                  <a:lnTo>
                    <a:pt x="9" y="2963"/>
                  </a:lnTo>
                  <a:lnTo>
                    <a:pt x="9" y="6"/>
                  </a:lnTo>
                  <a:lnTo>
                    <a:pt x="5" y="0"/>
                  </a:lnTo>
                  <a:lnTo>
                    <a:pt x="9" y="6"/>
                  </a:lnTo>
                  <a:lnTo>
                    <a:pt x="9" y="0"/>
                  </a:lnTo>
                  <a:lnTo>
                    <a:pt x="5" y="0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7" name="Freeform 122"/>
            <p:cNvSpPr>
              <a:spLocks/>
            </p:cNvSpPr>
            <p:nvPr/>
          </p:nvSpPr>
          <p:spPr bwMode="auto">
            <a:xfrm>
              <a:off x="594" y="769"/>
              <a:ext cx="1829" cy="11"/>
            </a:xfrm>
            <a:custGeom>
              <a:avLst/>
              <a:gdLst>
                <a:gd name="T0" fmla="*/ 10 w 1829"/>
                <a:gd name="T1" fmla="*/ 6 h 11"/>
                <a:gd name="T2" fmla="*/ 5 w 1829"/>
                <a:gd name="T3" fmla="*/ 11 h 11"/>
                <a:gd name="T4" fmla="*/ 1829 w 1829"/>
                <a:gd name="T5" fmla="*/ 11 h 11"/>
                <a:gd name="T6" fmla="*/ 1829 w 1829"/>
                <a:gd name="T7" fmla="*/ 0 h 11"/>
                <a:gd name="T8" fmla="*/ 5 w 1829"/>
                <a:gd name="T9" fmla="*/ 0 h 11"/>
                <a:gd name="T10" fmla="*/ 0 w 1829"/>
                <a:gd name="T11" fmla="*/ 6 h 11"/>
                <a:gd name="T12" fmla="*/ 5 w 1829"/>
                <a:gd name="T13" fmla="*/ 0 h 11"/>
                <a:gd name="T14" fmla="*/ 0 w 1829"/>
                <a:gd name="T15" fmla="*/ 0 h 11"/>
                <a:gd name="T16" fmla="*/ 0 w 1829"/>
                <a:gd name="T17" fmla="*/ 6 h 11"/>
                <a:gd name="T18" fmla="*/ 10 w 1829"/>
                <a:gd name="T19" fmla="*/ 6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29"/>
                <a:gd name="T31" fmla="*/ 0 h 11"/>
                <a:gd name="T32" fmla="*/ 1829 w 1829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29" h="11">
                  <a:moveTo>
                    <a:pt x="10" y="6"/>
                  </a:moveTo>
                  <a:lnTo>
                    <a:pt x="5" y="11"/>
                  </a:lnTo>
                  <a:lnTo>
                    <a:pt x="1829" y="11"/>
                  </a:lnTo>
                  <a:lnTo>
                    <a:pt x="1829" y="0"/>
                  </a:lnTo>
                  <a:lnTo>
                    <a:pt x="5" y="0"/>
                  </a:lnTo>
                  <a:lnTo>
                    <a:pt x="0" y="6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8" name="Freeform 123"/>
            <p:cNvSpPr>
              <a:spLocks/>
            </p:cNvSpPr>
            <p:nvPr/>
          </p:nvSpPr>
          <p:spPr bwMode="auto">
            <a:xfrm>
              <a:off x="594" y="775"/>
              <a:ext cx="10" cy="2963"/>
            </a:xfrm>
            <a:custGeom>
              <a:avLst/>
              <a:gdLst>
                <a:gd name="T0" fmla="*/ 5 w 10"/>
                <a:gd name="T1" fmla="*/ 2952 h 2963"/>
                <a:gd name="T2" fmla="*/ 10 w 10"/>
                <a:gd name="T3" fmla="*/ 2957 h 2963"/>
                <a:gd name="T4" fmla="*/ 10 w 10"/>
                <a:gd name="T5" fmla="*/ 0 h 2963"/>
                <a:gd name="T6" fmla="*/ 0 w 10"/>
                <a:gd name="T7" fmla="*/ 0 h 2963"/>
                <a:gd name="T8" fmla="*/ 0 w 10"/>
                <a:gd name="T9" fmla="*/ 2957 h 2963"/>
                <a:gd name="T10" fmla="*/ 5 w 10"/>
                <a:gd name="T11" fmla="*/ 2963 h 2963"/>
                <a:gd name="T12" fmla="*/ 0 w 10"/>
                <a:gd name="T13" fmla="*/ 2957 h 2963"/>
                <a:gd name="T14" fmla="*/ 0 w 10"/>
                <a:gd name="T15" fmla="*/ 2963 h 2963"/>
                <a:gd name="T16" fmla="*/ 5 w 10"/>
                <a:gd name="T17" fmla="*/ 2963 h 2963"/>
                <a:gd name="T18" fmla="*/ 5 w 10"/>
                <a:gd name="T19" fmla="*/ 2952 h 29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2963"/>
                <a:gd name="T32" fmla="*/ 10 w 10"/>
                <a:gd name="T33" fmla="*/ 2963 h 29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2963">
                  <a:moveTo>
                    <a:pt x="5" y="2952"/>
                  </a:moveTo>
                  <a:lnTo>
                    <a:pt x="10" y="2957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957"/>
                  </a:lnTo>
                  <a:lnTo>
                    <a:pt x="5" y="2963"/>
                  </a:lnTo>
                  <a:lnTo>
                    <a:pt x="0" y="2957"/>
                  </a:lnTo>
                  <a:lnTo>
                    <a:pt x="0" y="2963"/>
                  </a:lnTo>
                  <a:lnTo>
                    <a:pt x="5" y="2963"/>
                  </a:lnTo>
                  <a:lnTo>
                    <a:pt x="5" y="29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9" name="Freeform 124"/>
            <p:cNvSpPr>
              <a:spLocks/>
            </p:cNvSpPr>
            <p:nvPr/>
          </p:nvSpPr>
          <p:spPr bwMode="auto">
            <a:xfrm>
              <a:off x="599" y="3727"/>
              <a:ext cx="1828" cy="11"/>
            </a:xfrm>
            <a:custGeom>
              <a:avLst/>
              <a:gdLst>
                <a:gd name="T0" fmla="*/ 1819 w 1828"/>
                <a:gd name="T1" fmla="*/ 5 h 11"/>
                <a:gd name="T2" fmla="*/ 1824 w 1828"/>
                <a:gd name="T3" fmla="*/ 0 h 11"/>
                <a:gd name="T4" fmla="*/ 0 w 1828"/>
                <a:gd name="T5" fmla="*/ 0 h 11"/>
                <a:gd name="T6" fmla="*/ 0 w 1828"/>
                <a:gd name="T7" fmla="*/ 11 h 11"/>
                <a:gd name="T8" fmla="*/ 1824 w 1828"/>
                <a:gd name="T9" fmla="*/ 11 h 11"/>
                <a:gd name="T10" fmla="*/ 1828 w 1828"/>
                <a:gd name="T11" fmla="*/ 5 h 11"/>
                <a:gd name="T12" fmla="*/ 1824 w 1828"/>
                <a:gd name="T13" fmla="*/ 11 h 11"/>
                <a:gd name="T14" fmla="*/ 1828 w 1828"/>
                <a:gd name="T15" fmla="*/ 11 h 11"/>
                <a:gd name="T16" fmla="*/ 1828 w 1828"/>
                <a:gd name="T17" fmla="*/ 5 h 11"/>
                <a:gd name="T18" fmla="*/ 1819 w 1828"/>
                <a:gd name="T19" fmla="*/ 5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28"/>
                <a:gd name="T31" fmla="*/ 0 h 11"/>
                <a:gd name="T32" fmla="*/ 1828 w 1828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28" h="11">
                  <a:moveTo>
                    <a:pt x="1819" y="5"/>
                  </a:moveTo>
                  <a:lnTo>
                    <a:pt x="1824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824" y="11"/>
                  </a:lnTo>
                  <a:lnTo>
                    <a:pt x="1828" y="5"/>
                  </a:lnTo>
                  <a:lnTo>
                    <a:pt x="1824" y="11"/>
                  </a:lnTo>
                  <a:lnTo>
                    <a:pt x="1828" y="11"/>
                  </a:lnTo>
                  <a:lnTo>
                    <a:pt x="1828" y="5"/>
                  </a:lnTo>
                  <a:lnTo>
                    <a:pt x="1819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10" name="Rectangle 125"/>
            <p:cNvSpPr>
              <a:spLocks noChangeArrowheads="1"/>
            </p:cNvSpPr>
            <p:nvPr/>
          </p:nvSpPr>
          <p:spPr bwMode="auto">
            <a:xfrm>
              <a:off x="2614" y="775"/>
              <a:ext cx="1833" cy="295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11" name="Freeform 126"/>
            <p:cNvSpPr>
              <a:spLocks/>
            </p:cNvSpPr>
            <p:nvPr/>
          </p:nvSpPr>
          <p:spPr bwMode="auto">
            <a:xfrm>
              <a:off x="4442" y="769"/>
              <a:ext cx="10" cy="2963"/>
            </a:xfrm>
            <a:custGeom>
              <a:avLst/>
              <a:gdLst>
                <a:gd name="T0" fmla="*/ 5 w 10"/>
                <a:gd name="T1" fmla="*/ 11 h 2963"/>
                <a:gd name="T2" fmla="*/ 0 w 10"/>
                <a:gd name="T3" fmla="*/ 6 h 2963"/>
                <a:gd name="T4" fmla="*/ 0 w 10"/>
                <a:gd name="T5" fmla="*/ 2963 h 2963"/>
                <a:gd name="T6" fmla="*/ 10 w 10"/>
                <a:gd name="T7" fmla="*/ 2963 h 2963"/>
                <a:gd name="T8" fmla="*/ 10 w 10"/>
                <a:gd name="T9" fmla="*/ 6 h 2963"/>
                <a:gd name="T10" fmla="*/ 5 w 10"/>
                <a:gd name="T11" fmla="*/ 0 h 2963"/>
                <a:gd name="T12" fmla="*/ 10 w 10"/>
                <a:gd name="T13" fmla="*/ 6 h 2963"/>
                <a:gd name="T14" fmla="*/ 10 w 10"/>
                <a:gd name="T15" fmla="*/ 0 h 2963"/>
                <a:gd name="T16" fmla="*/ 5 w 10"/>
                <a:gd name="T17" fmla="*/ 0 h 2963"/>
                <a:gd name="T18" fmla="*/ 5 w 10"/>
                <a:gd name="T19" fmla="*/ 11 h 29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2963"/>
                <a:gd name="T32" fmla="*/ 10 w 10"/>
                <a:gd name="T33" fmla="*/ 2963 h 29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2963">
                  <a:moveTo>
                    <a:pt x="5" y="11"/>
                  </a:moveTo>
                  <a:lnTo>
                    <a:pt x="0" y="6"/>
                  </a:lnTo>
                  <a:lnTo>
                    <a:pt x="0" y="2963"/>
                  </a:lnTo>
                  <a:lnTo>
                    <a:pt x="10" y="2963"/>
                  </a:lnTo>
                  <a:lnTo>
                    <a:pt x="10" y="6"/>
                  </a:lnTo>
                  <a:lnTo>
                    <a:pt x="5" y="0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12" name="Freeform 127"/>
            <p:cNvSpPr>
              <a:spLocks/>
            </p:cNvSpPr>
            <p:nvPr/>
          </p:nvSpPr>
          <p:spPr bwMode="auto">
            <a:xfrm>
              <a:off x="2609" y="769"/>
              <a:ext cx="1838" cy="11"/>
            </a:xfrm>
            <a:custGeom>
              <a:avLst/>
              <a:gdLst>
                <a:gd name="T0" fmla="*/ 10 w 1838"/>
                <a:gd name="T1" fmla="*/ 6 h 11"/>
                <a:gd name="T2" fmla="*/ 5 w 1838"/>
                <a:gd name="T3" fmla="*/ 11 h 11"/>
                <a:gd name="T4" fmla="*/ 1838 w 1838"/>
                <a:gd name="T5" fmla="*/ 11 h 11"/>
                <a:gd name="T6" fmla="*/ 1838 w 1838"/>
                <a:gd name="T7" fmla="*/ 0 h 11"/>
                <a:gd name="T8" fmla="*/ 5 w 1838"/>
                <a:gd name="T9" fmla="*/ 0 h 11"/>
                <a:gd name="T10" fmla="*/ 0 w 1838"/>
                <a:gd name="T11" fmla="*/ 6 h 11"/>
                <a:gd name="T12" fmla="*/ 5 w 1838"/>
                <a:gd name="T13" fmla="*/ 0 h 11"/>
                <a:gd name="T14" fmla="*/ 0 w 1838"/>
                <a:gd name="T15" fmla="*/ 0 h 11"/>
                <a:gd name="T16" fmla="*/ 0 w 1838"/>
                <a:gd name="T17" fmla="*/ 6 h 11"/>
                <a:gd name="T18" fmla="*/ 10 w 1838"/>
                <a:gd name="T19" fmla="*/ 6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38"/>
                <a:gd name="T31" fmla="*/ 0 h 11"/>
                <a:gd name="T32" fmla="*/ 1838 w 1838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38" h="11">
                  <a:moveTo>
                    <a:pt x="10" y="6"/>
                  </a:moveTo>
                  <a:lnTo>
                    <a:pt x="5" y="11"/>
                  </a:lnTo>
                  <a:lnTo>
                    <a:pt x="1838" y="11"/>
                  </a:lnTo>
                  <a:lnTo>
                    <a:pt x="1838" y="0"/>
                  </a:lnTo>
                  <a:lnTo>
                    <a:pt x="5" y="0"/>
                  </a:lnTo>
                  <a:lnTo>
                    <a:pt x="0" y="6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13" name="Freeform 128"/>
            <p:cNvSpPr>
              <a:spLocks/>
            </p:cNvSpPr>
            <p:nvPr/>
          </p:nvSpPr>
          <p:spPr bwMode="auto">
            <a:xfrm>
              <a:off x="2609" y="775"/>
              <a:ext cx="10" cy="2963"/>
            </a:xfrm>
            <a:custGeom>
              <a:avLst/>
              <a:gdLst>
                <a:gd name="T0" fmla="*/ 5 w 10"/>
                <a:gd name="T1" fmla="*/ 2952 h 2963"/>
                <a:gd name="T2" fmla="*/ 10 w 10"/>
                <a:gd name="T3" fmla="*/ 2957 h 2963"/>
                <a:gd name="T4" fmla="*/ 10 w 10"/>
                <a:gd name="T5" fmla="*/ 0 h 2963"/>
                <a:gd name="T6" fmla="*/ 0 w 10"/>
                <a:gd name="T7" fmla="*/ 0 h 2963"/>
                <a:gd name="T8" fmla="*/ 0 w 10"/>
                <a:gd name="T9" fmla="*/ 2957 h 2963"/>
                <a:gd name="T10" fmla="*/ 5 w 10"/>
                <a:gd name="T11" fmla="*/ 2963 h 2963"/>
                <a:gd name="T12" fmla="*/ 0 w 10"/>
                <a:gd name="T13" fmla="*/ 2957 h 2963"/>
                <a:gd name="T14" fmla="*/ 0 w 10"/>
                <a:gd name="T15" fmla="*/ 2963 h 2963"/>
                <a:gd name="T16" fmla="*/ 5 w 10"/>
                <a:gd name="T17" fmla="*/ 2963 h 2963"/>
                <a:gd name="T18" fmla="*/ 5 w 10"/>
                <a:gd name="T19" fmla="*/ 2952 h 29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2963"/>
                <a:gd name="T32" fmla="*/ 10 w 10"/>
                <a:gd name="T33" fmla="*/ 2963 h 29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2963">
                  <a:moveTo>
                    <a:pt x="5" y="2952"/>
                  </a:moveTo>
                  <a:lnTo>
                    <a:pt x="10" y="2957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957"/>
                  </a:lnTo>
                  <a:lnTo>
                    <a:pt x="5" y="2963"/>
                  </a:lnTo>
                  <a:lnTo>
                    <a:pt x="0" y="2957"/>
                  </a:lnTo>
                  <a:lnTo>
                    <a:pt x="0" y="2963"/>
                  </a:lnTo>
                  <a:lnTo>
                    <a:pt x="5" y="2963"/>
                  </a:lnTo>
                  <a:lnTo>
                    <a:pt x="5" y="29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14" name="Freeform 129"/>
            <p:cNvSpPr>
              <a:spLocks/>
            </p:cNvSpPr>
            <p:nvPr/>
          </p:nvSpPr>
          <p:spPr bwMode="auto">
            <a:xfrm>
              <a:off x="2614" y="3727"/>
              <a:ext cx="1838" cy="11"/>
            </a:xfrm>
            <a:custGeom>
              <a:avLst/>
              <a:gdLst>
                <a:gd name="T0" fmla="*/ 1828 w 1838"/>
                <a:gd name="T1" fmla="*/ 5 h 11"/>
                <a:gd name="T2" fmla="*/ 1833 w 1838"/>
                <a:gd name="T3" fmla="*/ 0 h 11"/>
                <a:gd name="T4" fmla="*/ 0 w 1838"/>
                <a:gd name="T5" fmla="*/ 0 h 11"/>
                <a:gd name="T6" fmla="*/ 0 w 1838"/>
                <a:gd name="T7" fmla="*/ 11 h 11"/>
                <a:gd name="T8" fmla="*/ 1833 w 1838"/>
                <a:gd name="T9" fmla="*/ 11 h 11"/>
                <a:gd name="T10" fmla="*/ 1838 w 1838"/>
                <a:gd name="T11" fmla="*/ 5 h 11"/>
                <a:gd name="T12" fmla="*/ 1833 w 1838"/>
                <a:gd name="T13" fmla="*/ 11 h 11"/>
                <a:gd name="T14" fmla="*/ 1838 w 1838"/>
                <a:gd name="T15" fmla="*/ 11 h 11"/>
                <a:gd name="T16" fmla="*/ 1838 w 1838"/>
                <a:gd name="T17" fmla="*/ 5 h 11"/>
                <a:gd name="T18" fmla="*/ 1828 w 1838"/>
                <a:gd name="T19" fmla="*/ 5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38"/>
                <a:gd name="T31" fmla="*/ 0 h 11"/>
                <a:gd name="T32" fmla="*/ 1838 w 1838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38" h="11">
                  <a:moveTo>
                    <a:pt x="1828" y="5"/>
                  </a:moveTo>
                  <a:lnTo>
                    <a:pt x="1833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833" y="11"/>
                  </a:lnTo>
                  <a:lnTo>
                    <a:pt x="1838" y="5"/>
                  </a:lnTo>
                  <a:lnTo>
                    <a:pt x="1833" y="11"/>
                  </a:lnTo>
                  <a:lnTo>
                    <a:pt x="1838" y="11"/>
                  </a:lnTo>
                  <a:lnTo>
                    <a:pt x="1838" y="5"/>
                  </a:lnTo>
                  <a:lnTo>
                    <a:pt x="182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15" name="Freeform 130"/>
            <p:cNvSpPr>
              <a:spLocks/>
            </p:cNvSpPr>
            <p:nvPr/>
          </p:nvSpPr>
          <p:spPr bwMode="auto">
            <a:xfrm>
              <a:off x="2396" y="3794"/>
              <a:ext cx="269" cy="86"/>
            </a:xfrm>
            <a:custGeom>
              <a:avLst/>
              <a:gdLst>
                <a:gd name="T0" fmla="*/ 269 w 269"/>
                <a:gd name="T1" fmla="*/ 74 h 86"/>
                <a:gd name="T2" fmla="*/ 258 w 269"/>
                <a:gd name="T3" fmla="*/ 65 h 86"/>
                <a:gd name="T4" fmla="*/ 242 w 269"/>
                <a:gd name="T5" fmla="*/ 55 h 86"/>
                <a:gd name="T6" fmla="*/ 224 w 269"/>
                <a:gd name="T7" fmla="*/ 42 h 86"/>
                <a:gd name="T8" fmla="*/ 205 w 269"/>
                <a:gd name="T9" fmla="*/ 30 h 86"/>
                <a:gd name="T10" fmla="*/ 183 w 269"/>
                <a:gd name="T11" fmla="*/ 19 h 86"/>
                <a:gd name="T12" fmla="*/ 162 w 269"/>
                <a:gd name="T13" fmla="*/ 10 h 86"/>
                <a:gd name="T14" fmla="*/ 143 w 269"/>
                <a:gd name="T15" fmla="*/ 3 h 86"/>
                <a:gd name="T16" fmla="*/ 126 w 269"/>
                <a:gd name="T17" fmla="*/ 0 h 86"/>
                <a:gd name="T18" fmla="*/ 110 w 269"/>
                <a:gd name="T19" fmla="*/ 2 h 86"/>
                <a:gd name="T20" fmla="*/ 94 w 269"/>
                <a:gd name="T21" fmla="*/ 7 h 86"/>
                <a:gd name="T22" fmla="*/ 80 w 269"/>
                <a:gd name="T23" fmla="*/ 13 h 86"/>
                <a:gd name="T24" fmla="*/ 64 w 269"/>
                <a:gd name="T25" fmla="*/ 24 h 86"/>
                <a:gd name="T26" fmla="*/ 50 w 269"/>
                <a:gd name="T27" fmla="*/ 34 h 86"/>
                <a:gd name="T28" fmla="*/ 34 w 269"/>
                <a:gd name="T29" fmla="*/ 47 h 86"/>
                <a:gd name="T30" fmla="*/ 17 w 269"/>
                <a:gd name="T31" fmla="*/ 60 h 86"/>
                <a:gd name="T32" fmla="*/ 0 w 269"/>
                <a:gd name="T33" fmla="*/ 74 h 86"/>
                <a:gd name="T34" fmla="*/ 1 w 269"/>
                <a:gd name="T35" fmla="*/ 77 h 86"/>
                <a:gd name="T36" fmla="*/ 6 w 269"/>
                <a:gd name="T37" fmla="*/ 79 h 86"/>
                <a:gd name="T38" fmla="*/ 16 w 269"/>
                <a:gd name="T39" fmla="*/ 78 h 86"/>
                <a:gd name="T40" fmla="*/ 29 w 269"/>
                <a:gd name="T41" fmla="*/ 68 h 86"/>
                <a:gd name="T42" fmla="*/ 39 w 269"/>
                <a:gd name="T43" fmla="*/ 59 h 86"/>
                <a:gd name="T44" fmla="*/ 50 w 269"/>
                <a:gd name="T45" fmla="*/ 51 h 86"/>
                <a:gd name="T46" fmla="*/ 60 w 269"/>
                <a:gd name="T47" fmla="*/ 43 h 86"/>
                <a:gd name="T48" fmla="*/ 73 w 269"/>
                <a:gd name="T49" fmla="*/ 35 h 86"/>
                <a:gd name="T50" fmla="*/ 86 w 269"/>
                <a:gd name="T51" fmla="*/ 30 h 86"/>
                <a:gd name="T52" fmla="*/ 99 w 269"/>
                <a:gd name="T53" fmla="*/ 26 h 86"/>
                <a:gd name="T54" fmla="*/ 111 w 269"/>
                <a:gd name="T55" fmla="*/ 24 h 86"/>
                <a:gd name="T56" fmla="*/ 123 w 269"/>
                <a:gd name="T57" fmla="*/ 22 h 86"/>
                <a:gd name="T58" fmla="*/ 137 w 269"/>
                <a:gd name="T59" fmla="*/ 24 h 86"/>
                <a:gd name="T60" fmla="*/ 153 w 269"/>
                <a:gd name="T61" fmla="*/ 28 h 86"/>
                <a:gd name="T62" fmla="*/ 172 w 269"/>
                <a:gd name="T63" fmla="*/ 34 h 86"/>
                <a:gd name="T64" fmla="*/ 190 w 269"/>
                <a:gd name="T65" fmla="*/ 42 h 86"/>
                <a:gd name="T66" fmla="*/ 210 w 269"/>
                <a:gd name="T67" fmla="*/ 50 h 86"/>
                <a:gd name="T68" fmla="*/ 226 w 269"/>
                <a:gd name="T69" fmla="*/ 59 h 86"/>
                <a:gd name="T70" fmla="*/ 241 w 269"/>
                <a:gd name="T71" fmla="*/ 68 h 86"/>
                <a:gd name="T72" fmla="*/ 252 w 269"/>
                <a:gd name="T73" fmla="*/ 77 h 86"/>
                <a:gd name="T74" fmla="*/ 264 w 269"/>
                <a:gd name="T75" fmla="*/ 86 h 86"/>
                <a:gd name="T76" fmla="*/ 269 w 269"/>
                <a:gd name="T77" fmla="*/ 83 h 86"/>
                <a:gd name="T78" fmla="*/ 269 w 269"/>
                <a:gd name="T79" fmla="*/ 78 h 86"/>
                <a:gd name="T80" fmla="*/ 269 w 269"/>
                <a:gd name="T81" fmla="*/ 74 h 8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9"/>
                <a:gd name="T124" fmla="*/ 0 h 86"/>
                <a:gd name="T125" fmla="*/ 269 w 269"/>
                <a:gd name="T126" fmla="*/ 86 h 8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9" h="86">
                  <a:moveTo>
                    <a:pt x="269" y="74"/>
                  </a:moveTo>
                  <a:lnTo>
                    <a:pt x="258" y="65"/>
                  </a:lnTo>
                  <a:lnTo>
                    <a:pt x="242" y="55"/>
                  </a:lnTo>
                  <a:lnTo>
                    <a:pt x="224" y="42"/>
                  </a:lnTo>
                  <a:lnTo>
                    <a:pt x="205" y="30"/>
                  </a:lnTo>
                  <a:lnTo>
                    <a:pt x="183" y="19"/>
                  </a:lnTo>
                  <a:lnTo>
                    <a:pt x="162" y="10"/>
                  </a:lnTo>
                  <a:lnTo>
                    <a:pt x="143" y="3"/>
                  </a:lnTo>
                  <a:lnTo>
                    <a:pt x="126" y="0"/>
                  </a:lnTo>
                  <a:lnTo>
                    <a:pt x="110" y="2"/>
                  </a:lnTo>
                  <a:lnTo>
                    <a:pt x="94" y="7"/>
                  </a:lnTo>
                  <a:lnTo>
                    <a:pt x="80" y="13"/>
                  </a:lnTo>
                  <a:lnTo>
                    <a:pt x="64" y="24"/>
                  </a:lnTo>
                  <a:lnTo>
                    <a:pt x="50" y="34"/>
                  </a:lnTo>
                  <a:lnTo>
                    <a:pt x="34" y="47"/>
                  </a:lnTo>
                  <a:lnTo>
                    <a:pt x="17" y="60"/>
                  </a:lnTo>
                  <a:lnTo>
                    <a:pt x="0" y="74"/>
                  </a:lnTo>
                  <a:lnTo>
                    <a:pt x="1" y="77"/>
                  </a:lnTo>
                  <a:lnTo>
                    <a:pt x="6" y="79"/>
                  </a:lnTo>
                  <a:lnTo>
                    <a:pt x="16" y="78"/>
                  </a:lnTo>
                  <a:lnTo>
                    <a:pt x="29" y="68"/>
                  </a:lnTo>
                  <a:lnTo>
                    <a:pt x="39" y="59"/>
                  </a:lnTo>
                  <a:lnTo>
                    <a:pt x="50" y="51"/>
                  </a:lnTo>
                  <a:lnTo>
                    <a:pt x="60" y="43"/>
                  </a:lnTo>
                  <a:lnTo>
                    <a:pt x="73" y="35"/>
                  </a:lnTo>
                  <a:lnTo>
                    <a:pt x="86" y="30"/>
                  </a:lnTo>
                  <a:lnTo>
                    <a:pt x="99" y="26"/>
                  </a:lnTo>
                  <a:lnTo>
                    <a:pt x="111" y="24"/>
                  </a:lnTo>
                  <a:lnTo>
                    <a:pt x="123" y="22"/>
                  </a:lnTo>
                  <a:lnTo>
                    <a:pt x="137" y="24"/>
                  </a:lnTo>
                  <a:lnTo>
                    <a:pt x="153" y="28"/>
                  </a:lnTo>
                  <a:lnTo>
                    <a:pt x="172" y="34"/>
                  </a:lnTo>
                  <a:lnTo>
                    <a:pt x="190" y="42"/>
                  </a:lnTo>
                  <a:lnTo>
                    <a:pt x="210" y="50"/>
                  </a:lnTo>
                  <a:lnTo>
                    <a:pt x="226" y="59"/>
                  </a:lnTo>
                  <a:lnTo>
                    <a:pt x="241" y="68"/>
                  </a:lnTo>
                  <a:lnTo>
                    <a:pt x="252" y="77"/>
                  </a:lnTo>
                  <a:lnTo>
                    <a:pt x="264" y="86"/>
                  </a:lnTo>
                  <a:lnTo>
                    <a:pt x="269" y="83"/>
                  </a:lnTo>
                  <a:lnTo>
                    <a:pt x="269" y="78"/>
                  </a:lnTo>
                  <a:lnTo>
                    <a:pt x="269" y="74"/>
                  </a:lnTo>
                  <a:close/>
                </a:path>
              </a:pathLst>
            </a:custGeom>
            <a:solidFill>
              <a:srgbClr val="BFCC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16" name="Freeform 131"/>
            <p:cNvSpPr>
              <a:spLocks/>
            </p:cNvSpPr>
            <p:nvPr/>
          </p:nvSpPr>
          <p:spPr bwMode="auto">
            <a:xfrm>
              <a:off x="2522" y="3789"/>
              <a:ext cx="145" cy="83"/>
            </a:xfrm>
            <a:custGeom>
              <a:avLst/>
              <a:gdLst>
                <a:gd name="T0" fmla="*/ 0 w 145"/>
                <a:gd name="T1" fmla="*/ 11 h 83"/>
                <a:gd name="T2" fmla="*/ 0 w 145"/>
                <a:gd name="T3" fmla="*/ 11 h 83"/>
                <a:gd name="T4" fmla="*/ 17 w 145"/>
                <a:gd name="T5" fmla="*/ 12 h 83"/>
                <a:gd name="T6" fmla="*/ 35 w 145"/>
                <a:gd name="T7" fmla="*/ 18 h 83"/>
                <a:gd name="T8" fmla="*/ 56 w 145"/>
                <a:gd name="T9" fmla="*/ 27 h 83"/>
                <a:gd name="T10" fmla="*/ 77 w 145"/>
                <a:gd name="T11" fmla="*/ 39 h 83"/>
                <a:gd name="T12" fmla="*/ 96 w 145"/>
                <a:gd name="T13" fmla="*/ 51 h 83"/>
                <a:gd name="T14" fmla="*/ 114 w 145"/>
                <a:gd name="T15" fmla="*/ 64 h 83"/>
                <a:gd name="T16" fmla="*/ 130 w 145"/>
                <a:gd name="T17" fmla="*/ 74 h 83"/>
                <a:gd name="T18" fmla="*/ 140 w 145"/>
                <a:gd name="T19" fmla="*/ 83 h 83"/>
                <a:gd name="T20" fmla="*/ 145 w 145"/>
                <a:gd name="T21" fmla="*/ 75 h 83"/>
                <a:gd name="T22" fmla="*/ 134 w 145"/>
                <a:gd name="T23" fmla="*/ 66 h 83"/>
                <a:gd name="T24" fmla="*/ 119 w 145"/>
                <a:gd name="T25" fmla="*/ 56 h 83"/>
                <a:gd name="T26" fmla="*/ 100 w 145"/>
                <a:gd name="T27" fmla="*/ 43 h 83"/>
                <a:gd name="T28" fmla="*/ 80 w 145"/>
                <a:gd name="T29" fmla="*/ 31 h 83"/>
                <a:gd name="T30" fmla="*/ 58 w 145"/>
                <a:gd name="T31" fmla="*/ 20 h 83"/>
                <a:gd name="T32" fmla="*/ 37 w 145"/>
                <a:gd name="T33" fmla="*/ 11 h 83"/>
                <a:gd name="T34" fmla="*/ 17 w 145"/>
                <a:gd name="T35" fmla="*/ 4 h 83"/>
                <a:gd name="T36" fmla="*/ 0 w 145"/>
                <a:gd name="T37" fmla="*/ 0 h 83"/>
                <a:gd name="T38" fmla="*/ 0 w 145"/>
                <a:gd name="T39" fmla="*/ 0 h 83"/>
                <a:gd name="T40" fmla="*/ 0 w 145"/>
                <a:gd name="T41" fmla="*/ 11 h 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5"/>
                <a:gd name="T64" fmla="*/ 0 h 83"/>
                <a:gd name="T65" fmla="*/ 145 w 145"/>
                <a:gd name="T66" fmla="*/ 83 h 8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5" h="83">
                  <a:moveTo>
                    <a:pt x="0" y="11"/>
                  </a:moveTo>
                  <a:lnTo>
                    <a:pt x="0" y="11"/>
                  </a:lnTo>
                  <a:lnTo>
                    <a:pt x="17" y="12"/>
                  </a:lnTo>
                  <a:lnTo>
                    <a:pt x="35" y="18"/>
                  </a:lnTo>
                  <a:lnTo>
                    <a:pt x="56" y="27"/>
                  </a:lnTo>
                  <a:lnTo>
                    <a:pt x="77" y="39"/>
                  </a:lnTo>
                  <a:lnTo>
                    <a:pt x="96" y="51"/>
                  </a:lnTo>
                  <a:lnTo>
                    <a:pt x="114" y="64"/>
                  </a:lnTo>
                  <a:lnTo>
                    <a:pt x="130" y="74"/>
                  </a:lnTo>
                  <a:lnTo>
                    <a:pt x="140" y="83"/>
                  </a:lnTo>
                  <a:lnTo>
                    <a:pt x="145" y="75"/>
                  </a:lnTo>
                  <a:lnTo>
                    <a:pt x="134" y="66"/>
                  </a:lnTo>
                  <a:lnTo>
                    <a:pt x="119" y="56"/>
                  </a:lnTo>
                  <a:lnTo>
                    <a:pt x="100" y="43"/>
                  </a:lnTo>
                  <a:lnTo>
                    <a:pt x="80" y="31"/>
                  </a:lnTo>
                  <a:lnTo>
                    <a:pt x="58" y="20"/>
                  </a:lnTo>
                  <a:lnTo>
                    <a:pt x="37" y="11"/>
                  </a:lnTo>
                  <a:lnTo>
                    <a:pt x="17" y="4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17" name="Freeform 132"/>
            <p:cNvSpPr>
              <a:spLocks/>
            </p:cNvSpPr>
            <p:nvPr/>
          </p:nvSpPr>
          <p:spPr bwMode="auto">
            <a:xfrm>
              <a:off x="2392" y="3789"/>
              <a:ext cx="130" cy="83"/>
            </a:xfrm>
            <a:custGeom>
              <a:avLst/>
              <a:gdLst>
                <a:gd name="T0" fmla="*/ 8 w 130"/>
                <a:gd name="T1" fmla="*/ 78 h 83"/>
                <a:gd name="T2" fmla="*/ 6 w 130"/>
                <a:gd name="T3" fmla="*/ 83 h 83"/>
                <a:gd name="T4" fmla="*/ 23 w 130"/>
                <a:gd name="T5" fmla="*/ 69 h 83"/>
                <a:gd name="T6" fmla="*/ 40 w 130"/>
                <a:gd name="T7" fmla="*/ 56 h 83"/>
                <a:gd name="T8" fmla="*/ 56 w 130"/>
                <a:gd name="T9" fmla="*/ 43 h 83"/>
                <a:gd name="T10" fmla="*/ 71 w 130"/>
                <a:gd name="T11" fmla="*/ 33 h 83"/>
                <a:gd name="T12" fmla="*/ 85 w 130"/>
                <a:gd name="T13" fmla="*/ 22 h 83"/>
                <a:gd name="T14" fmla="*/ 100 w 130"/>
                <a:gd name="T15" fmla="*/ 16 h 83"/>
                <a:gd name="T16" fmla="*/ 114 w 130"/>
                <a:gd name="T17" fmla="*/ 11 h 83"/>
                <a:gd name="T18" fmla="*/ 130 w 130"/>
                <a:gd name="T19" fmla="*/ 11 h 83"/>
                <a:gd name="T20" fmla="*/ 130 w 130"/>
                <a:gd name="T21" fmla="*/ 0 h 83"/>
                <a:gd name="T22" fmla="*/ 114 w 130"/>
                <a:gd name="T23" fmla="*/ 3 h 83"/>
                <a:gd name="T24" fmla="*/ 97 w 130"/>
                <a:gd name="T25" fmla="*/ 8 h 83"/>
                <a:gd name="T26" fmla="*/ 83 w 130"/>
                <a:gd name="T27" fmla="*/ 15 h 83"/>
                <a:gd name="T28" fmla="*/ 66 w 130"/>
                <a:gd name="T29" fmla="*/ 25 h 83"/>
                <a:gd name="T30" fmla="*/ 51 w 130"/>
                <a:gd name="T31" fmla="*/ 35 h 83"/>
                <a:gd name="T32" fmla="*/ 35 w 130"/>
                <a:gd name="T33" fmla="*/ 48 h 83"/>
                <a:gd name="T34" fmla="*/ 18 w 130"/>
                <a:gd name="T35" fmla="*/ 61 h 83"/>
                <a:gd name="T36" fmla="*/ 1 w 130"/>
                <a:gd name="T37" fmla="*/ 75 h 83"/>
                <a:gd name="T38" fmla="*/ 0 w 130"/>
                <a:gd name="T39" fmla="*/ 81 h 83"/>
                <a:gd name="T40" fmla="*/ 8 w 130"/>
                <a:gd name="T41" fmla="*/ 78 h 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0"/>
                <a:gd name="T64" fmla="*/ 0 h 83"/>
                <a:gd name="T65" fmla="*/ 130 w 130"/>
                <a:gd name="T66" fmla="*/ 83 h 8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0" h="83">
                  <a:moveTo>
                    <a:pt x="8" y="78"/>
                  </a:moveTo>
                  <a:lnTo>
                    <a:pt x="6" y="83"/>
                  </a:lnTo>
                  <a:lnTo>
                    <a:pt x="23" y="69"/>
                  </a:lnTo>
                  <a:lnTo>
                    <a:pt x="40" y="56"/>
                  </a:lnTo>
                  <a:lnTo>
                    <a:pt x="56" y="43"/>
                  </a:lnTo>
                  <a:lnTo>
                    <a:pt x="71" y="33"/>
                  </a:lnTo>
                  <a:lnTo>
                    <a:pt x="85" y="22"/>
                  </a:lnTo>
                  <a:lnTo>
                    <a:pt x="100" y="16"/>
                  </a:lnTo>
                  <a:lnTo>
                    <a:pt x="114" y="11"/>
                  </a:lnTo>
                  <a:lnTo>
                    <a:pt x="130" y="11"/>
                  </a:lnTo>
                  <a:lnTo>
                    <a:pt x="130" y="0"/>
                  </a:lnTo>
                  <a:lnTo>
                    <a:pt x="114" y="3"/>
                  </a:lnTo>
                  <a:lnTo>
                    <a:pt x="97" y="8"/>
                  </a:lnTo>
                  <a:lnTo>
                    <a:pt x="83" y="15"/>
                  </a:lnTo>
                  <a:lnTo>
                    <a:pt x="66" y="25"/>
                  </a:lnTo>
                  <a:lnTo>
                    <a:pt x="51" y="35"/>
                  </a:lnTo>
                  <a:lnTo>
                    <a:pt x="35" y="48"/>
                  </a:lnTo>
                  <a:lnTo>
                    <a:pt x="18" y="61"/>
                  </a:lnTo>
                  <a:lnTo>
                    <a:pt x="1" y="75"/>
                  </a:lnTo>
                  <a:lnTo>
                    <a:pt x="0" y="81"/>
                  </a:lnTo>
                  <a:lnTo>
                    <a:pt x="8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18" name="Freeform 133"/>
            <p:cNvSpPr>
              <a:spLocks/>
            </p:cNvSpPr>
            <p:nvPr/>
          </p:nvSpPr>
          <p:spPr bwMode="auto">
            <a:xfrm>
              <a:off x="2392" y="3859"/>
              <a:ext cx="35" cy="18"/>
            </a:xfrm>
            <a:custGeom>
              <a:avLst/>
              <a:gdLst>
                <a:gd name="T0" fmla="*/ 31 w 35"/>
                <a:gd name="T1" fmla="*/ 0 h 18"/>
                <a:gd name="T2" fmla="*/ 31 w 35"/>
                <a:gd name="T3" fmla="*/ 0 h 18"/>
                <a:gd name="T4" fmla="*/ 18 w 35"/>
                <a:gd name="T5" fmla="*/ 9 h 18"/>
                <a:gd name="T6" fmla="*/ 10 w 35"/>
                <a:gd name="T7" fmla="*/ 11 h 18"/>
                <a:gd name="T8" fmla="*/ 8 w 35"/>
                <a:gd name="T9" fmla="*/ 8 h 18"/>
                <a:gd name="T10" fmla="*/ 8 w 35"/>
                <a:gd name="T11" fmla="*/ 8 h 18"/>
                <a:gd name="T12" fmla="*/ 0 w 35"/>
                <a:gd name="T13" fmla="*/ 11 h 18"/>
                <a:gd name="T14" fmla="*/ 3 w 35"/>
                <a:gd name="T15" fmla="*/ 16 h 18"/>
                <a:gd name="T16" fmla="*/ 10 w 35"/>
                <a:gd name="T17" fmla="*/ 18 h 18"/>
                <a:gd name="T18" fmla="*/ 21 w 35"/>
                <a:gd name="T19" fmla="*/ 17 h 18"/>
                <a:gd name="T20" fmla="*/ 35 w 35"/>
                <a:gd name="T21" fmla="*/ 5 h 18"/>
                <a:gd name="T22" fmla="*/ 35 w 35"/>
                <a:gd name="T23" fmla="*/ 5 h 18"/>
                <a:gd name="T24" fmla="*/ 31 w 35"/>
                <a:gd name="T25" fmla="*/ 0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"/>
                <a:gd name="T40" fmla="*/ 0 h 18"/>
                <a:gd name="T41" fmla="*/ 35 w 35"/>
                <a:gd name="T42" fmla="*/ 18 h 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" h="18">
                  <a:moveTo>
                    <a:pt x="31" y="0"/>
                  </a:moveTo>
                  <a:lnTo>
                    <a:pt x="31" y="0"/>
                  </a:lnTo>
                  <a:lnTo>
                    <a:pt x="18" y="9"/>
                  </a:lnTo>
                  <a:lnTo>
                    <a:pt x="10" y="11"/>
                  </a:lnTo>
                  <a:lnTo>
                    <a:pt x="8" y="8"/>
                  </a:lnTo>
                  <a:lnTo>
                    <a:pt x="0" y="11"/>
                  </a:lnTo>
                  <a:lnTo>
                    <a:pt x="3" y="16"/>
                  </a:lnTo>
                  <a:lnTo>
                    <a:pt x="10" y="18"/>
                  </a:lnTo>
                  <a:lnTo>
                    <a:pt x="21" y="17"/>
                  </a:lnTo>
                  <a:lnTo>
                    <a:pt x="35" y="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19" name="Freeform 134"/>
            <p:cNvSpPr>
              <a:spLocks/>
            </p:cNvSpPr>
            <p:nvPr/>
          </p:nvSpPr>
          <p:spPr bwMode="auto">
            <a:xfrm>
              <a:off x="2423" y="3811"/>
              <a:ext cx="96" cy="53"/>
            </a:xfrm>
            <a:custGeom>
              <a:avLst/>
              <a:gdLst>
                <a:gd name="T0" fmla="*/ 96 w 96"/>
                <a:gd name="T1" fmla="*/ 0 h 53"/>
                <a:gd name="T2" fmla="*/ 96 w 96"/>
                <a:gd name="T3" fmla="*/ 0 h 53"/>
                <a:gd name="T4" fmla="*/ 84 w 96"/>
                <a:gd name="T5" fmla="*/ 3 h 53"/>
                <a:gd name="T6" fmla="*/ 72 w 96"/>
                <a:gd name="T7" fmla="*/ 5 h 53"/>
                <a:gd name="T8" fmla="*/ 58 w 96"/>
                <a:gd name="T9" fmla="*/ 9 h 53"/>
                <a:gd name="T10" fmla="*/ 44 w 96"/>
                <a:gd name="T11" fmla="*/ 15 h 53"/>
                <a:gd name="T12" fmla="*/ 31 w 96"/>
                <a:gd name="T13" fmla="*/ 22 h 53"/>
                <a:gd name="T14" fmla="*/ 20 w 96"/>
                <a:gd name="T15" fmla="*/ 30 h 53"/>
                <a:gd name="T16" fmla="*/ 9 w 96"/>
                <a:gd name="T17" fmla="*/ 38 h 53"/>
                <a:gd name="T18" fmla="*/ 0 w 96"/>
                <a:gd name="T19" fmla="*/ 48 h 53"/>
                <a:gd name="T20" fmla="*/ 4 w 96"/>
                <a:gd name="T21" fmla="*/ 53 h 53"/>
                <a:gd name="T22" fmla="*/ 14 w 96"/>
                <a:gd name="T23" fmla="*/ 46 h 53"/>
                <a:gd name="T24" fmla="*/ 25 w 96"/>
                <a:gd name="T25" fmla="*/ 38 h 53"/>
                <a:gd name="T26" fmla="*/ 36 w 96"/>
                <a:gd name="T27" fmla="*/ 30 h 53"/>
                <a:gd name="T28" fmla="*/ 47 w 96"/>
                <a:gd name="T29" fmla="*/ 22 h 53"/>
                <a:gd name="T30" fmla="*/ 60 w 96"/>
                <a:gd name="T31" fmla="*/ 17 h 53"/>
                <a:gd name="T32" fmla="*/ 72 w 96"/>
                <a:gd name="T33" fmla="*/ 13 h 53"/>
                <a:gd name="T34" fmla="*/ 84 w 96"/>
                <a:gd name="T35" fmla="*/ 11 h 53"/>
                <a:gd name="T36" fmla="*/ 96 w 96"/>
                <a:gd name="T37" fmla="*/ 11 h 53"/>
                <a:gd name="T38" fmla="*/ 96 w 96"/>
                <a:gd name="T39" fmla="*/ 11 h 53"/>
                <a:gd name="T40" fmla="*/ 96 w 96"/>
                <a:gd name="T41" fmla="*/ 0 h 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6"/>
                <a:gd name="T64" fmla="*/ 0 h 53"/>
                <a:gd name="T65" fmla="*/ 96 w 96"/>
                <a:gd name="T66" fmla="*/ 53 h 5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6" h="53">
                  <a:moveTo>
                    <a:pt x="96" y="0"/>
                  </a:moveTo>
                  <a:lnTo>
                    <a:pt x="96" y="0"/>
                  </a:lnTo>
                  <a:lnTo>
                    <a:pt x="84" y="3"/>
                  </a:lnTo>
                  <a:lnTo>
                    <a:pt x="72" y="5"/>
                  </a:lnTo>
                  <a:lnTo>
                    <a:pt x="58" y="9"/>
                  </a:lnTo>
                  <a:lnTo>
                    <a:pt x="44" y="15"/>
                  </a:lnTo>
                  <a:lnTo>
                    <a:pt x="31" y="22"/>
                  </a:lnTo>
                  <a:lnTo>
                    <a:pt x="20" y="30"/>
                  </a:lnTo>
                  <a:lnTo>
                    <a:pt x="9" y="38"/>
                  </a:lnTo>
                  <a:lnTo>
                    <a:pt x="0" y="48"/>
                  </a:lnTo>
                  <a:lnTo>
                    <a:pt x="4" y="53"/>
                  </a:lnTo>
                  <a:lnTo>
                    <a:pt x="14" y="46"/>
                  </a:lnTo>
                  <a:lnTo>
                    <a:pt x="25" y="38"/>
                  </a:lnTo>
                  <a:lnTo>
                    <a:pt x="36" y="30"/>
                  </a:lnTo>
                  <a:lnTo>
                    <a:pt x="47" y="22"/>
                  </a:lnTo>
                  <a:lnTo>
                    <a:pt x="60" y="17"/>
                  </a:lnTo>
                  <a:lnTo>
                    <a:pt x="72" y="13"/>
                  </a:lnTo>
                  <a:lnTo>
                    <a:pt x="84" y="11"/>
                  </a:lnTo>
                  <a:lnTo>
                    <a:pt x="96" y="11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20" name="Freeform 135"/>
            <p:cNvSpPr>
              <a:spLocks/>
            </p:cNvSpPr>
            <p:nvPr/>
          </p:nvSpPr>
          <p:spPr bwMode="auto">
            <a:xfrm>
              <a:off x="2519" y="3811"/>
              <a:ext cx="131" cy="62"/>
            </a:xfrm>
            <a:custGeom>
              <a:avLst/>
              <a:gdLst>
                <a:gd name="T0" fmla="*/ 131 w 131"/>
                <a:gd name="T1" fmla="*/ 57 h 62"/>
                <a:gd name="T2" fmla="*/ 131 w 131"/>
                <a:gd name="T3" fmla="*/ 57 h 62"/>
                <a:gd name="T4" fmla="*/ 120 w 131"/>
                <a:gd name="T5" fmla="*/ 47 h 62"/>
                <a:gd name="T6" fmla="*/ 105 w 131"/>
                <a:gd name="T7" fmla="*/ 38 h 62"/>
                <a:gd name="T8" fmla="*/ 88 w 131"/>
                <a:gd name="T9" fmla="*/ 29 h 62"/>
                <a:gd name="T10" fmla="*/ 68 w 131"/>
                <a:gd name="T11" fmla="*/ 21 h 62"/>
                <a:gd name="T12" fmla="*/ 50 w 131"/>
                <a:gd name="T13" fmla="*/ 13 h 62"/>
                <a:gd name="T14" fmla="*/ 31 w 131"/>
                <a:gd name="T15" fmla="*/ 7 h 62"/>
                <a:gd name="T16" fmla="*/ 14 w 131"/>
                <a:gd name="T17" fmla="*/ 3 h 62"/>
                <a:gd name="T18" fmla="*/ 0 w 131"/>
                <a:gd name="T19" fmla="*/ 0 h 62"/>
                <a:gd name="T20" fmla="*/ 0 w 131"/>
                <a:gd name="T21" fmla="*/ 11 h 62"/>
                <a:gd name="T22" fmla="*/ 14 w 131"/>
                <a:gd name="T23" fmla="*/ 11 h 62"/>
                <a:gd name="T24" fmla="*/ 28 w 131"/>
                <a:gd name="T25" fmla="*/ 15 h 62"/>
                <a:gd name="T26" fmla="*/ 48 w 131"/>
                <a:gd name="T27" fmla="*/ 21 h 62"/>
                <a:gd name="T28" fmla="*/ 66 w 131"/>
                <a:gd name="T29" fmla="*/ 29 h 62"/>
                <a:gd name="T30" fmla="*/ 85 w 131"/>
                <a:gd name="T31" fmla="*/ 37 h 62"/>
                <a:gd name="T32" fmla="*/ 102 w 131"/>
                <a:gd name="T33" fmla="*/ 46 h 62"/>
                <a:gd name="T34" fmla="*/ 116 w 131"/>
                <a:gd name="T35" fmla="*/ 55 h 62"/>
                <a:gd name="T36" fmla="*/ 126 w 131"/>
                <a:gd name="T37" fmla="*/ 62 h 62"/>
                <a:gd name="T38" fmla="*/ 126 w 131"/>
                <a:gd name="T39" fmla="*/ 62 h 62"/>
                <a:gd name="T40" fmla="*/ 131 w 131"/>
                <a:gd name="T41" fmla="*/ 57 h 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1"/>
                <a:gd name="T64" fmla="*/ 0 h 62"/>
                <a:gd name="T65" fmla="*/ 131 w 131"/>
                <a:gd name="T66" fmla="*/ 62 h 6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1" h="62">
                  <a:moveTo>
                    <a:pt x="131" y="57"/>
                  </a:moveTo>
                  <a:lnTo>
                    <a:pt x="131" y="57"/>
                  </a:lnTo>
                  <a:lnTo>
                    <a:pt x="120" y="47"/>
                  </a:lnTo>
                  <a:lnTo>
                    <a:pt x="105" y="38"/>
                  </a:lnTo>
                  <a:lnTo>
                    <a:pt x="88" y="29"/>
                  </a:lnTo>
                  <a:lnTo>
                    <a:pt x="68" y="21"/>
                  </a:lnTo>
                  <a:lnTo>
                    <a:pt x="50" y="13"/>
                  </a:lnTo>
                  <a:lnTo>
                    <a:pt x="31" y="7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4" y="11"/>
                  </a:lnTo>
                  <a:lnTo>
                    <a:pt x="28" y="15"/>
                  </a:lnTo>
                  <a:lnTo>
                    <a:pt x="48" y="21"/>
                  </a:lnTo>
                  <a:lnTo>
                    <a:pt x="66" y="29"/>
                  </a:lnTo>
                  <a:lnTo>
                    <a:pt x="85" y="37"/>
                  </a:lnTo>
                  <a:lnTo>
                    <a:pt x="102" y="46"/>
                  </a:lnTo>
                  <a:lnTo>
                    <a:pt x="116" y="55"/>
                  </a:lnTo>
                  <a:lnTo>
                    <a:pt x="126" y="62"/>
                  </a:lnTo>
                  <a:lnTo>
                    <a:pt x="131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21" name="Freeform 136"/>
            <p:cNvSpPr>
              <a:spLocks/>
            </p:cNvSpPr>
            <p:nvPr/>
          </p:nvSpPr>
          <p:spPr bwMode="auto">
            <a:xfrm>
              <a:off x="2645" y="3864"/>
              <a:ext cx="25" cy="20"/>
            </a:xfrm>
            <a:custGeom>
              <a:avLst/>
              <a:gdLst>
                <a:gd name="T0" fmla="*/ 17 w 25"/>
                <a:gd name="T1" fmla="*/ 8 h 20"/>
                <a:gd name="T2" fmla="*/ 16 w 25"/>
                <a:gd name="T3" fmla="*/ 4 h 20"/>
                <a:gd name="T4" fmla="*/ 15 w 25"/>
                <a:gd name="T5" fmla="*/ 8 h 20"/>
                <a:gd name="T6" fmla="*/ 16 w 25"/>
                <a:gd name="T7" fmla="*/ 11 h 20"/>
                <a:gd name="T8" fmla="*/ 16 w 25"/>
                <a:gd name="T9" fmla="*/ 12 h 20"/>
                <a:gd name="T10" fmla="*/ 5 w 25"/>
                <a:gd name="T11" fmla="*/ 4 h 20"/>
                <a:gd name="T12" fmla="*/ 0 w 25"/>
                <a:gd name="T13" fmla="*/ 9 h 20"/>
                <a:gd name="T14" fmla="*/ 14 w 25"/>
                <a:gd name="T15" fmla="*/ 20 h 20"/>
                <a:gd name="T16" fmla="*/ 24 w 25"/>
                <a:gd name="T17" fmla="*/ 16 h 20"/>
                <a:gd name="T18" fmla="*/ 25 w 25"/>
                <a:gd name="T19" fmla="*/ 8 h 20"/>
                <a:gd name="T20" fmla="*/ 24 w 25"/>
                <a:gd name="T21" fmla="*/ 4 h 20"/>
                <a:gd name="T22" fmla="*/ 22 w 25"/>
                <a:gd name="T23" fmla="*/ 0 h 20"/>
                <a:gd name="T24" fmla="*/ 24 w 25"/>
                <a:gd name="T25" fmla="*/ 4 h 20"/>
                <a:gd name="T26" fmla="*/ 24 w 25"/>
                <a:gd name="T27" fmla="*/ 2 h 20"/>
                <a:gd name="T28" fmla="*/ 22 w 25"/>
                <a:gd name="T29" fmla="*/ 0 h 20"/>
                <a:gd name="T30" fmla="*/ 17 w 25"/>
                <a:gd name="T31" fmla="*/ 8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"/>
                <a:gd name="T49" fmla="*/ 0 h 20"/>
                <a:gd name="T50" fmla="*/ 25 w 25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" h="20">
                  <a:moveTo>
                    <a:pt x="17" y="8"/>
                  </a:moveTo>
                  <a:lnTo>
                    <a:pt x="16" y="4"/>
                  </a:lnTo>
                  <a:lnTo>
                    <a:pt x="15" y="8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5" y="4"/>
                  </a:lnTo>
                  <a:lnTo>
                    <a:pt x="0" y="9"/>
                  </a:lnTo>
                  <a:lnTo>
                    <a:pt x="14" y="20"/>
                  </a:lnTo>
                  <a:lnTo>
                    <a:pt x="24" y="16"/>
                  </a:lnTo>
                  <a:lnTo>
                    <a:pt x="25" y="8"/>
                  </a:lnTo>
                  <a:lnTo>
                    <a:pt x="24" y="4"/>
                  </a:lnTo>
                  <a:lnTo>
                    <a:pt x="22" y="0"/>
                  </a:lnTo>
                  <a:lnTo>
                    <a:pt x="24" y="4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17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22" name="Freeform 137"/>
            <p:cNvSpPr>
              <a:spLocks/>
            </p:cNvSpPr>
            <p:nvPr/>
          </p:nvSpPr>
          <p:spPr bwMode="auto">
            <a:xfrm>
              <a:off x="2396" y="3816"/>
              <a:ext cx="269" cy="81"/>
            </a:xfrm>
            <a:custGeom>
              <a:avLst/>
              <a:gdLst>
                <a:gd name="T0" fmla="*/ 269 w 269"/>
                <a:gd name="T1" fmla="*/ 52 h 81"/>
                <a:gd name="T2" fmla="*/ 269 w 269"/>
                <a:gd name="T3" fmla="*/ 56 h 81"/>
                <a:gd name="T4" fmla="*/ 269 w 269"/>
                <a:gd name="T5" fmla="*/ 61 h 81"/>
                <a:gd name="T6" fmla="*/ 264 w 269"/>
                <a:gd name="T7" fmla="*/ 64 h 81"/>
                <a:gd name="T8" fmla="*/ 252 w 269"/>
                <a:gd name="T9" fmla="*/ 55 h 81"/>
                <a:gd name="T10" fmla="*/ 241 w 269"/>
                <a:gd name="T11" fmla="*/ 46 h 81"/>
                <a:gd name="T12" fmla="*/ 226 w 269"/>
                <a:gd name="T13" fmla="*/ 37 h 81"/>
                <a:gd name="T14" fmla="*/ 210 w 269"/>
                <a:gd name="T15" fmla="*/ 28 h 81"/>
                <a:gd name="T16" fmla="*/ 190 w 269"/>
                <a:gd name="T17" fmla="*/ 20 h 81"/>
                <a:gd name="T18" fmla="*/ 172 w 269"/>
                <a:gd name="T19" fmla="*/ 12 h 81"/>
                <a:gd name="T20" fmla="*/ 153 w 269"/>
                <a:gd name="T21" fmla="*/ 6 h 81"/>
                <a:gd name="T22" fmla="*/ 137 w 269"/>
                <a:gd name="T23" fmla="*/ 2 h 81"/>
                <a:gd name="T24" fmla="*/ 123 w 269"/>
                <a:gd name="T25" fmla="*/ 0 h 81"/>
                <a:gd name="T26" fmla="*/ 111 w 269"/>
                <a:gd name="T27" fmla="*/ 2 h 81"/>
                <a:gd name="T28" fmla="*/ 99 w 269"/>
                <a:gd name="T29" fmla="*/ 4 h 81"/>
                <a:gd name="T30" fmla="*/ 86 w 269"/>
                <a:gd name="T31" fmla="*/ 8 h 81"/>
                <a:gd name="T32" fmla="*/ 73 w 269"/>
                <a:gd name="T33" fmla="*/ 13 h 81"/>
                <a:gd name="T34" fmla="*/ 60 w 269"/>
                <a:gd name="T35" fmla="*/ 21 h 81"/>
                <a:gd name="T36" fmla="*/ 50 w 269"/>
                <a:gd name="T37" fmla="*/ 29 h 81"/>
                <a:gd name="T38" fmla="*/ 39 w 269"/>
                <a:gd name="T39" fmla="*/ 37 h 81"/>
                <a:gd name="T40" fmla="*/ 29 w 269"/>
                <a:gd name="T41" fmla="*/ 46 h 81"/>
                <a:gd name="T42" fmla="*/ 16 w 269"/>
                <a:gd name="T43" fmla="*/ 56 h 81"/>
                <a:gd name="T44" fmla="*/ 6 w 269"/>
                <a:gd name="T45" fmla="*/ 57 h 81"/>
                <a:gd name="T46" fmla="*/ 1 w 269"/>
                <a:gd name="T47" fmla="*/ 55 h 81"/>
                <a:gd name="T48" fmla="*/ 0 w 269"/>
                <a:gd name="T49" fmla="*/ 52 h 81"/>
                <a:gd name="T50" fmla="*/ 1 w 269"/>
                <a:gd name="T51" fmla="*/ 60 h 81"/>
                <a:gd name="T52" fmla="*/ 11 w 269"/>
                <a:gd name="T53" fmla="*/ 65 h 81"/>
                <a:gd name="T54" fmla="*/ 27 w 269"/>
                <a:gd name="T55" fmla="*/ 70 h 81"/>
                <a:gd name="T56" fmla="*/ 47 w 269"/>
                <a:gd name="T57" fmla="*/ 74 h 81"/>
                <a:gd name="T58" fmla="*/ 69 w 269"/>
                <a:gd name="T59" fmla="*/ 77 h 81"/>
                <a:gd name="T60" fmla="*/ 91 w 269"/>
                <a:gd name="T61" fmla="*/ 79 h 81"/>
                <a:gd name="T62" fmla="*/ 111 w 269"/>
                <a:gd name="T63" fmla="*/ 81 h 81"/>
                <a:gd name="T64" fmla="*/ 128 w 269"/>
                <a:gd name="T65" fmla="*/ 81 h 81"/>
                <a:gd name="T66" fmla="*/ 146 w 269"/>
                <a:gd name="T67" fmla="*/ 81 h 81"/>
                <a:gd name="T68" fmla="*/ 168 w 269"/>
                <a:gd name="T69" fmla="*/ 81 h 81"/>
                <a:gd name="T70" fmla="*/ 194 w 269"/>
                <a:gd name="T71" fmla="*/ 79 h 81"/>
                <a:gd name="T72" fmla="*/ 218 w 269"/>
                <a:gd name="T73" fmla="*/ 78 h 81"/>
                <a:gd name="T74" fmla="*/ 241 w 269"/>
                <a:gd name="T75" fmla="*/ 74 h 81"/>
                <a:gd name="T76" fmla="*/ 258 w 269"/>
                <a:gd name="T77" fmla="*/ 69 h 81"/>
                <a:gd name="T78" fmla="*/ 268 w 269"/>
                <a:gd name="T79" fmla="*/ 63 h 81"/>
                <a:gd name="T80" fmla="*/ 269 w 269"/>
                <a:gd name="T81" fmla="*/ 52 h 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9"/>
                <a:gd name="T124" fmla="*/ 0 h 81"/>
                <a:gd name="T125" fmla="*/ 269 w 269"/>
                <a:gd name="T126" fmla="*/ 81 h 8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9" h="81">
                  <a:moveTo>
                    <a:pt x="269" y="52"/>
                  </a:moveTo>
                  <a:lnTo>
                    <a:pt x="269" y="56"/>
                  </a:lnTo>
                  <a:lnTo>
                    <a:pt x="269" y="61"/>
                  </a:lnTo>
                  <a:lnTo>
                    <a:pt x="264" y="64"/>
                  </a:lnTo>
                  <a:lnTo>
                    <a:pt x="252" y="55"/>
                  </a:lnTo>
                  <a:lnTo>
                    <a:pt x="241" y="46"/>
                  </a:lnTo>
                  <a:lnTo>
                    <a:pt x="226" y="37"/>
                  </a:lnTo>
                  <a:lnTo>
                    <a:pt x="210" y="28"/>
                  </a:lnTo>
                  <a:lnTo>
                    <a:pt x="190" y="20"/>
                  </a:lnTo>
                  <a:lnTo>
                    <a:pt x="172" y="12"/>
                  </a:lnTo>
                  <a:lnTo>
                    <a:pt x="153" y="6"/>
                  </a:lnTo>
                  <a:lnTo>
                    <a:pt x="137" y="2"/>
                  </a:lnTo>
                  <a:lnTo>
                    <a:pt x="123" y="0"/>
                  </a:lnTo>
                  <a:lnTo>
                    <a:pt x="111" y="2"/>
                  </a:lnTo>
                  <a:lnTo>
                    <a:pt x="99" y="4"/>
                  </a:lnTo>
                  <a:lnTo>
                    <a:pt x="86" y="8"/>
                  </a:lnTo>
                  <a:lnTo>
                    <a:pt x="73" y="13"/>
                  </a:lnTo>
                  <a:lnTo>
                    <a:pt x="60" y="21"/>
                  </a:lnTo>
                  <a:lnTo>
                    <a:pt x="50" y="29"/>
                  </a:lnTo>
                  <a:lnTo>
                    <a:pt x="39" y="37"/>
                  </a:lnTo>
                  <a:lnTo>
                    <a:pt x="29" y="46"/>
                  </a:lnTo>
                  <a:lnTo>
                    <a:pt x="16" y="56"/>
                  </a:lnTo>
                  <a:lnTo>
                    <a:pt x="6" y="57"/>
                  </a:lnTo>
                  <a:lnTo>
                    <a:pt x="1" y="55"/>
                  </a:lnTo>
                  <a:lnTo>
                    <a:pt x="0" y="52"/>
                  </a:lnTo>
                  <a:lnTo>
                    <a:pt x="1" y="60"/>
                  </a:lnTo>
                  <a:lnTo>
                    <a:pt x="11" y="65"/>
                  </a:lnTo>
                  <a:lnTo>
                    <a:pt x="27" y="70"/>
                  </a:lnTo>
                  <a:lnTo>
                    <a:pt x="47" y="74"/>
                  </a:lnTo>
                  <a:lnTo>
                    <a:pt x="69" y="77"/>
                  </a:lnTo>
                  <a:lnTo>
                    <a:pt x="91" y="79"/>
                  </a:lnTo>
                  <a:lnTo>
                    <a:pt x="111" y="81"/>
                  </a:lnTo>
                  <a:lnTo>
                    <a:pt x="128" y="81"/>
                  </a:lnTo>
                  <a:lnTo>
                    <a:pt x="146" y="81"/>
                  </a:lnTo>
                  <a:lnTo>
                    <a:pt x="168" y="81"/>
                  </a:lnTo>
                  <a:lnTo>
                    <a:pt x="194" y="79"/>
                  </a:lnTo>
                  <a:lnTo>
                    <a:pt x="218" y="78"/>
                  </a:lnTo>
                  <a:lnTo>
                    <a:pt x="241" y="74"/>
                  </a:lnTo>
                  <a:lnTo>
                    <a:pt x="258" y="69"/>
                  </a:lnTo>
                  <a:lnTo>
                    <a:pt x="268" y="63"/>
                  </a:lnTo>
                  <a:lnTo>
                    <a:pt x="269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23" name="Freeform 138"/>
            <p:cNvSpPr>
              <a:spLocks/>
            </p:cNvSpPr>
            <p:nvPr/>
          </p:nvSpPr>
          <p:spPr bwMode="auto">
            <a:xfrm>
              <a:off x="2496" y="3866"/>
              <a:ext cx="53" cy="22"/>
            </a:xfrm>
            <a:custGeom>
              <a:avLst/>
              <a:gdLst>
                <a:gd name="T0" fmla="*/ 5 w 53"/>
                <a:gd name="T1" fmla="*/ 0 h 22"/>
                <a:gd name="T2" fmla="*/ 10 w 53"/>
                <a:gd name="T3" fmla="*/ 2 h 22"/>
                <a:gd name="T4" fmla="*/ 15 w 53"/>
                <a:gd name="T5" fmla="*/ 5 h 22"/>
                <a:gd name="T6" fmla="*/ 21 w 53"/>
                <a:gd name="T7" fmla="*/ 6 h 22"/>
                <a:gd name="T8" fmla="*/ 27 w 53"/>
                <a:gd name="T9" fmla="*/ 7 h 22"/>
                <a:gd name="T10" fmla="*/ 32 w 53"/>
                <a:gd name="T11" fmla="*/ 7 h 22"/>
                <a:gd name="T12" fmla="*/ 38 w 53"/>
                <a:gd name="T13" fmla="*/ 7 h 22"/>
                <a:gd name="T14" fmla="*/ 43 w 53"/>
                <a:gd name="T15" fmla="*/ 6 h 22"/>
                <a:gd name="T16" fmla="*/ 48 w 53"/>
                <a:gd name="T17" fmla="*/ 5 h 22"/>
                <a:gd name="T18" fmla="*/ 53 w 53"/>
                <a:gd name="T19" fmla="*/ 5 h 22"/>
                <a:gd name="T20" fmla="*/ 51 w 53"/>
                <a:gd name="T21" fmla="*/ 11 h 22"/>
                <a:gd name="T22" fmla="*/ 44 w 53"/>
                <a:gd name="T23" fmla="*/ 18 h 22"/>
                <a:gd name="T24" fmla="*/ 32 w 53"/>
                <a:gd name="T25" fmla="*/ 22 h 22"/>
                <a:gd name="T26" fmla="*/ 25 w 53"/>
                <a:gd name="T27" fmla="*/ 20 h 22"/>
                <a:gd name="T28" fmla="*/ 17 w 53"/>
                <a:gd name="T29" fmla="*/ 19 h 22"/>
                <a:gd name="T30" fmla="*/ 11 w 53"/>
                <a:gd name="T31" fmla="*/ 16 h 22"/>
                <a:gd name="T32" fmla="*/ 7 w 53"/>
                <a:gd name="T33" fmla="*/ 13 h 22"/>
                <a:gd name="T34" fmla="*/ 2 w 53"/>
                <a:gd name="T35" fmla="*/ 10 h 22"/>
                <a:gd name="T36" fmla="*/ 0 w 53"/>
                <a:gd name="T37" fmla="*/ 6 h 22"/>
                <a:gd name="T38" fmla="*/ 2 w 53"/>
                <a:gd name="T39" fmla="*/ 2 h 22"/>
                <a:gd name="T40" fmla="*/ 5 w 53"/>
                <a:gd name="T41" fmla="*/ 0 h 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3"/>
                <a:gd name="T64" fmla="*/ 0 h 22"/>
                <a:gd name="T65" fmla="*/ 53 w 53"/>
                <a:gd name="T66" fmla="*/ 22 h 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3" h="22">
                  <a:moveTo>
                    <a:pt x="5" y="0"/>
                  </a:moveTo>
                  <a:lnTo>
                    <a:pt x="10" y="2"/>
                  </a:lnTo>
                  <a:lnTo>
                    <a:pt x="15" y="5"/>
                  </a:lnTo>
                  <a:lnTo>
                    <a:pt x="21" y="6"/>
                  </a:lnTo>
                  <a:lnTo>
                    <a:pt x="27" y="7"/>
                  </a:lnTo>
                  <a:lnTo>
                    <a:pt x="32" y="7"/>
                  </a:lnTo>
                  <a:lnTo>
                    <a:pt x="38" y="7"/>
                  </a:lnTo>
                  <a:lnTo>
                    <a:pt x="43" y="6"/>
                  </a:lnTo>
                  <a:lnTo>
                    <a:pt x="48" y="5"/>
                  </a:lnTo>
                  <a:lnTo>
                    <a:pt x="53" y="5"/>
                  </a:lnTo>
                  <a:lnTo>
                    <a:pt x="51" y="11"/>
                  </a:lnTo>
                  <a:lnTo>
                    <a:pt x="44" y="18"/>
                  </a:lnTo>
                  <a:lnTo>
                    <a:pt x="32" y="22"/>
                  </a:lnTo>
                  <a:lnTo>
                    <a:pt x="25" y="20"/>
                  </a:lnTo>
                  <a:lnTo>
                    <a:pt x="17" y="19"/>
                  </a:lnTo>
                  <a:lnTo>
                    <a:pt x="11" y="16"/>
                  </a:lnTo>
                  <a:lnTo>
                    <a:pt x="7" y="13"/>
                  </a:lnTo>
                  <a:lnTo>
                    <a:pt x="2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FCC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24" name="Freeform 139"/>
            <p:cNvSpPr>
              <a:spLocks/>
            </p:cNvSpPr>
            <p:nvPr/>
          </p:nvSpPr>
          <p:spPr bwMode="auto">
            <a:xfrm>
              <a:off x="2505" y="1575"/>
              <a:ext cx="57" cy="59"/>
            </a:xfrm>
            <a:custGeom>
              <a:avLst/>
              <a:gdLst>
                <a:gd name="T0" fmla="*/ 57 w 57"/>
                <a:gd name="T1" fmla="*/ 22 h 59"/>
                <a:gd name="T2" fmla="*/ 57 w 57"/>
                <a:gd name="T3" fmla="*/ 17 h 59"/>
                <a:gd name="T4" fmla="*/ 56 w 57"/>
                <a:gd name="T5" fmla="*/ 13 h 59"/>
                <a:gd name="T6" fmla="*/ 52 w 57"/>
                <a:gd name="T7" fmla="*/ 8 h 59"/>
                <a:gd name="T8" fmla="*/ 47 w 57"/>
                <a:gd name="T9" fmla="*/ 4 h 59"/>
                <a:gd name="T10" fmla="*/ 41 w 57"/>
                <a:gd name="T11" fmla="*/ 2 h 59"/>
                <a:gd name="T12" fmla="*/ 34 w 57"/>
                <a:gd name="T13" fmla="*/ 0 h 59"/>
                <a:gd name="T14" fmla="*/ 27 w 57"/>
                <a:gd name="T15" fmla="*/ 0 h 59"/>
                <a:gd name="T16" fmla="*/ 18 w 57"/>
                <a:gd name="T17" fmla="*/ 3 h 59"/>
                <a:gd name="T18" fmla="*/ 11 w 57"/>
                <a:gd name="T19" fmla="*/ 8 h 59"/>
                <a:gd name="T20" fmla="*/ 5 w 57"/>
                <a:gd name="T21" fmla="*/ 16 h 59"/>
                <a:gd name="T22" fmla="*/ 1 w 57"/>
                <a:gd name="T23" fmla="*/ 25 h 59"/>
                <a:gd name="T24" fmla="*/ 0 w 57"/>
                <a:gd name="T25" fmla="*/ 34 h 59"/>
                <a:gd name="T26" fmla="*/ 1 w 57"/>
                <a:gd name="T27" fmla="*/ 43 h 59"/>
                <a:gd name="T28" fmla="*/ 6 w 57"/>
                <a:gd name="T29" fmla="*/ 51 h 59"/>
                <a:gd name="T30" fmla="*/ 13 w 57"/>
                <a:gd name="T31" fmla="*/ 56 h 59"/>
                <a:gd name="T32" fmla="*/ 25 w 57"/>
                <a:gd name="T33" fmla="*/ 59 h 59"/>
                <a:gd name="T34" fmla="*/ 41 w 57"/>
                <a:gd name="T35" fmla="*/ 56 h 59"/>
                <a:gd name="T36" fmla="*/ 41 w 57"/>
                <a:gd name="T37" fmla="*/ 48 h 59"/>
                <a:gd name="T38" fmla="*/ 34 w 57"/>
                <a:gd name="T39" fmla="*/ 41 h 59"/>
                <a:gd name="T40" fmla="*/ 30 w 57"/>
                <a:gd name="T41" fmla="*/ 37 h 59"/>
                <a:gd name="T42" fmla="*/ 29 w 57"/>
                <a:gd name="T43" fmla="*/ 33 h 59"/>
                <a:gd name="T44" fmla="*/ 28 w 57"/>
                <a:gd name="T45" fmla="*/ 25 h 59"/>
                <a:gd name="T46" fmla="*/ 30 w 57"/>
                <a:gd name="T47" fmla="*/ 20 h 59"/>
                <a:gd name="T48" fmla="*/ 40 w 57"/>
                <a:gd name="T49" fmla="*/ 21 h 59"/>
                <a:gd name="T50" fmla="*/ 51 w 57"/>
                <a:gd name="T51" fmla="*/ 26 h 59"/>
                <a:gd name="T52" fmla="*/ 56 w 57"/>
                <a:gd name="T53" fmla="*/ 25 h 59"/>
                <a:gd name="T54" fmla="*/ 57 w 57"/>
                <a:gd name="T55" fmla="*/ 24 h 59"/>
                <a:gd name="T56" fmla="*/ 57 w 57"/>
                <a:gd name="T57" fmla="*/ 22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7"/>
                <a:gd name="T88" fmla="*/ 0 h 59"/>
                <a:gd name="T89" fmla="*/ 57 w 57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7" h="59">
                  <a:moveTo>
                    <a:pt x="57" y="22"/>
                  </a:moveTo>
                  <a:lnTo>
                    <a:pt x="57" y="17"/>
                  </a:lnTo>
                  <a:lnTo>
                    <a:pt x="56" y="13"/>
                  </a:lnTo>
                  <a:lnTo>
                    <a:pt x="52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18" y="3"/>
                  </a:lnTo>
                  <a:lnTo>
                    <a:pt x="11" y="8"/>
                  </a:lnTo>
                  <a:lnTo>
                    <a:pt x="5" y="16"/>
                  </a:lnTo>
                  <a:lnTo>
                    <a:pt x="1" y="25"/>
                  </a:lnTo>
                  <a:lnTo>
                    <a:pt x="0" y="34"/>
                  </a:lnTo>
                  <a:lnTo>
                    <a:pt x="1" y="43"/>
                  </a:lnTo>
                  <a:lnTo>
                    <a:pt x="6" y="51"/>
                  </a:lnTo>
                  <a:lnTo>
                    <a:pt x="13" y="56"/>
                  </a:lnTo>
                  <a:lnTo>
                    <a:pt x="25" y="59"/>
                  </a:lnTo>
                  <a:lnTo>
                    <a:pt x="41" y="56"/>
                  </a:lnTo>
                  <a:lnTo>
                    <a:pt x="41" y="48"/>
                  </a:lnTo>
                  <a:lnTo>
                    <a:pt x="34" y="41"/>
                  </a:lnTo>
                  <a:lnTo>
                    <a:pt x="30" y="37"/>
                  </a:lnTo>
                  <a:lnTo>
                    <a:pt x="29" y="33"/>
                  </a:lnTo>
                  <a:lnTo>
                    <a:pt x="28" y="25"/>
                  </a:lnTo>
                  <a:lnTo>
                    <a:pt x="30" y="20"/>
                  </a:lnTo>
                  <a:lnTo>
                    <a:pt x="40" y="21"/>
                  </a:lnTo>
                  <a:lnTo>
                    <a:pt x="51" y="26"/>
                  </a:lnTo>
                  <a:lnTo>
                    <a:pt x="56" y="25"/>
                  </a:lnTo>
                  <a:lnTo>
                    <a:pt x="57" y="24"/>
                  </a:lnTo>
                  <a:lnTo>
                    <a:pt x="57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25" name="Freeform 140"/>
            <p:cNvSpPr>
              <a:spLocks/>
            </p:cNvSpPr>
            <p:nvPr/>
          </p:nvSpPr>
          <p:spPr bwMode="auto">
            <a:xfrm>
              <a:off x="2318" y="2133"/>
              <a:ext cx="89" cy="95"/>
            </a:xfrm>
            <a:custGeom>
              <a:avLst/>
              <a:gdLst>
                <a:gd name="T0" fmla="*/ 44 w 89"/>
                <a:gd name="T1" fmla="*/ 95 h 95"/>
                <a:gd name="T2" fmla="*/ 52 w 89"/>
                <a:gd name="T3" fmla="*/ 93 h 95"/>
                <a:gd name="T4" fmla="*/ 61 w 89"/>
                <a:gd name="T5" fmla="*/ 91 h 95"/>
                <a:gd name="T6" fmla="*/ 68 w 89"/>
                <a:gd name="T7" fmla="*/ 87 h 95"/>
                <a:gd name="T8" fmla="*/ 75 w 89"/>
                <a:gd name="T9" fmla="*/ 80 h 95"/>
                <a:gd name="T10" fmla="*/ 82 w 89"/>
                <a:gd name="T11" fmla="*/ 73 h 95"/>
                <a:gd name="T12" fmla="*/ 85 w 89"/>
                <a:gd name="T13" fmla="*/ 65 h 95"/>
                <a:gd name="T14" fmla="*/ 88 w 89"/>
                <a:gd name="T15" fmla="*/ 56 h 95"/>
                <a:gd name="T16" fmla="*/ 89 w 89"/>
                <a:gd name="T17" fmla="*/ 47 h 95"/>
                <a:gd name="T18" fmla="*/ 88 w 89"/>
                <a:gd name="T19" fmla="*/ 38 h 95"/>
                <a:gd name="T20" fmla="*/ 85 w 89"/>
                <a:gd name="T21" fmla="*/ 29 h 95"/>
                <a:gd name="T22" fmla="*/ 82 w 89"/>
                <a:gd name="T23" fmla="*/ 21 h 95"/>
                <a:gd name="T24" fmla="*/ 75 w 89"/>
                <a:gd name="T25" fmla="*/ 13 h 95"/>
                <a:gd name="T26" fmla="*/ 68 w 89"/>
                <a:gd name="T27" fmla="*/ 8 h 95"/>
                <a:gd name="T28" fmla="*/ 61 w 89"/>
                <a:gd name="T29" fmla="*/ 4 h 95"/>
                <a:gd name="T30" fmla="*/ 52 w 89"/>
                <a:gd name="T31" fmla="*/ 1 h 95"/>
                <a:gd name="T32" fmla="*/ 44 w 89"/>
                <a:gd name="T33" fmla="*/ 0 h 95"/>
                <a:gd name="T34" fmla="*/ 35 w 89"/>
                <a:gd name="T35" fmla="*/ 1 h 95"/>
                <a:gd name="T36" fmla="*/ 27 w 89"/>
                <a:gd name="T37" fmla="*/ 4 h 95"/>
                <a:gd name="T38" fmla="*/ 20 w 89"/>
                <a:gd name="T39" fmla="*/ 8 h 95"/>
                <a:gd name="T40" fmla="*/ 14 w 89"/>
                <a:gd name="T41" fmla="*/ 13 h 95"/>
                <a:gd name="T42" fmla="*/ 8 w 89"/>
                <a:gd name="T43" fmla="*/ 21 h 95"/>
                <a:gd name="T44" fmla="*/ 4 w 89"/>
                <a:gd name="T45" fmla="*/ 29 h 95"/>
                <a:gd name="T46" fmla="*/ 2 w 89"/>
                <a:gd name="T47" fmla="*/ 38 h 95"/>
                <a:gd name="T48" fmla="*/ 0 w 89"/>
                <a:gd name="T49" fmla="*/ 47 h 95"/>
                <a:gd name="T50" fmla="*/ 2 w 89"/>
                <a:gd name="T51" fmla="*/ 56 h 95"/>
                <a:gd name="T52" fmla="*/ 4 w 89"/>
                <a:gd name="T53" fmla="*/ 65 h 95"/>
                <a:gd name="T54" fmla="*/ 8 w 89"/>
                <a:gd name="T55" fmla="*/ 73 h 95"/>
                <a:gd name="T56" fmla="*/ 14 w 89"/>
                <a:gd name="T57" fmla="*/ 80 h 95"/>
                <a:gd name="T58" fmla="*/ 20 w 89"/>
                <a:gd name="T59" fmla="*/ 87 h 95"/>
                <a:gd name="T60" fmla="*/ 27 w 89"/>
                <a:gd name="T61" fmla="*/ 91 h 95"/>
                <a:gd name="T62" fmla="*/ 35 w 89"/>
                <a:gd name="T63" fmla="*/ 93 h 95"/>
                <a:gd name="T64" fmla="*/ 44 w 89"/>
                <a:gd name="T65" fmla="*/ 95 h 9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9"/>
                <a:gd name="T100" fmla="*/ 0 h 95"/>
                <a:gd name="T101" fmla="*/ 89 w 89"/>
                <a:gd name="T102" fmla="*/ 95 h 9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9" h="95">
                  <a:moveTo>
                    <a:pt x="44" y="95"/>
                  </a:moveTo>
                  <a:lnTo>
                    <a:pt x="52" y="93"/>
                  </a:lnTo>
                  <a:lnTo>
                    <a:pt x="61" y="91"/>
                  </a:lnTo>
                  <a:lnTo>
                    <a:pt x="68" y="87"/>
                  </a:lnTo>
                  <a:lnTo>
                    <a:pt x="75" y="80"/>
                  </a:lnTo>
                  <a:lnTo>
                    <a:pt x="82" y="73"/>
                  </a:lnTo>
                  <a:lnTo>
                    <a:pt x="85" y="65"/>
                  </a:lnTo>
                  <a:lnTo>
                    <a:pt x="88" y="56"/>
                  </a:lnTo>
                  <a:lnTo>
                    <a:pt x="89" y="47"/>
                  </a:lnTo>
                  <a:lnTo>
                    <a:pt x="88" y="38"/>
                  </a:lnTo>
                  <a:lnTo>
                    <a:pt x="85" y="29"/>
                  </a:lnTo>
                  <a:lnTo>
                    <a:pt x="82" y="21"/>
                  </a:lnTo>
                  <a:lnTo>
                    <a:pt x="75" y="13"/>
                  </a:lnTo>
                  <a:lnTo>
                    <a:pt x="68" y="8"/>
                  </a:lnTo>
                  <a:lnTo>
                    <a:pt x="61" y="4"/>
                  </a:lnTo>
                  <a:lnTo>
                    <a:pt x="52" y="1"/>
                  </a:lnTo>
                  <a:lnTo>
                    <a:pt x="44" y="0"/>
                  </a:lnTo>
                  <a:lnTo>
                    <a:pt x="35" y="1"/>
                  </a:lnTo>
                  <a:lnTo>
                    <a:pt x="27" y="4"/>
                  </a:lnTo>
                  <a:lnTo>
                    <a:pt x="20" y="8"/>
                  </a:lnTo>
                  <a:lnTo>
                    <a:pt x="14" y="13"/>
                  </a:lnTo>
                  <a:lnTo>
                    <a:pt x="8" y="21"/>
                  </a:lnTo>
                  <a:lnTo>
                    <a:pt x="4" y="29"/>
                  </a:lnTo>
                  <a:lnTo>
                    <a:pt x="2" y="38"/>
                  </a:lnTo>
                  <a:lnTo>
                    <a:pt x="0" y="47"/>
                  </a:lnTo>
                  <a:lnTo>
                    <a:pt x="2" y="56"/>
                  </a:lnTo>
                  <a:lnTo>
                    <a:pt x="4" y="65"/>
                  </a:lnTo>
                  <a:lnTo>
                    <a:pt x="8" y="73"/>
                  </a:lnTo>
                  <a:lnTo>
                    <a:pt x="14" y="80"/>
                  </a:lnTo>
                  <a:lnTo>
                    <a:pt x="20" y="87"/>
                  </a:lnTo>
                  <a:lnTo>
                    <a:pt x="27" y="91"/>
                  </a:lnTo>
                  <a:lnTo>
                    <a:pt x="35" y="93"/>
                  </a:lnTo>
                  <a:lnTo>
                    <a:pt x="44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26" name="Freeform 141"/>
            <p:cNvSpPr>
              <a:spLocks/>
            </p:cNvSpPr>
            <p:nvPr/>
          </p:nvSpPr>
          <p:spPr bwMode="auto">
            <a:xfrm>
              <a:off x="2645" y="2133"/>
              <a:ext cx="89" cy="95"/>
            </a:xfrm>
            <a:custGeom>
              <a:avLst/>
              <a:gdLst>
                <a:gd name="T0" fmla="*/ 44 w 89"/>
                <a:gd name="T1" fmla="*/ 95 h 95"/>
                <a:gd name="T2" fmla="*/ 53 w 89"/>
                <a:gd name="T3" fmla="*/ 93 h 95"/>
                <a:gd name="T4" fmla="*/ 61 w 89"/>
                <a:gd name="T5" fmla="*/ 91 h 95"/>
                <a:gd name="T6" fmla="*/ 68 w 89"/>
                <a:gd name="T7" fmla="*/ 87 h 95"/>
                <a:gd name="T8" fmla="*/ 76 w 89"/>
                <a:gd name="T9" fmla="*/ 80 h 95"/>
                <a:gd name="T10" fmla="*/ 82 w 89"/>
                <a:gd name="T11" fmla="*/ 73 h 95"/>
                <a:gd name="T12" fmla="*/ 85 w 89"/>
                <a:gd name="T13" fmla="*/ 65 h 95"/>
                <a:gd name="T14" fmla="*/ 88 w 89"/>
                <a:gd name="T15" fmla="*/ 56 h 95"/>
                <a:gd name="T16" fmla="*/ 89 w 89"/>
                <a:gd name="T17" fmla="*/ 47 h 95"/>
                <a:gd name="T18" fmla="*/ 88 w 89"/>
                <a:gd name="T19" fmla="*/ 38 h 95"/>
                <a:gd name="T20" fmla="*/ 85 w 89"/>
                <a:gd name="T21" fmla="*/ 29 h 95"/>
                <a:gd name="T22" fmla="*/ 82 w 89"/>
                <a:gd name="T23" fmla="*/ 21 h 95"/>
                <a:gd name="T24" fmla="*/ 76 w 89"/>
                <a:gd name="T25" fmla="*/ 13 h 95"/>
                <a:gd name="T26" fmla="*/ 68 w 89"/>
                <a:gd name="T27" fmla="*/ 8 h 95"/>
                <a:gd name="T28" fmla="*/ 61 w 89"/>
                <a:gd name="T29" fmla="*/ 4 h 95"/>
                <a:gd name="T30" fmla="*/ 53 w 89"/>
                <a:gd name="T31" fmla="*/ 1 h 95"/>
                <a:gd name="T32" fmla="*/ 44 w 89"/>
                <a:gd name="T33" fmla="*/ 0 h 95"/>
                <a:gd name="T34" fmla="*/ 36 w 89"/>
                <a:gd name="T35" fmla="*/ 1 h 95"/>
                <a:gd name="T36" fmla="*/ 27 w 89"/>
                <a:gd name="T37" fmla="*/ 4 h 95"/>
                <a:gd name="T38" fmla="*/ 20 w 89"/>
                <a:gd name="T39" fmla="*/ 8 h 95"/>
                <a:gd name="T40" fmla="*/ 14 w 89"/>
                <a:gd name="T41" fmla="*/ 13 h 95"/>
                <a:gd name="T42" fmla="*/ 8 w 89"/>
                <a:gd name="T43" fmla="*/ 21 h 95"/>
                <a:gd name="T44" fmla="*/ 4 w 89"/>
                <a:gd name="T45" fmla="*/ 29 h 95"/>
                <a:gd name="T46" fmla="*/ 2 w 89"/>
                <a:gd name="T47" fmla="*/ 38 h 95"/>
                <a:gd name="T48" fmla="*/ 0 w 89"/>
                <a:gd name="T49" fmla="*/ 47 h 95"/>
                <a:gd name="T50" fmla="*/ 2 w 89"/>
                <a:gd name="T51" fmla="*/ 56 h 95"/>
                <a:gd name="T52" fmla="*/ 4 w 89"/>
                <a:gd name="T53" fmla="*/ 65 h 95"/>
                <a:gd name="T54" fmla="*/ 8 w 89"/>
                <a:gd name="T55" fmla="*/ 73 h 95"/>
                <a:gd name="T56" fmla="*/ 14 w 89"/>
                <a:gd name="T57" fmla="*/ 80 h 95"/>
                <a:gd name="T58" fmla="*/ 20 w 89"/>
                <a:gd name="T59" fmla="*/ 87 h 95"/>
                <a:gd name="T60" fmla="*/ 27 w 89"/>
                <a:gd name="T61" fmla="*/ 91 h 95"/>
                <a:gd name="T62" fmla="*/ 36 w 89"/>
                <a:gd name="T63" fmla="*/ 93 h 95"/>
                <a:gd name="T64" fmla="*/ 44 w 89"/>
                <a:gd name="T65" fmla="*/ 95 h 9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9"/>
                <a:gd name="T100" fmla="*/ 0 h 95"/>
                <a:gd name="T101" fmla="*/ 89 w 89"/>
                <a:gd name="T102" fmla="*/ 95 h 9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9" h="95">
                  <a:moveTo>
                    <a:pt x="44" y="95"/>
                  </a:moveTo>
                  <a:lnTo>
                    <a:pt x="53" y="93"/>
                  </a:lnTo>
                  <a:lnTo>
                    <a:pt x="61" y="91"/>
                  </a:lnTo>
                  <a:lnTo>
                    <a:pt x="68" y="87"/>
                  </a:lnTo>
                  <a:lnTo>
                    <a:pt x="76" y="80"/>
                  </a:lnTo>
                  <a:lnTo>
                    <a:pt x="82" y="73"/>
                  </a:lnTo>
                  <a:lnTo>
                    <a:pt x="85" y="65"/>
                  </a:lnTo>
                  <a:lnTo>
                    <a:pt x="88" y="56"/>
                  </a:lnTo>
                  <a:lnTo>
                    <a:pt x="89" y="47"/>
                  </a:lnTo>
                  <a:lnTo>
                    <a:pt x="88" y="38"/>
                  </a:lnTo>
                  <a:lnTo>
                    <a:pt x="85" y="29"/>
                  </a:lnTo>
                  <a:lnTo>
                    <a:pt x="82" y="21"/>
                  </a:lnTo>
                  <a:lnTo>
                    <a:pt x="76" y="13"/>
                  </a:lnTo>
                  <a:lnTo>
                    <a:pt x="68" y="8"/>
                  </a:lnTo>
                  <a:lnTo>
                    <a:pt x="61" y="4"/>
                  </a:lnTo>
                  <a:lnTo>
                    <a:pt x="53" y="1"/>
                  </a:lnTo>
                  <a:lnTo>
                    <a:pt x="44" y="0"/>
                  </a:lnTo>
                  <a:lnTo>
                    <a:pt x="36" y="1"/>
                  </a:lnTo>
                  <a:lnTo>
                    <a:pt x="27" y="4"/>
                  </a:lnTo>
                  <a:lnTo>
                    <a:pt x="20" y="8"/>
                  </a:lnTo>
                  <a:lnTo>
                    <a:pt x="14" y="13"/>
                  </a:lnTo>
                  <a:lnTo>
                    <a:pt x="8" y="21"/>
                  </a:lnTo>
                  <a:lnTo>
                    <a:pt x="4" y="29"/>
                  </a:lnTo>
                  <a:lnTo>
                    <a:pt x="2" y="38"/>
                  </a:lnTo>
                  <a:lnTo>
                    <a:pt x="0" y="47"/>
                  </a:lnTo>
                  <a:lnTo>
                    <a:pt x="2" y="56"/>
                  </a:lnTo>
                  <a:lnTo>
                    <a:pt x="4" y="65"/>
                  </a:lnTo>
                  <a:lnTo>
                    <a:pt x="8" y="73"/>
                  </a:lnTo>
                  <a:lnTo>
                    <a:pt x="14" y="80"/>
                  </a:lnTo>
                  <a:lnTo>
                    <a:pt x="20" y="87"/>
                  </a:lnTo>
                  <a:lnTo>
                    <a:pt x="27" y="91"/>
                  </a:lnTo>
                  <a:lnTo>
                    <a:pt x="36" y="93"/>
                  </a:lnTo>
                  <a:lnTo>
                    <a:pt x="44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27" name="Freeform 142"/>
            <p:cNvSpPr>
              <a:spLocks/>
            </p:cNvSpPr>
            <p:nvPr/>
          </p:nvSpPr>
          <p:spPr bwMode="auto">
            <a:xfrm>
              <a:off x="2356" y="2123"/>
              <a:ext cx="333" cy="94"/>
            </a:xfrm>
            <a:custGeom>
              <a:avLst/>
              <a:gdLst>
                <a:gd name="T0" fmla="*/ 333 w 333"/>
                <a:gd name="T1" fmla="*/ 88 h 94"/>
                <a:gd name="T2" fmla="*/ 329 w 333"/>
                <a:gd name="T3" fmla="*/ 70 h 94"/>
                <a:gd name="T4" fmla="*/ 320 w 333"/>
                <a:gd name="T5" fmla="*/ 54 h 94"/>
                <a:gd name="T6" fmla="*/ 305 w 333"/>
                <a:gd name="T7" fmla="*/ 39 h 94"/>
                <a:gd name="T8" fmla="*/ 285 w 333"/>
                <a:gd name="T9" fmla="*/ 26 h 94"/>
                <a:gd name="T10" fmla="*/ 260 w 333"/>
                <a:gd name="T11" fmla="*/ 15 h 94"/>
                <a:gd name="T12" fmla="*/ 231 w 333"/>
                <a:gd name="T13" fmla="*/ 6 h 94"/>
                <a:gd name="T14" fmla="*/ 201 w 333"/>
                <a:gd name="T15" fmla="*/ 1 h 94"/>
                <a:gd name="T16" fmla="*/ 167 w 333"/>
                <a:gd name="T17" fmla="*/ 0 h 94"/>
                <a:gd name="T18" fmla="*/ 133 w 333"/>
                <a:gd name="T19" fmla="*/ 1 h 94"/>
                <a:gd name="T20" fmla="*/ 102 w 333"/>
                <a:gd name="T21" fmla="*/ 6 h 94"/>
                <a:gd name="T22" fmla="*/ 74 w 333"/>
                <a:gd name="T23" fmla="*/ 15 h 94"/>
                <a:gd name="T24" fmla="*/ 50 w 333"/>
                <a:gd name="T25" fmla="*/ 26 h 94"/>
                <a:gd name="T26" fmla="*/ 29 w 333"/>
                <a:gd name="T27" fmla="*/ 39 h 94"/>
                <a:gd name="T28" fmla="*/ 13 w 333"/>
                <a:gd name="T29" fmla="*/ 54 h 94"/>
                <a:gd name="T30" fmla="*/ 4 w 333"/>
                <a:gd name="T31" fmla="*/ 70 h 94"/>
                <a:gd name="T32" fmla="*/ 0 w 333"/>
                <a:gd name="T33" fmla="*/ 88 h 94"/>
                <a:gd name="T34" fmla="*/ 1 w 333"/>
                <a:gd name="T35" fmla="*/ 90 h 94"/>
                <a:gd name="T36" fmla="*/ 5 w 333"/>
                <a:gd name="T37" fmla="*/ 93 h 94"/>
                <a:gd name="T38" fmla="*/ 10 w 333"/>
                <a:gd name="T39" fmla="*/ 93 h 94"/>
                <a:gd name="T40" fmla="*/ 18 w 333"/>
                <a:gd name="T41" fmla="*/ 85 h 94"/>
                <a:gd name="T42" fmla="*/ 19 w 333"/>
                <a:gd name="T43" fmla="*/ 83 h 94"/>
                <a:gd name="T44" fmla="*/ 31 w 333"/>
                <a:gd name="T45" fmla="*/ 72 h 94"/>
                <a:gd name="T46" fmla="*/ 45 w 333"/>
                <a:gd name="T47" fmla="*/ 64 h 94"/>
                <a:gd name="T48" fmla="*/ 62 w 333"/>
                <a:gd name="T49" fmla="*/ 55 h 94"/>
                <a:gd name="T50" fmla="*/ 80 w 333"/>
                <a:gd name="T51" fmla="*/ 49 h 94"/>
                <a:gd name="T52" fmla="*/ 99 w 333"/>
                <a:gd name="T53" fmla="*/ 44 h 94"/>
                <a:gd name="T54" fmla="*/ 121 w 333"/>
                <a:gd name="T55" fmla="*/ 40 h 94"/>
                <a:gd name="T56" fmla="*/ 143 w 333"/>
                <a:gd name="T57" fmla="*/ 37 h 94"/>
                <a:gd name="T58" fmla="*/ 167 w 333"/>
                <a:gd name="T59" fmla="*/ 36 h 94"/>
                <a:gd name="T60" fmla="*/ 191 w 333"/>
                <a:gd name="T61" fmla="*/ 37 h 94"/>
                <a:gd name="T62" fmla="*/ 214 w 333"/>
                <a:gd name="T63" fmla="*/ 40 h 94"/>
                <a:gd name="T64" fmla="*/ 235 w 333"/>
                <a:gd name="T65" fmla="*/ 44 h 94"/>
                <a:gd name="T66" fmla="*/ 256 w 333"/>
                <a:gd name="T67" fmla="*/ 49 h 94"/>
                <a:gd name="T68" fmla="*/ 274 w 333"/>
                <a:gd name="T69" fmla="*/ 57 h 94"/>
                <a:gd name="T70" fmla="*/ 289 w 333"/>
                <a:gd name="T71" fmla="*/ 64 h 94"/>
                <a:gd name="T72" fmla="*/ 303 w 333"/>
                <a:gd name="T73" fmla="*/ 74 h 94"/>
                <a:gd name="T74" fmla="*/ 315 w 333"/>
                <a:gd name="T75" fmla="*/ 84 h 94"/>
                <a:gd name="T76" fmla="*/ 317 w 333"/>
                <a:gd name="T77" fmla="*/ 86 h 94"/>
                <a:gd name="T78" fmla="*/ 322 w 333"/>
                <a:gd name="T79" fmla="*/ 92 h 94"/>
                <a:gd name="T80" fmla="*/ 328 w 333"/>
                <a:gd name="T81" fmla="*/ 94 h 94"/>
                <a:gd name="T82" fmla="*/ 333 w 333"/>
                <a:gd name="T83" fmla="*/ 88 h 9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33"/>
                <a:gd name="T127" fmla="*/ 0 h 94"/>
                <a:gd name="T128" fmla="*/ 333 w 333"/>
                <a:gd name="T129" fmla="*/ 94 h 9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33" h="94">
                  <a:moveTo>
                    <a:pt x="333" y="88"/>
                  </a:moveTo>
                  <a:lnTo>
                    <a:pt x="329" y="70"/>
                  </a:lnTo>
                  <a:lnTo>
                    <a:pt x="320" y="54"/>
                  </a:lnTo>
                  <a:lnTo>
                    <a:pt x="305" y="39"/>
                  </a:lnTo>
                  <a:lnTo>
                    <a:pt x="285" y="26"/>
                  </a:lnTo>
                  <a:lnTo>
                    <a:pt x="260" y="15"/>
                  </a:lnTo>
                  <a:lnTo>
                    <a:pt x="231" y="6"/>
                  </a:lnTo>
                  <a:lnTo>
                    <a:pt x="201" y="1"/>
                  </a:lnTo>
                  <a:lnTo>
                    <a:pt x="167" y="0"/>
                  </a:lnTo>
                  <a:lnTo>
                    <a:pt x="133" y="1"/>
                  </a:lnTo>
                  <a:lnTo>
                    <a:pt x="102" y="6"/>
                  </a:lnTo>
                  <a:lnTo>
                    <a:pt x="74" y="15"/>
                  </a:lnTo>
                  <a:lnTo>
                    <a:pt x="50" y="26"/>
                  </a:lnTo>
                  <a:lnTo>
                    <a:pt x="29" y="39"/>
                  </a:lnTo>
                  <a:lnTo>
                    <a:pt x="13" y="54"/>
                  </a:lnTo>
                  <a:lnTo>
                    <a:pt x="4" y="70"/>
                  </a:lnTo>
                  <a:lnTo>
                    <a:pt x="0" y="88"/>
                  </a:lnTo>
                  <a:lnTo>
                    <a:pt x="1" y="90"/>
                  </a:lnTo>
                  <a:lnTo>
                    <a:pt x="5" y="93"/>
                  </a:lnTo>
                  <a:lnTo>
                    <a:pt x="10" y="93"/>
                  </a:lnTo>
                  <a:lnTo>
                    <a:pt x="18" y="85"/>
                  </a:lnTo>
                  <a:lnTo>
                    <a:pt x="19" y="83"/>
                  </a:lnTo>
                  <a:lnTo>
                    <a:pt x="31" y="72"/>
                  </a:lnTo>
                  <a:lnTo>
                    <a:pt x="45" y="64"/>
                  </a:lnTo>
                  <a:lnTo>
                    <a:pt x="62" y="55"/>
                  </a:lnTo>
                  <a:lnTo>
                    <a:pt x="80" y="49"/>
                  </a:lnTo>
                  <a:lnTo>
                    <a:pt x="99" y="44"/>
                  </a:lnTo>
                  <a:lnTo>
                    <a:pt x="121" y="40"/>
                  </a:lnTo>
                  <a:lnTo>
                    <a:pt x="143" y="37"/>
                  </a:lnTo>
                  <a:lnTo>
                    <a:pt x="167" y="36"/>
                  </a:lnTo>
                  <a:lnTo>
                    <a:pt x="191" y="37"/>
                  </a:lnTo>
                  <a:lnTo>
                    <a:pt x="214" y="40"/>
                  </a:lnTo>
                  <a:lnTo>
                    <a:pt x="235" y="44"/>
                  </a:lnTo>
                  <a:lnTo>
                    <a:pt x="256" y="49"/>
                  </a:lnTo>
                  <a:lnTo>
                    <a:pt x="274" y="57"/>
                  </a:lnTo>
                  <a:lnTo>
                    <a:pt x="289" y="64"/>
                  </a:lnTo>
                  <a:lnTo>
                    <a:pt x="303" y="74"/>
                  </a:lnTo>
                  <a:lnTo>
                    <a:pt x="315" y="84"/>
                  </a:lnTo>
                  <a:lnTo>
                    <a:pt x="317" y="86"/>
                  </a:lnTo>
                  <a:lnTo>
                    <a:pt x="322" y="92"/>
                  </a:lnTo>
                  <a:lnTo>
                    <a:pt x="328" y="94"/>
                  </a:lnTo>
                  <a:lnTo>
                    <a:pt x="333" y="88"/>
                  </a:lnTo>
                  <a:close/>
                </a:path>
              </a:pathLst>
            </a:custGeom>
            <a:solidFill>
              <a:srgbClr val="BFCC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28" name="Freeform 143"/>
            <p:cNvSpPr>
              <a:spLocks/>
            </p:cNvSpPr>
            <p:nvPr/>
          </p:nvSpPr>
          <p:spPr bwMode="auto">
            <a:xfrm>
              <a:off x="2523" y="2118"/>
              <a:ext cx="171" cy="93"/>
            </a:xfrm>
            <a:custGeom>
              <a:avLst/>
              <a:gdLst>
                <a:gd name="T0" fmla="*/ 0 w 171"/>
                <a:gd name="T1" fmla="*/ 10 h 93"/>
                <a:gd name="T2" fmla="*/ 0 w 171"/>
                <a:gd name="T3" fmla="*/ 10 h 93"/>
                <a:gd name="T4" fmla="*/ 34 w 171"/>
                <a:gd name="T5" fmla="*/ 10 h 93"/>
                <a:gd name="T6" fmla="*/ 64 w 171"/>
                <a:gd name="T7" fmla="*/ 15 h 93"/>
                <a:gd name="T8" fmla="*/ 92 w 171"/>
                <a:gd name="T9" fmla="*/ 24 h 93"/>
                <a:gd name="T10" fmla="*/ 116 w 171"/>
                <a:gd name="T11" fmla="*/ 35 h 93"/>
                <a:gd name="T12" fmla="*/ 136 w 171"/>
                <a:gd name="T13" fmla="*/ 47 h 93"/>
                <a:gd name="T14" fmla="*/ 149 w 171"/>
                <a:gd name="T15" fmla="*/ 62 h 93"/>
                <a:gd name="T16" fmla="*/ 159 w 171"/>
                <a:gd name="T17" fmla="*/ 76 h 93"/>
                <a:gd name="T18" fmla="*/ 161 w 171"/>
                <a:gd name="T19" fmla="*/ 93 h 93"/>
                <a:gd name="T20" fmla="*/ 171 w 171"/>
                <a:gd name="T21" fmla="*/ 93 h 93"/>
                <a:gd name="T22" fmla="*/ 166 w 171"/>
                <a:gd name="T23" fmla="*/ 73 h 93"/>
                <a:gd name="T24" fmla="*/ 156 w 171"/>
                <a:gd name="T25" fmla="*/ 57 h 93"/>
                <a:gd name="T26" fmla="*/ 141 w 171"/>
                <a:gd name="T27" fmla="*/ 40 h 93"/>
                <a:gd name="T28" fmla="*/ 119 w 171"/>
                <a:gd name="T29" fmla="*/ 27 h 93"/>
                <a:gd name="T30" fmla="*/ 95 w 171"/>
                <a:gd name="T31" fmla="*/ 16 h 93"/>
                <a:gd name="T32" fmla="*/ 64 w 171"/>
                <a:gd name="T33" fmla="*/ 7 h 93"/>
                <a:gd name="T34" fmla="*/ 34 w 171"/>
                <a:gd name="T35" fmla="*/ 2 h 93"/>
                <a:gd name="T36" fmla="*/ 0 w 171"/>
                <a:gd name="T37" fmla="*/ 0 h 93"/>
                <a:gd name="T38" fmla="*/ 0 w 171"/>
                <a:gd name="T39" fmla="*/ 0 h 93"/>
                <a:gd name="T40" fmla="*/ 0 w 171"/>
                <a:gd name="T41" fmla="*/ 10 h 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1"/>
                <a:gd name="T64" fmla="*/ 0 h 93"/>
                <a:gd name="T65" fmla="*/ 171 w 171"/>
                <a:gd name="T66" fmla="*/ 93 h 9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1" h="93">
                  <a:moveTo>
                    <a:pt x="0" y="10"/>
                  </a:moveTo>
                  <a:lnTo>
                    <a:pt x="0" y="10"/>
                  </a:lnTo>
                  <a:lnTo>
                    <a:pt x="34" y="10"/>
                  </a:lnTo>
                  <a:lnTo>
                    <a:pt x="64" y="15"/>
                  </a:lnTo>
                  <a:lnTo>
                    <a:pt x="92" y="24"/>
                  </a:lnTo>
                  <a:lnTo>
                    <a:pt x="116" y="35"/>
                  </a:lnTo>
                  <a:lnTo>
                    <a:pt x="136" y="47"/>
                  </a:lnTo>
                  <a:lnTo>
                    <a:pt x="149" y="62"/>
                  </a:lnTo>
                  <a:lnTo>
                    <a:pt x="159" y="76"/>
                  </a:lnTo>
                  <a:lnTo>
                    <a:pt x="161" y="93"/>
                  </a:lnTo>
                  <a:lnTo>
                    <a:pt x="171" y="93"/>
                  </a:lnTo>
                  <a:lnTo>
                    <a:pt x="166" y="73"/>
                  </a:lnTo>
                  <a:lnTo>
                    <a:pt x="156" y="57"/>
                  </a:lnTo>
                  <a:lnTo>
                    <a:pt x="141" y="40"/>
                  </a:lnTo>
                  <a:lnTo>
                    <a:pt x="119" y="27"/>
                  </a:lnTo>
                  <a:lnTo>
                    <a:pt x="95" y="16"/>
                  </a:lnTo>
                  <a:lnTo>
                    <a:pt x="64" y="7"/>
                  </a:lnTo>
                  <a:lnTo>
                    <a:pt x="34" y="2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29" name="Freeform 144"/>
            <p:cNvSpPr>
              <a:spLocks/>
            </p:cNvSpPr>
            <p:nvPr/>
          </p:nvSpPr>
          <p:spPr bwMode="auto">
            <a:xfrm>
              <a:off x="2351" y="2118"/>
              <a:ext cx="172" cy="94"/>
            </a:xfrm>
            <a:custGeom>
              <a:avLst/>
              <a:gdLst>
                <a:gd name="T0" fmla="*/ 9 w 172"/>
                <a:gd name="T1" fmla="*/ 91 h 94"/>
                <a:gd name="T2" fmla="*/ 10 w 172"/>
                <a:gd name="T3" fmla="*/ 93 h 94"/>
                <a:gd name="T4" fmla="*/ 12 w 172"/>
                <a:gd name="T5" fmla="*/ 76 h 94"/>
                <a:gd name="T6" fmla="*/ 22 w 172"/>
                <a:gd name="T7" fmla="*/ 62 h 94"/>
                <a:gd name="T8" fmla="*/ 36 w 172"/>
                <a:gd name="T9" fmla="*/ 47 h 94"/>
                <a:gd name="T10" fmla="*/ 56 w 172"/>
                <a:gd name="T11" fmla="*/ 35 h 94"/>
                <a:gd name="T12" fmla="*/ 80 w 172"/>
                <a:gd name="T13" fmla="*/ 24 h 94"/>
                <a:gd name="T14" fmla="*/ 107 w 172"/>
                <a:gd name="T15" fmla="*/ 15 h 94"/>
                <a:gd name="T16" fmla="*/ 138 w 172"/>
                <a:gd name="T17" fmla="*/ 10 h 94"/>
                <a:gd name="T18" fmla="*/ 172 w 172"/>
                <a:gd name="T19" fmla="*/ 10 h 94"/>
                <a:gd name="T20" fmla="*/ 172 w 172"/>
                <a:gd name="T21" fmla="*/ 0 h 94"/>
                <a:gd name="T22" fmla="*/ 138 w 172"/>
                <a:gd name="T23" fmla="*/ 2 h 94"/>
                <a:gd name="T24" fmla="*/ 107 w 172"/>
                <a:gd name="T25" fmla="*/ 7 h 94"/>
                <a:gd name="T26" fmla="*/ 78 w 172"/>
                <a:gd name="T27" fmla="*/ 16 h 94"/>
                <a:gd name="T28" fmla="*/ 53 w 172"/>
                <a:gd name="T29" fmla="*/ 27 h 94"/>
                <a:gd name="T30" fmla="*/ 32 w 172"/>
                <a:gd name="T31" fmla="*/ 40 h 94"/>
                <a:gd name="T32" fmla="*/ 15 w 172"/>
                <a:gd name="T33" fmla="*/ 57 h 94"/>
                <a:gd name="T34" fmla="*/ 5 w 172"/>
                <a:gd name="T35" fmla="*/ 73 h 94"/>
                <a:gd name="T36" fmla="*/ 0 w 172"/>
                <a:gd name="T37" fmla="*/ 93 h 94"/>
                <a:gd name="T38" fmla="*/ 1 w 172"/>
                <a:gd name="T39" fmla="*/ 94 h 94"/>
                <a:gd name="T40" fmla="*/ 9 w 172"/>
                <a:gd name="T41" fmla="*/ 91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2"/>
                <a:gd name="T64" fmla="*/ 0 h 94"/>
                <a:gd name="T65" fmla="*/ 172 w 172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2" h="94">
                  <a:moveTo>
                    <a:pt x="9" y="91"/>
                  </a:moveTo>
                  <a:lnTo>
                    <a:pt x="10" y="93"/>
                  </a:lnTo>
                  <a:lnTo>
                    <a:pt x="12" y="76"/>
                  </a:lnTo>
                  <a:lnTo>
                    <a:pt x="22" y="62"/>
                  </a:lnTo>
                  <a:lnTo>
                    <a:pt x="36" y="47"/>
                  </a:lnTo>
                  <a:lnTo>
                    <a:pt x="56" y="35"/>
                  </a:lnTo>
                  <a:lnTo>
                    <a:pt x="80" y="24"/>
                  </a:lnTo>
                  <a:lnTo>
                    <a:pt x="107" y="15"/>
                  </a:lnTo>
                  <a:lnTo>
                    <a:pt x="138" y="10"/>
                  </a:lnTo>
                  <a:lnTo>
                    <a:pt x="172" y="10"/>
                  </a:lnTo>
                  <a:lnTo>
                    <a:pt x="172" y="0"/>
                  </a:lnTo>
                  <a:lnTo>
                    <a:pt x="138" y="2"/>
                  </a:lnTo>
                  <a:lnTo>
                    <a:pt x="107" y="7"/>
                  </a:lnTo>
                  <a:lnTo>
                    <a:pt x="78" y="16"/>
                  </a:lnTo>
                  <a:lnTo>
                    <a:pt x="53" y="27"/>
                  </a:lnTo>
                  <a:lnTo>
                    <a:pt x="32" y="40"/>
                  </a:lnTo>
                  <a:lnTo>
                    <a:pt x="15" y="57"/>
                  </a:lnTo>
                  <a:lnTo>
                    <a:pt x="5" y="73"/>
                  </a:lnTo>
                  <a:lnTo>
                    <a:pt x="0" y="93"/>
                  </a:lnTo>
                  <a:lnTo>
                    <a:pt x="1" y="94"/>
                  </a:lnTo>
                  <a:lnTo>
                    <a:pt x="9" y="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30" name="Freeform 145"/>
            <p:cNvSpPr>
              <a:spLocks/>
            </p:cNvSpPr>
            <p:nvPr/>
          </p:nvSpPr>
          <p:spPr bwMode="auto">
            <a:xfrm>
              <a:off x="2352" y="2206"/>
              <a:ext cx="26" cy="14"/>
            </a:xfrm>
            <a:custGeom>
              <a:avLst/>
              <a:gdLst>
                <a:gd name="T0" fmla="*/ 18 w 26"/>
                <a:gd name="T1" fmla="*/ 1 h 14"/>
                <a:gd name="T2" fmla="*/ 18 w 26"/>
                <a:gd name="T3" fmla="*/ 0 h 14"/>
                <a:gd name="T4" fmla="*/ 12 w 26"/>
                <a:gd name="T5" fmla="*/ 6 h 14"/>
                <a:gd name="T6" fmla="*/ 10 w 26"/>
                <a:gd name="T7" fmla="*/ 6 h 14"/>
                <a:gd name="T8" fmla="*/ 8 w 26"/>
                <a:gd name="T9" fmla="*/ 5 h 14"/>
                <a:gd name="T10" fmla="*/ 8 w 26"/>
                <a:gd name="T11" fmla="*/ 3 h 14"/>
                <a:gd name="T12" fmla="*/ 0 w 26"/>
                <a:gd name="T13" fmla="*/ 6 h 14"/>
                <a:gd name="T14" fmla="*/ 3 w 26"/>
                <a:gd name="T15" fmla="*/ 10 h 14"/>
                <a:gd name="T16" fmla="*/ 8 w 26"/>
                <a:gd name="T17" fmla="*/ 14 h 14"/>
                <a:gd name="T18" fmla="*/ 15 w 26"/>
                <a:gd name="T19" fmla="*/ 14 h 14"/>
                <a:gd name="T20" fmla="*/ 26 w 26"/>
                <a:gd name="T21" fmla="*/ 5 h 14"/>
                <a:gd name="T22" fmla="*/ 26 w 26"/>
                <a:gd name="T23" fmla="*/ 3 h 14"/>
                <a:gd name="T24" fmla="*/ 26 w 26"/>
                <a:gd name="T25" fmla="*/ 5 h 14"/>
                <a:gd name="T26" fmla="*/ 26 w 26"/>
                <a:gd name="T27" fmla="*/ 5 h 14"/>
                <a:gd name="T28" fmla="*/ 26 w 26"/>
                <a:gd name="T29" fmla="*/ 3 h 14"/>
                <a:gd name="T30" fmla="*/ 18 w 26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"/>
                <a:gd name="T49" fmla="*/ 0 h 14"/>
                <a:gd name="T50" fmla="*/ 26 w 26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" h="14">
                  <a:moveTo>
                    <a:pt x="18" y="1"/>
                  </a:moveTo>
                  <a:lnTo>
                    <a:pt x="18" y="0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3"/>
                  </a:lnTo>
                  <a:lnTo>
                    <a:pt x="0" y="6"/>
                  </a:lnTo>
                  <a:lnTo>
                    <a:pt x="3" y="10"/>
                  </a:lnTo>
                  <a:lnTo>
                    <a:pt x="8" y="14"/>
                  </a:lnTo>
                  <a:lnTo>
                    <a:pt x="15" y="14"/>
                  </a:lnTo>
                  <a:lnTo>
                    <a:pt x="26" y="5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3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31" name="Freeform 146"/>
            <p:cNvSpPr>
              <a:spLocks/>
            </p:cNvSpPr>
            <p:nvPr/>
          </p:nvSpPr>
          <p:spPr bwMode="auto">
            <a:xfrm>
              <a:off x="2370" y="2203"/>
              <a:ext cx="9" cy="6"/>
            </a:xfrm>
            <a:custGeom>
              <a:avLst/>
              <a:gdLst>
                <a:gd name="T0" fmla="*/ 3 w 9"/>
                <a:gd name="T1" fmla="*/ 0 h 6"/>
                <a:gd name="T2" fmla="*/ 2 w 9"/>
                <a:gd name="T3" fmla="*/ 1 h 6"/>
                <a:gd name="T4" fmla="*/ 0 w 9"/>
                <a:gd name="T5" fmla="*/ 4 h 6"/>
                <a:gd name="T6" fmla="*/ 8 w 9"/>
                <a:gd name="T7" fmla="*/ 6 h 6"/>
                <a:gd name="T8" fmla="*/ 9 w 9"/>
                <a:gd name="T9" fmla="*/ 4 h 6"/>
                <a:gd name="T10" fmla="*/ 8 w 9"/>
                <a:gd name="T11" fmla="*/ 5 h 6"/>
                <a:gd name="T12" fmla="*/ 3 w 9"/>
                <a:gd name="T13" fmla="*/ 0 h 6"/>
                <a:gd name="T14" fmla="*/ 2 w 9"/>
                <a:gd name="T15" fmla="*/ 0 h 6"/>
                <a:gd name="T16" fmla="*/ 2 w 9"/>
                <a:gd name="T17" fmla="*/ 1 h 6"/>
                <a:gd name="T18" fmla="*/ 3 w 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6"/>
                <a:gd name="T32" fmla="*/ 9 w 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6">
                  <a:moveTo>
                    <a:pt x="3" y="0"/>
                  </a:moveTo>
                  <a:lnTo>
                    <a:pt x="2" y="1"/>
                  </a:lnTo>
                  <a:lnTo>
                    <a:pt x="0" y="4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5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32" name="Freeform 147"/>
            <p:cNvSpPr>
              <a:spLocks/>
            </p:cNvSpPr>
            <p:nvPr/>
          </p:nvSpPr>
          <p:spPr bwMode="auto">
            <a:xfrm>
              <a:off x="2373" y="2154"/>
              <a:ext cx="150" cy="54"/>
            </a:xfrm>
            <a:custGeom>
              <a:avLst/>
              <a:gdLst>
                <a:gd name="T0" fmla="*/ 150 w 150"/>
                <a:gd name="T1" fmla="*/ 0 h 54"/>
                <a:gd name="T2" fmla="*/ 150 w 150"/>
                <a:gd name="T3" fmla="*/ 0 h 54"/>
                <a:gd name="T4" fmla="*/ 126 w 150"/>
                <a:gd name="T5" fmla="*/ 2 h 54"/>
                <a:gd name="T6" fmla="*/ 104 w 150"/>
                <a:gd name="T7" fmla="*/ 5 h 54"/>
                <a:gd name="T8" fmla="*/ 82 w 150"/>
                <a:gd name="T9" fmla="*/ 9 h 54"/>
                <a:gd name="T10" fmla="*/ 62 w 150"/>
                <a:gd name="T11" fmla="*/ 14 h 54"/>
                <a:gd name="T12" fmla="*/ 43 w 150"/>
                <a:gd name="T13" fmla="*/ 21 h 54"/>
                <a:gd name="T14" fmla="*/ 27 w 150"/>
                <a:gd name="T15" fmla="*/ 30 h 54"/>
                <a:gd name="T16" fmla="*/ 12 w 150"/>
                <a:gd name="T17" fmla="*/ 37 h 54"/>
                <a:gd name="T18" fmla="*/ 0 w 150"/>
                <a:gd name="T19" fmla="*/ 49 h 54"/>
                <a:gd name="T20" fmla="*/ 5 w 150"/>
                <a:gd name="T21" fmla="*/ 54 h 54"/>
                <a:gd name="T22" fmla="*/ 17 w 150"/>
                <a:gd name="T23" fmla="*/ 45 h 54"/>
                <a:gd name="T24" fmla="*/ 29 w 150"/>
                <a:gd name="T25" fmla="*/ 37 h 54"/>
                <a:gd name="T26" fmla="*/ 46 w 150"/>
                <a:gd name="T27" fmla="*/ 28 h 54"/>
                <a:gd name="T28" fmla="*/ 64 w 150"/>
                <a:gd name="T29" fmla="*/ 22 h 54"/>
                <a:gd name="T30" fmla="*/ 82 w 150"/>
                <a:gd name="T31" fmla="*/ 17 h 54"/>
                <a:gd name="T32" fmla="*/ 104 w 150"/>
                <a:gd name="T33" fmla="*/ 13 h 54"/>
                <a:gd name="T34" fmla="*/ 126 w 150"/>
                <a:gd name="T35" fmla="*/ 10 h 54"/>
                <a:gd name="T36" fmla="*/ 150 w 150"/>
                <a:gd name="T37" fmla="*/ 10 h 54"/>
                <a:gd name="T38" fmla="*/ 150 w 150"/>
                <a:gd name="T39" fmla="*/ 10 h 54"/>
                <a:gd name="T40" fmla="*/ 150 w 150"/>
                <a:gd name="T41" fmla="*/ 0 h 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0"/>
                <a:gd name="T64" fmla="*/ 0 h 54"/>
                <a:gd name="T65" fmla="*/ 150 w 150"/>
                <a:gd name="T66" fmla="*/ 54 h 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0" h="54">
                  <a:moveTo>
                    <a:pt x="150" y="0"/>
                  </a:moveTo>
                  <a:lnTo>
                    <a:pt x="150" y="0"/>
                  </a:lnTo>
                  <a:lnTo>
                    <a:pt x="126" y="2"/>
                  </a:lnTo>
                  <a:lnTo>
                    <a:pt x="104" y="5"/>
                  </a:lnTo>
                  <a:lnTo>
                    <a:pt x="82" y="9"/>
                  </a:lnTo>
                  <a:lnTo>
                    <a:pt x="62" y="14"/>
                  </a:lnTo>
                  <a:lnTo>
                    <a:pt x="43" y="21"/>
                  </a:lnTo>
                  <a:lnTo>
                    <a:pt x="27" y="30"/>
                  </a:lnTo>
                  <a:lnTo>
                    <a:pt x="12" y="37"/>
                  </a:lnTo>
                  <a:lnTo>
                    <a:pt x="0" y="49"/>
                  </a:lnTo>
                  <a:lnTo>
                    <a:pt x="5" y="54"/>
                  </a:lnTo>
                  <a:lnTo>
                    <a:pt x="17" y="45"/>
                  </a:lnTo>
                  <a:lnTo>
                    <a:pt x="29" y="37"/>
                  </a:lnTo>
                  <a:lnTo>
                    <a:pt x="46" y="28"/>
                  </a:lnTo>
                  <a:lnTo>
                    <a:pt x="64" y="22"/>
                  </a:lnTo>
                  <a:lnTo>
                    <a:pt x="82" y="17"/>
                  </a:lnTo>
                  <a:lnTo>
                    <a:pt x="104" y="13"/>
                  </a:lnTo>
                  <a:lnTo>
                    <a:pt x="126" y="10"/>
                  </a:lnTo>
                  <a:lnTo>
                    <a:pt x="150" y="1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33" name="Freeform 148"/>
            <p:cNvSpPr>
              <a:spLocks/>
            </p:cNvSpPr>
            <p:nvPr/>
          </p:nvSpPr>
          <p:spPr bwMode="auto">
            <a:xfrm>
              <a:off x="2523" y="2154"/>
              <a:ext cx="152" cy="55"/>
            </a:xfrm>
            <a:custGeom>
              <a:avLst/>
              <a:gdLst>
                <a:gd name="T0" fmla="*/ 152 w 152"/>
                <a:gd name="T1" fmla="*/ 50 h 55"/>
                <a:gd name="T2" fmla="*/ 150 w 152"/>
                <a:gd name="T3" fmla="*/ 50 h 55"/>
                <a:gd name="T4" fmla="*/ 138 w 152"/>
                <a:gd name="T5" fmla="*/ 39 h 55"/>
                <a:gd name="T6" fmla="*/ 124 w 152"/>
                <a:gd name="T7" fmla="*/ 30 h 55"/>
                <a:gd name="T8" fmla="*/ 108 w 152"/>
                <a:gd name="T9" fmla="*/ 22 h 55"/>
                <a:gd name="T10" fmla="*/ 90 w 152"/>
                <a:gd name="T11" fmla="*/ 14 h 55"/>
                <a:gd name="T12" fmla="*/ 68 w 152"/>
                <a:gd name="T13" fmla="*/ 9 h 55"/>
                <a:gd name="T14" fmla="*/ 47 w 152"/>
                <a:gd name="T15" fmla="*/ 5 h 55"/>
                <a:gd name="T16" fmla="*/ 24 w 152"/>
                <a:gd name="T17" fmla="*/ 2 h 55"/>
                <a:gd name="T18" fmla="*/ 0 w 152"/>
                <a:gd name="T19" fmla="*/ 0 h 55"/>
                <a:gd name="T20" fmla="*/ 0 w 152"/>
                <a:gd name="T21" fmla="*/ 10 h 55"/>
                <a:gd name="T22" fmla="*/ 24 w 152"/>
                <a:gd name="T23" fmla="*/ 10 h 55"/>
                <a:gd name="T24" fmla="*/ 47 w 152"/>
                <a:gd name="T25" fmla="*/ 13 h 55"/>
                <a:gd name="T26" fmla="*/ 68 w 152"/>
                <a:gd name="T27" fmla="*/ 17 h 55"/>
                <a:gd name="T28" fmla="*/ 87 w 152"/>
                <a:gd name="T29" fmla="*/ 22 h 55"/>
                <a:gd name="T30" fmla="*/ 106 w 152"/>
                <a:gd name="T31" fmla="*/ 30 h 55"/>
                <a:gd name="T32" fmla="*/ 121 w 152"/>
                <a:gd name="T33" fmla="*/ 37 h 55"/>
                <a:gd name="T34" fmla="*/ 133 w 152"/>
                <a:gd name="T35" fmla="*/ 46 h 55"/>
                <a:gd name="T36" fmla="*/ 146 w 152"/>
                <a:gd name="T37" fmla="*/ 55 h 55"/>
                <a:gd name="T38" fmla="*/ 144 w 152"/>
                <a:gd name="T39" fmla="*/ 55 h 55"/>
                <a:gd name="T40" fmla="*/ 152 w 152"/>
                <a:gd name="T41" fmla="*/ 50 h 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2"/>
                <a:gd name="T64" fmla="*/ 0 h 55"/>
                <a:gd name="T65" fmla="*/ 152 w 152"/>
                <a:gd name="T66" fmla="*/ 55 h 5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2" h="55">
                  <a:moveTo>
                    <a:pt x="152" y="50"/>
                  </a:moveTo>
                  <a:lnTo>
                    <a:pt x="150" y="50"/>
                  </a:lnTo>
                  <a:lnTo>
                    <a:pt x="138" y="39"/>
                  </a:lnTo>
                  <a:lnTo>
                    <a:pt x="124" y="30"/>
                  </a:lnTo>
                  <a:lnTo>
                    <a:pt x="108" y="22"/>
                  </a:lnTo>
                  <a:lnTo>
                    <a:pt x="90" y="14"/>
                  </a:lnTo>
                  <a:lnTo>
                    <a:pt x="68" y="9"/>
                  </a:lnTo>
                  <a:lnTo>
                    <a:pt x="47" y="5"/>
                  </a:lnTo>
                  <a:lnTo>
                    <a:pt x="24" y="2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4" y="10"/>
                  </a:lnTo>
                  <a:lnTo>
                    <a:pt x="47" y="13"/>
                  </a:lnTo>
                  <a:lnTo>
                    <a:pt x="68" y="17"/>
                  </a:lnTo>
                  <a:lnTo>
                    <a:pt x="87" y="22"/>
                  </a:lnTo>
                  <a:lnTo>
                    <a:pt x="106" y="30"/>
                  </a:lnTo>
                  <a:lnTo>
                    <a:pt x="121" y="37"/>
                  </a:lnTo>
                  <a:lnTo>
                    <a:pt x="133" y="46"/>
                  </a:lnTo>
                  <a:lnTo>
                    <a:pt x="146" y="55"/>
                  </a:lnTo>
                  <a:lnTo>
                    <a:pt x="144" y="55"/>
                  </a:lnTo>
                  <a:lnTo>
                    <a:pt x="152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34" name="Freeform 149"/>
            <p:cNvSpPr>
              <a:spLocks/>
            </p:cNvSpPr>
            <p:nvPr/>
          </p:nvSpPr>
          <p:spPr bwMode="auto">
            <a:xfrm>
              <a:off x="2667" y="2204"/>
              <a:ext cx="27" cy="17"/>
            </a:xfrm>
            <a:custGeom>
              <a:avLst/>
              <a:gdLst>
                <a:gd name="T0" fmla="*/ 17 w 27"/>
                <a:gd name="T1" fmla="*/ 7 h 17"/>
                <a:gd name="T2" fmla="*/ 18 w 27"/>
                <a:gd name="T3" fmla="*/ 5 h 17"/>
                <a:gd name="T4" fmla="*/ 16 w 27"/>
                <a:gd name="T5" fmla="*/ 9 h 17"/>
                <a:gd name="T6" fmla="*/ 14 w 27"/>
                <a:gd name="T7" fmla="*/ 7 h 17"/>
                <a:gd name="T8" fmla="*/ 9 w 27"/>
                <a:gd name="T9" fmla="*/ 3 h 17"/>
                <a:gd name="T10" fmla="*/ 8 w 27"/>
                <a:gd name="T11" fmla="*/ 0 h 17"/>
                <a:gd name="T12" fmla="*/ 0 w 27"/>
                <a:gd name="T13" fmla="*/ 5 h 17"/>
                <a:gd name="T14" fmla="*/ 4 w 27"/>
                <a:gd name="T15" fmla="*/ 8 h 17"/>
                <a:gd name="T16" fmla="*/ 9 w 27"/>
                <a:gd name="T17" fmla="*/ 15 h 17"/>
                <a:gd name="T18" fmla="*/ 18 w 27"/>
                <a:gd name="T19" fmla="*/ 17 h 17"/>
                <a:gd name="T20" fmla="*/ 26 w 27"/>
                <a:gd name="T21" fmla="*/ 8 h 17"/>
                <a:gd name="T22" fmla="*/ 27 w 27"/>
                <a:gd name="T23" fmla="*/ 7 h 17"/>
                <a:gd name="T24" fmla="*/ 26 w 27"/>
                <a:gd name="T25" fmla="*/ 8 h 17"/>
                <a:gd name="T26" fmla="*/ 26 w 27"/>
                <a:gd name="T27" fmla="*/ 7 h 17"/>
                <a:gd name="T28" fmla="*/ 27 w 27"/>
                <a:gd name="T29" fmla="*/ 7 h 17"/>
                <a:gd name="T30" fmla="*/ 17 w 27"/>
                <a:gd name="T31" fmla="*/ 7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"/>
                <a:gd name="T49" fmla="*/ 0 h 17"/>
                <a:gd name="T50" fmla="*/ 27 w 2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" h="17">
                  <a:moveTo>
                    <a:pt x="17" y="7"/>
                  </a:moveTo>
                  <a:lnTo>
                    <a:pt x="18" y="5"/>
                  </a:lnTo>
                  <a:lnTo>
                    <a:pt x="16" y="9"/>
                  </a:lnTo>
                  <a:lnTo>
                    <a:pt x="14" y="7"/>
                  </a:lnTo>
                  <a:lnTo>
                    <a:pt x="9" y="3"/>
                  </a:lnTo>
                  <a:lnTo>
                    <a:pt x="8" y="0"/>
                  </a:lnTo>
                  <a:lnTo>
                    <a:pt x="0" y="5"/>
                  </a:lnTo>
                  <a:lnTo>
                    <a:pt x="4" y="8"/>
                  </a:lnTo>
                  <a:lnTo>
                    <a:pt x="9" y="15"/>
                  </a:lnTo>
                  <a:lnTo>
                    <a:pt x="18" y="17"/>
                  </a:lnTo>
                  <a:lnTo>
                    <a:pt x="26" y="8"/>
                  </a:lnTo>
                  <a:lnTo>
                    <a:pt x="27" y="7"/>
                  </a:lnTo>
                  <a:lnTo>
                    <a:pt x="26" y="8"/>
                  </a:lnTo>
                  <a:lnTo>
                    <a:pt x="26" y="7"/>
                  </a:lnTo>
                  <a:lnTo>
                    <a:pt x="27" y="7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35" name="Freeform 150"/>
            <p:cNvSpPr>
              <a:spLocks/>
            </p:cNvSpPr>
            <p:nvPr/>
          </p:nvSpPr>
          <p:spPr bwMode="auto">
            <a:xfrm>
              <a:off x="2419" y="2123"/>
              <a:ext cx="229" cy="62"/>
            </a:xfrm>
            <a:custGeom>
              <a:avLst/>
              <a:gdLst>
                <a:gd name="T0" fmla="*/ 11 w 229"/>
                <a:gd name="T1" fmla="*/ 52 h 62"/>
                <a:gd name="T2" fmla="*/ 35 w 229"/>
                <a:gd name="T3" fmla="*/ 44 h 62"/>
                <a:gd name="T4" fmla="*/ 60 w 229"/>
                <a:gd name="T5" fmla="*/ 39 h 62"/>
                <a:gd name="T6" fmla="*/ 90 w 229"/>
                <a:gd name="T7" fmla="*/ 36 h 62"/>
                <a:gd name="T8" fmla="*/ 120 w 229"/>
                <a:gd name="T9" fmla="*/ 36 h 62"/>
                <a:gd name="T10" fmla="*/ 151 w 229"/>
                <a:gd name="T11" fmla="*/ 40 h 62"/>
                <a:gd name="T12" fmla="*/ 180 w 229"/>
                <a:gd name="T13" fmla="*/ 45 h 62"/>
                <a:gd name="T14" fmla="*/ 206 w 229"/>
                <a:gd name="T15" fmla="*/ 54 h 62"/>
                <a:gd name="T16" fmla="*/ 226 w 229"/>
                <a:gd name="T17" fmla="*/ 62 h 62"/>
                <a:gd name="T18" fmla="*/ 228 w 229"/>
                <a:gd name="T19" fmla="*/ 54 h 62"/>
                <a:gd name="T20" fmla="*/ 218 w 229"/>
                <a:gd name="T21" fmla="*/ 36 h 62"/>
                <a:gd name="T22" fmla="*/ 208 w 229"/>
                <a:gd name="T23" fmla="*/ 22 h 62"/>
                <a:gd name="T24" fmla="*/ 195 w 229"/>
                <a:gd name="T25" fmla="*/ 15 h 62"/>
                <a:gd name="T26" fmla="*/ 172 w 229"/>
                <a:gd name="T27" fmla="*/ 8 h 62"/>
                <a:gd name="T28" fmla="*/ 147 w 229"/>
                <a:gd name="T29" fmla="*/ 2 h 62"/>
                <a:gd name="T30" fmla="*/ 119 w 229"/>
                <a:gd name="T31" fmla="*/ 0 h 62"/>
                <a:gd name="T32" fmla="*/ 90 w 229"/>
                <a:gd name="T33" fmla="*/ 0 h 62"/>
                <a:gd name="T34" fmla="*/ 62 w 229"/>
                <a:gd name="T35" fmla="*/ 2 h 62"/>
                <a:gd name="T36" fmla="*/ 36 w 229"/>
                <a:gd name="T37" fmla="*/ 8 h 62"/>
                <a:gd name="T38" fmla="*/ 13 w 229"/>
                <a:gd name="T39" fmla="*/ 14 h 62"/>
                <a:gd name="T40" fmla="*/ 2 w 229"/>
                <a:gd name="T41" fmla="*/ 19 h 62"/>
                <a:gd name="T42" fmla="*/ 8 w 229"/>
                <a:gd name="T43" fmla="*/ 22 h 62"/>
                <a:gd name="T44" fmla="*/ 20 w 229"/>
                <a:gd name="T45" fmla="*/ 24 h 62"/>
                <a:gd name="T46" fmla="*/ 44 w 229"/>
                <a:gd name="T47" fmla="*/ 20 h 62"/>
                <a:gd name="T48" fmla="*/ 75 w 229"/>
                <a:gd name="T49" fmla="*/ 10 h 62"/>
                <a:gd name="T50" fmla="*/ 96 w 229"/>
                <a:gd name="T51" fmla="*/ 8 h 62"/>
                <a:gd name="T52" fmla="*/ 105 w 229"/>
                <a:gd name="T53" fmla="*/ 11 h 62"/>
                <a:gd name="T54" fmla="*/ 105 w 229"/>
                <a:gd name="T55" fmla="*/ 17 h 62"/>
                <a:gd name="T56" fmla="*/ 105 w 229"/>
                <a:gd name="T57" fmla="*/ 18 h 62"/>
                <a:gd name="T58" fmla="*/ 111 w 229"/>
                <a:gd name="T59" fmla="*/ 11 h 62"/>
                <a:gd name="T60" fmla="*/ 111 w 229"/>
                <a:gd name="T61" fmla="*/ 5 h 62"/>
                <a:gd name="T62" fmla="*/ 130 w 229"/>
                <a:gd name="T63" fmla="*/ 8 h 62"/>
                <a:gd name="T64" fmla="*/ 155 w 229"/>
                <a:gd name="T65" fmla="*/ 13 h 62"/>
                <a:gd name="T66" fmla="*/ 177 w 229"/>
                <a:gd name="T67" fmla="*/ 22 h 62"/>
                <a:gd name="T68" fmla="*/ 189 w 229"/>
                <a:gd name="T69" fmla="*/ 36 h 62"/>
                <a:gd name="T70" fmla="*/ 179 w 229"/>
                <a:gd name="T71" fmla="*/ 39 h 62"/>
                <a:gd name="T72" fmla="*/ 161 w 229"/>
                <a:gd name="T73" fmla="*/ 35 h 62"/>
                <a:gd name="T74" fmla="*/ 142 w 229"/>
                <a:gd name="T75" fmla="*/ 32 h 62"/>
                <a:gd name="T76" fmla="*/ 120 w 229"/>
                <a:gd name="T77" fmla="*/ 30 h 62"/>
                <a:gd name="T78" fmla="*/ 102 w 229"/>
                <a:gd name="T79" fmla="*/ 30 h 62"/>
                <a:gd name="T80" fmla="*/ 90 w 229"/>
                <a:gd name="T81" fmla="*/ 32 h 62"/>
                <a:gd name="T82" fmla="*/ 91 w 229"/>
                <a:gd name="T83" fmla="*/ 26 h 62"/>
                <a:gd name="T84" fmla="*/ 94 w 229"/>
                <a:gd name="T85" fmla="*/ 23 h 62"/>
                <a:gd name="T86" fmla="*/ 81 w 229"/>
                <a:gd name="T87" fmla="*/ 26 h 62"/>
                <a:gd name="T88" fmla="*/ 67 w 229"/>
                <a:gd name="T89" fmla="*/ 36 h 62"/>
                <a:gd name="T90" fmla="*/ 47 w 229"/>
                <a:gd name="T91" fmla="*/ 39 h 62"/>
                <a:gd name="T92" fmla="*/ 39 w 229"/>
                <a:gd name="T93" fmla="*/ 39 h 62"/>
                <a:gd name="T94" fmla="*/ 29 w 229"/>
                <a:gd name="T95" fmla="*/ 39 h 62"/>
                <a:gd name="T96" fmla="*/ 17 w 229"/>
                <a:gd name="T97" fmla="*/ 42 h 62"/>
                <a:gd name="T98" fmla="*/ 5 w 229"/>
                <a:gd name="T99" fmla="*/ 49 h 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9"/>
                <a:gd name="T151" fmla="*/ 0 h 62"/>
                <a:gd name="T152" fmla="*/ 229 w 229"/>
                <a:gd name="T153" fmla="*/ 62 h 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9" h="62">
                  <a:moveTo>
                    <a:pt x="0" y="55"/>
                  </a:moveTo>
                  <a:lnTo>
                    <a:pt x="11" y="52"/>
                  </a:lnTo>
                  <a:lnTo>
                    <a:pt x="23" y="48"/>
                  </a:lnTo>
                  <a:lnTo>
                    <a:pt x="35" y="44"/>
                  </a:lnTo>
                  <a:lnTo>
                    <a:pt x="47" y="41"/>
                  </a:lnTo>
                  <a:lnTo>
                    <a:pt x="60" y="39"/>
                  </a:lnTo>
                  <a:lnTo>
                    <a:pt x="75" y="37"/>
                  </a:lnTo>
                  <a:lnTo>
                    <a:pt x="90" y="36"/>
                  </a:lnTo>
                  <a:lnTo>
                    <a:pt x="104" y="36"/>
                  </a:lnTo>
                  <a:lnTo>
                    <a:pt x="120" y="36"/>
                  </a:lnTo>
                  <a:lnTo>
                    <a:pt x="136" y="37"/>
                  </a:lnTo>
                  <a:lnTo>
                    <a:pt x="151" y="40"/>
                  </a:lnTo>
                  <a:lnTo>
                    <a:pt x="166" y="42"/>
                  </a:lnTo>
                  <a:lnTo>
                    <a:pt x="180" y="45"/>
                  </a:lnTo>
                  <a:lnTo>
                    <a:pt x="193" y="50"/>
                  </a:lnTo>
                  <a:lnTo>
                    <a:pt x="206" y="54"/>
                  </a:lnTo>
                  <a:lnTo>
                    <a:pt x="217" y="59"/>
                  </a:lnTo>
                  <a:lnTo>
                    <a:pt x="226" y="62"/>
                  </a:lnTo>
                  <a:lnTo>
                    <a:pt x="229" y="61"/>
                  </a:lnTo>
                  <a:lnTo>
                    <a:pt x="228" y="54"/>
                  </a:lnTo>
                  <a:lnTo>
                    <a:pt x="224" y="45"/>
                  </a:lnTo>
                  <a:lnTo>
                    <a:pt x="218" y="36"/>
                  </a:lnTo>
                  <a:lnTo>
                    <a:pt x="212" y="28"/>
                  </a:lnTo>
                  <a:lnTo>
                    <a:pt x="208" y="22"/>
                  </a:lnTo>
                  <a:lnTo>
                    <a:pt x="206" y="19"/>
                  </a:lnTo>
                  <a:lnTo>
                    <a:pt x="195" y="15"/>
                  </a:lnTo>
                  <a:lnTo>
                    <a:pt x="184" y="11"/>
                  </a:lnTo>
                  <a:lnTo>
                    <a:pt x="172" y="8"/>
                  </a:lnTo>
                  <a:lnTo>
                    <a:pt x="160" y="5"/>
                  </a:lnTo>
                  <a:lnTo>
                    <a:pt x="147" y="2"/>
                  </a:lnTo>
                  <a:lnTo>
                    <a:pt x="133" y="1"/>
                  </a:lnTo>
                  <a:lnTo>
                    <a:pt x="119" y="0"/>
                  </a:lnTo>
                  <a:lnTo>
                    <a:pt x="104" y="0"/>
                  </a:lnTo>
                  <a:lnTo>
                    <a:pt x="90" y="0"/>
                  </a:lnTo>
                  <a:lnTo>
                    <a:pt x="76" y="1"/>
                  </a:lnTo>
                  <a:lnTo>
                    <a:pt x="62" y="2"/>
                  </a:lnTo>
                  <a:lnTo>
                    <a:pt x="50" y="5"/>
                  </a:lnTo>
                  <a:lnTo>
                    <a:pt x="36" y="8"/>
                  </a:lnTo>
                  <a:lnTo>
                    <a:pt x="24" y="10"/>
                  </a:lnTo>
                  <a:lnTo>
                    <a:pt x="13" y="14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5" y="20"/>
                  </a:lnTo>
                  <a:lnTo>
                    <a:pt x="8" y="22"/>
                  </a:lnTo>
                  <a:lnTo>
                    <a:pt x="13" y="24"/>
                  </a:lnTo>
                  <a:lnTo>
                    <a:pt x="20" y="24"/>
                  </a:lnTo>
                  <a:lnTo>
                    <a:pt x="31" y="24"/>
                  </a:lnTo>
                  <a:lnTo>
                    <a:pt x="44" y="20"/>
                  </a:lnTo>
                  <a:lnTo>
                    <a:pt x="59" y="15"/>
                  </a:lnTo>
                  <a:lnTo>
                    <a:pt x="75" y="10"/>
                  </a:lnTo>
                  <a:lnTo>
                    <a:pt x="87" y="8"/>
                  </a:lnTo>
                  <a:lnTo>
                    <a:pt x="96" y="8"/>
                  </a:lnTo>
                  <a:lnTo>
                    <a:pt x="102" y="9"/>
                  </a:lnTo>
                  <a:lnTo>
                    <a:pt x="105" y="11"/>
                  </a:lnTo>
                  <a:lnTo>
                    <a:pt x="107" y="14"/>
                  </a:lnTo>
                  <a:lnTo>
                    <a:pt x="105" y="17"/>
                  </a:lnTo>
                  <a:lnTo>
                    <a:pt x="103" y="19"/>
                  </a:lnTo>
                  <a:lnTo>
                    <a:pt x="105" y="18"/>
                  </a:lnTo>
                  <a:lnTo>
                    <a:pt x="109" y="15"/>
                  </a:lnTo>
                  <a:lnTo>
                    <a:pt x="111" y="11"/>
                  </a:lnTo>
                  <a:lnTo>
                    <a:pt x="109" y="5"/>
                  </a:lnTo>
                  <a:lnTo>
                    <a:pt x="111" y="5"/>
                  </a:lnTo>
                  <a:lnTo>
                    <a:pt x="119" y="6"/>
                  </a:lnTo>
                  <a:lnTo>
                    <a:pt x="130" y="8"/>
                  </a:lnTo>
                  <a:lnTo>
                    <a:pt x="142" y="10"/>
                  </a:lnTo>
                  <a:lnTo>
                    <a:pt x="155" y="13"/>
                  </a:lnTo>
                  <a:lnTo>
                    <a:pt x="167" y="17"/>
                  </a:lnTo>
                  <a:lnTo>
                    <a:pt x="177" y="22"/>
                  </a:lnTo>
                  <a:lnTo>
                    <a:pt x="184" y="27"/>
                  </a:lnTo>
                  <a:lnTo>
                    <a:pt x="189" y="36"/>
                  </a:lnTo>
                  <a:lnTo>
                    <a:pt x="187" y="39"/>
                  </a:lnTo>
                  <a:lnTo>
                    <a:pt x="179" y="39"/>
                  </a:lnTo>
                  <a:lnTo>
                    <a:pt x="168" y="36"/>
                  </a:lnTo>
                  <a:lnTo>
                    <a:pt x="161" y="35"/>
                  </a:lnTo>
                  <a:lnTo>
                    <a:pt x="153" y="33"/>
                  </a:lnTo>
                  <a:lnTo>
                    <a:pt x="142" y="32"/>
                  </a:lnTo>
                  <a:lnTo>
                    <a:pt x="131" y="31"/>
                  </a:lnTo>
                  <a:lnTo>
                    <a:pt x="120" y="30"/>
                  </a:lnTo>
                  <a:lnTo>
                    <a:pt x="109" y="30"/>
                  </a:lnTo>
                  <a:lnTo>
                    <a:pt x="102" y="30"/>
                  </a:lnTo>
                  <a:lnTo>
                    <a:pt x="96" y="31"/>
                  </a:lnTo>
                  <a:lnTo>
                    <a:pt x="90" y="32"/>
                  </a:lnTo>
                  <a:lnTo>
                    <a:pt x="88" y="30"/>
                  </a:lnTo>
                  <a:lnTo>
                    <a:pt x="91" y="26"/>
                  </a:lnTo>
                  <a:lnTo>
                    <a:pt x="97" y="23"/>
                  </a:lnTo>
                  <a:lnTo>
                    <a:pt x="94" y="23"/>
                  </a:lnTo>
                  <a:lnTo>
                    <a:pt x="88" y="23"/>
                  </a:lnTo>
                  <a:lnTo>
                    <a:pt x="81" y="26"/>
                  </a:lnTo>
                  <a:lnTo>
                    <a:pt x="74" y="31"/>
                  </a:lnTo>
                  <a:lnTo>
                    <a:pt x="67" y="36"/>
                  </a:lnTo>
                  <a:lnTo>
                    <a:pt x="57" y="39"/>
                  </a:lnTo>
                  <a:lnTo>
                    <a:pt x="47" y="39"/>
                  </a:lnTo>
                  <a:lnTo>
                    <a:pt x="41" y="39"/>
                  </a:lnTo>
                  <a:lnTo>
                    <a:pt x="39" y="39"/>
                  </a:lnTo>
                  <a:lnTo>
                    <a:pt x="34" y="39"/>
                  </a:lnTo>
                  <a:lnTo>
                    <a:pt x="29" y="39"/>
                  </a:lnTo>
                  <a:lnTo>
                    <a:pt x="23" y="40"/>
                  </a:lnTo>
                  <a:lnTo>
                    <a:pt x="17" y="42"/>
                  </a:lnTo>
                  <a:lnTo>
                    <a:pt x="11" y="45"/>
                  </a:lnTo>
                  <a:lnTo>
                    <a:pt x="5" y="49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36" name="Freeform 151"/>
            <p:cNvSpPr>
              <a:spLocks/>
            </p:cNvSpPr>
            <p:nvPr/>
          </p:nvSpPr>
          <p:spPr bwMode="auto">
            <a:xfrm>
              <a:off x="2467" y="2239"/>
              <a:ext cx="111" cy="47"/>
            </a:xfrm>
            <a:custGeom>
              <a:avLst/>
              <a:gdLst>
                <a:gd name="T0" fmla="*/ 111 w 111"/>
                <a:gd name="T1" fmla="*/ 38 h 47"/>
                <a:gd name="T2" fmla="*/ 95 w 111"/>
                <a:gd name="T3" fmla="*/ 43 h 47"/>
                <a:gd name="T4" fmla="*/ 79 w 111"/>
                <a:gd name="T5" fmla="*/ 46 h 47"/>
                <a:gd name="T6" fmla="*/ 65 w 111"/>
                <a:gd name="T7" fmla="*/ 47 h 47"/>
                <a:gd name="T8" fmla="*/ 50 w 111"/>
                <a:gd name="T9" fmla="*/ 47 h 47"/>
                <a:gd name="T10" fmla="*/ 36 w 111"/>
                <a:gd name="T11" fmla="*/ 47 h 47"/>
                <a:gd name="T12" fmla="*/ 23 w 111"/>
                <a:gd name="T13" fmla="*/ 44 h 47"/>
                <a:gd name="T14" fmla="*/ 11 w 111"/>
                <a:gd name="T15" fmla="*/ 42 h 47"/>
                <a:gd name="T16" fmla="*/ 0 w 111"/>
                <a:gd name="T17" fmla="*/ 38 h 47"/>
                <a:gd name="T18" fmla="*/ 0 w 111"/>
                <a:gd name="T19" fmla="*/ 0 h 47"/>
                <a:gd name="T20" fmla="*/ 11 w 111"/>
                <a:gd name="T21" fmla="*/ 4 h 47"/>
                <a:gd name="T22" fmla="*/ 23 w 111"/>
                <a:gd name="T23" fmla="*/ 8 h 47"/>
                <a:gd name="T24" fmla="*/ 36 w 111"/>
                <a:gd name="T25" fmla="*/ 9 h 47"/>
                <a:gd name="T26" fmla="*/ 50 w 111"/>
                <a:gd name="T27" fmla="*/ 11 h 47"/>
                <a:gd name="T28" fmla="*/ 65 w 111"/>
                <a:gd name="T29" fmla="*/ 9 h 47"/>
                <a:gd name="T30" fmla="*/ 79 w 111"/>
                <a:gd name="T31" fmla="*/ 8 h 47"/>
                <a:gd name="T32" fmla="*/ 95 w 111"/>
                <a:gd name="T33" fmla="*/ 5 h 47"/>
                <a:gd name="T34" fmla="*/ 111 w 111"/>
                <a:gd name="T35" fmla="*/ 0 h 47"/>
                <a:gd name="T36" fmla="*/ 111 w 111"/>
                <a:gd name="T37" fmla="*/ 38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1"/>
                <a:gd name="T58" fmla="*/ 0 h 47"/>
                <a:gd name="T59" fmla="*/ 111 w 111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1" h="47">
                  <a:moveTo>
                    <a:pt x="111" y="38"/>
                  </a:moveTo>
                  <a:lnTo>
                    <a:pt x="95" y="43"/>
                  </a:lnTo>
                  <a:lnTo>
                    <a:pt x="79" y="46"/>
                  </a:lnTo>
                  <a:lnTo>
                    <a:pt x="65" y="47"/>
                  </a:lnTo>
                  <a:lnTo>
                    <a:pt x="50" y="47"/>
                  </a:lnTo>
                  <a:lnTo>
                    <a:pt x="36" y="47"/>
                  </a:lnTo>
                  <a:lnTo>
                    <a:pt x="23" y="44"/>
                  </a:lnTo>
                  <a:lnTo>
                    <a:pt x="11" y="42"/>
                  </a:lnTo>
                  <a:lnTo>
                    <a:pt x="0" y="38"/>
                  </a:lnTo>
                  <a:lnTo>
                    <a:pt x="0" y="0"/>
                  </a:lnTo>
                  <a:lnTo>
                    <a:pt x="11" y="4"/>
                  </a:lnTo>
                  <a:lnTo>
                    <a:pt x="23" y="8"/>
                  </a:lnTo>
                  <a:lnTo>
                    <a:pt x="36" y="9"/>
                  </a:lnTo>
                  <a:lnTo>
                    <a:pt x="50" y="11"/>
                  </a:lnTo>
                  <a:lnTo>
                    <a:pt x="65" y="9"/>
                  </a:lnTo>
                  <a:lnTo>
                    <a:pt x="79" y="8"/>
                  </a:lnTo>
                  <a:lnTo>
                    <a:pt x="95" y="5"/>
                  </a:lnTo>
                  <a:lnTo>
                    <a:pt x="111" y="0"/>
                  </a:lnTo>
                  <a:lnTo>
                    <a:pt x="111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37" name="Freeform 152"/>
            <p:cNvSpPr>
              <a:spLocks/>
            </p:cNvSpPr>
            <p:nvPr/>
          </p:nvSpPr>
          <p:spPr bwMode="auto">
            <a:xfrm>
              <a:off x="2318" y="1088"/>
              <a:ext cx="89" cy="94"/>
            </a:xfrm>
            <a:custGeom>
              <a:avLst/>
              <a:gdLst>
                <a:gd name="T0" fmla="*/ 44 w 89"/>
                <a:gd name="T1" fmla="*/ 94 h 94"/>
                <a:gd name="T2" fmla="*/ 52 w 89"/>
                <a:gd name="T3" fmla="*/ 93 h 94"/>
                <a:gd name="T4" fmla="*/ 61 w 89"/>
                <a:gd name="T5" fmla="*/ 90 h 94"/>
                <a:gd name="T6" fmla="*/ 68 w 89"/>
                <a:gd name="T7" fmla="*/ 86 h 94"/>
                <a:gd name="T8" fmla="*/ 75 w 89"/>
                <a:gd name="T9" fmla="*/ 80 h 94"/>
                <a:gd name="T10" fmla="*/ 82 w 89"/>
                <a:gd name="T11" fmla="*/ 72 h 94"/>
                <a:gd name="T12" fmla="*/ 85 w 89"/>
                <a:gd name="T13" fmla="*/ 64 h 94"/>
                <a:gd name="T14" fmla="*/ 88 w 89"/>
                <a:gd name="T15" fmla="*/ 55 h 94"/>
                <a:gd name="T16" fmla="*/ 89 w 89"/>
                <a:gd name="T17" fmla="*/ 46 h 94"/>
                <a:gd name="T18" fmla="*/ 88 w 89"/>
                <a:gd name="T19" fmla="*/ 37 h 94"/>
                <a:gd name="T20" fmla="*/ 85 w 89"/>
                <a:gd name="T21" fmla="*/ 28 h 94"/>
                <a:gd name="T22" fmla="*/ 82 w 89"/>
                <a:gd name="T23" fmla="*/ 20 h 94"/>
                <a:gd name="T24" fmla="*/ 75 w 89"/>
                <a:gd name="T25" fmla="*/ 13 h 94"/>
                <a:gd name="T26" fmla="*/ 68 w 89"/>
                <a:gd name="T27" fmla="*/ 7 h 94"/>
                <a:gd name="T28" fmla="*/ 61 w 89"/>
                <a:gd name="T29" fmla="*/ 4 h 94"/>
                <a:gd name="T30" fmla="*/ 52 w 89"/>
                <a:gd name="T31" fmla="*/ 1 h 94"/>
                <a:gd name="T32" fmla="*/ 44 w 89"/>
                <a:gd name="T33" fmla="*/ 0 h 94"/>
                <a:gd name="T34" fmla="*/ 35 w 89"/>
                <a:gd name="T35" fmla="*/ 1 h 94"/>
                <a:gd name="T36" fmla="*/ 27 w 89"/>
                <a:gd name="T37" fmla="*/ 4 h 94"/>
                <a:gd name="T38" fmla="*/ 20 w 89"/>
                <a:gd name="T39" fmla="*/ 7 h 94"/>
                <a:gd name="T40" fmla="*/ 14 w 89"/>
                <a:gd name="T41" fmla="*/ 13 h 94"/>
                <a:gd name="T42" fmla="*/ 8 w 89"/>
                <a:gd name="T43" fmla="*/ 20 h 94"/>
                <a:gd name="T44" fmla="*/ 4 w 89"/>
                <a:gd name="T45" fmla="*/ 28 h 94"/>
                <a:gd name="T46" fmla="*/ 2 w 89"/>
                <a:gd name="T47" fmla="*/ 37 h 94"/>
                <a:gd name="T48" fmla="*/ 0 w 89"/>
                <a:gd name="T49" fmla="*/ 46 h 94"/>
                <a:gd name="T50" fmla="*/ 2 w 89"/>
                <a:gd name="T51" fmla="*/ 55 h 94"/>
                <a:gd name="T52" fmla="*/ 4 w 89"/>
                <a:gd name="T53" fmla="*/ 64 h 94"/>
                <a:gd name="T54" fmla="*/ 8 w 89"/>
                <a:gd name="T55" fmla="*/ 72 h 94"/>
                <a:gd name="T56" fmla="*/ 14 w 89"/>
                <a:gd name="T57" fmla="*/ 80 h 94"/>
                <a:gd name="T58" fmla="*/ 20 w 89"/>
                <a:gd name="T59" fmla="*/ 86 h 94"/>
                <a:gd name="T60" fmla="*/ 27 w 89"/>
                <a:gd name="T61" fmla="*/ 90 h 94"/>
                <a:gd name="T62" fmla="*/ 35 w 89"/>
                <a:gd name="T63" fmla="*/ 93 h 94"/>
                <a:gd name="T64" fmla="*/ 44 w 89"/>
                <a:gd name="T65" fmla="*/ 94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9"/>
                <a:gd name="T100" fmla="*/ 0 h 94"/>
                <a:gd name="T101" fmla="*/ 89 w 89"/>
                <a:gd name="T102" fmla="*/ 94 h 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9" h="94">
                  <a:moveTo>
                    <a:pt x="44" y="94"/>
                  </a:moveTo>
                  <a:lnTo>
                    <a:pt x="52" y="93"/>
                  </a:lnTo>
                  <a:lnTo>
                    <a:pt x="61" y="90"/>
                  </a:lnTo>
                  <a:lnTo>
                    <a:pt x="68" y="86"/>
                  </a:lnTo>
                  <a:lnTo>
                    <a:pt x="75" y="80"/>
                  </a:lnTo>
                  <a:lnTo>
                    <a:pt x="82" y="72"/>
                  </a:lnTo>
                  <a:lnTo>
                    <a:pt x="85" y="64"/>
                  </a:lnTo>
                  <a:lnTo>
                    <a:pt x="88" y="55"/>
                  </a:lnTo>
                  <a:lnTo>
                    <a:pt x="89" y="46"/>
                  </a:lnTo>
                  <a:lnTo>
                    <a:pt x="88" y="37"/>
                  </a:lnTo>
                  <a:lnTo>
                    <a:pt x="85" y="28"/>
                  </a:lnTo>
                  <a:lnTo>
                    <a:pt x="82" y="20"/>
                  </a:lnTo>
                  <a:lnTo>
                    <a:pt x="75" y="13"/>
                  </a:lnTo>
                  <a:lnTo>
                    <a:pt x="68" y="7"/>
                  </a:lnTo>
                  <a:lnTo>
                    <a:pt x="61" y="4"/>
                  </a:lnTo>
                  <a:lnTo>
                    <a:pt x="52" y="1"/>
                  </a:lnTo>
                  <a:lnTo>
                    <a:pt x="44" y="0"/>
                  </a:lnTo>
                  <a:lnTo>
                    <a:pt x="35" y="1"/>
                  </a:lnTo>
                  <a:lnTo>
                    <a:pt x="27" y="4"/>
                  </a:lnTo>
                  <a:lnTo>
                    <a:pt x="20" y="7"/>
                  </a:lnTo>
                  <a:lnTo>
                    <a:pt x="14" y="13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2" y="37"/>
                  </a:lnTo>
                  <a:lnTo>
                    <a:pt x="0" y="46"/>
                  </a:lnTo>
                  <a:lnTo>
                    <a:pt x="2" y="55"/>
                  </a:lnTo>
                  <a:lnTo>
                    <a:pt x="4" y="64"/>
                  </a:lnTo>
                  <a:lnTo>
                    <a:pt x="8" y="72"/>
                  </a:lnTo>
                  <a:lnTo>
                    <a:pt x="14" y="80"/>
                  </a:lnTo>
                  <a:lnTo>
                    <a:pt x="20" y="86"/>
                  </a:lnTo>
                  <a:lnTo>
                    <a:pt x="27" y="90"/>
                  </a:lnTo>
                  <a:lnTo>
                    <a:pt x="35" y="93"/>
                  </a:lnTo>
                  <a:lnTo>
                    <a:pt x="44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38" name="Freeform 153"/>
            <p:cNvSpPr>
              <a:spLocks/>
            </p:cNvSpPr>
            <p:nvPr/>
          </p:nvSpPr>
          <p:spPr bwMode="auto">
            <a:xfrm>
              <a:off x="2645" y="1088"/>
              <a:ext cx="89" cy="94"/>
            </a:xfrm>
            <a:custGeom>
              <a:avLst/>
              <a:gdLst>
                <a:gd name="T0" fmla="*/ 44 w 89"/>
                <a:gd name="T1" fmla="*/ 94 h 94"/>
                <a:gd name="T2" fmla="*/ 53 w 89"/>
                <a:gd name="T3" fmla="*/ 93 h 94"/>
                <a:gd name="T4" fmla="*/ 61 w 89"/>
                <a:gd name="T5" fmla="*/ 90 h 94"/>
                <a:gd name="T6" fmla="*/ 68 w 89"/>
                <a:gd name="T7" fmla="*/ 86 h 94"/>
                <a:gd name="T8" fmla="*/ 76 w 89"/>
                <a:gd name="T9" fmla="*/ 80 h 94"/>
                <a:gd name="T10" fmla="*/ 82 w 89"/>
                <a:gd name="T11" fmla="*/ 72 h 94"/>
                <a:gd name="T12" fmla="*/ 85 w 89"/>
                <a:gd name="T13" fmla="*/ 64 h 94"/>
                <a:gd name="T14" fmla="*/ 88 w 89"/>
                <a:gd name="T15" fmla="*/ 55 h 94"/>
                <a:gd name="T16" fmla="*/ 89 w 89"/>
                <a:gd name="T17" fmla="*/ 46 h 94"/>
                <a:gd name="T18" fmla="*/ 88 w 89"/>
                <a:gd name="T19" fmla="*/ 37 h 94"/>
                <a:gd name="T20" fmla="*/ 85 w 89"/>
                <a:gd name="T21" fmla="*/ 28 h 94"/>
                <a:gd name="T22" fmla="*/ 82 w 89"/>
                <a:gd name="T23" fmla="*/ 20 h 94"/>
                <a:gd name="T24" fmla="*/ 76 w 89"/>
                <a:gd name="T25" fmla="*/ 13 h 94"/>
                <a:gd name="T26" fmla="*/ 68 w 89"/>
                <a:gd name="T27" fmla="*/ 7 h 94"/>
                <a:gd name="T28" fmla="*/ 61 w 89"/>
                <a:gd name="T29" fmla="*/ 4 h 94"/>
                <a:gd name="T30" fmla="*/ 53 w 89"/>
                <a:gd name="T31" fmla="*/ 1 h 94"/>
                <a:gd name="T32" fmla="*/ 44 w 89"/>
                <a:gd name="T33" fmla="*/ 0 h 94"/>
                <a:gd name="T34" fmla="*/ 36 w 89"/>
                <a:gd name="T35" fmla="*/ 1 h 94"/>
                <a:gd name="T36" fmla="*/ 27 w 89"/>
                <a:gd name="T37" fmla="*/ 4 h 94"/>
                <a:gd name="T38" fmla="*/ 20 w 89"/>
                <a:gd name="T39" fmla="*/ 7 h 94"/>
                <a:gd name="T40" fmla="*/ 14 w 89"/>
                <a:gd name="T41" fmla="*/ 13 h 94"/>
                <a:gd name="T42" fmla="*/ 8 w 89"/>
                <a:gd name="T43" fmla="*/ 20 h 94"/>
                <a:gd name="T44" fmla="*/ 4 w 89"/>
                <a:gd name="T45" fmla="*/ 28 h 94"/>
                <a:gd name="T46" fmla="*/ 2 w 89"/>
                <a:gd name="T47" fmla="*/ 37 h 94"/>
                <a:gd name="T48" fmla="*/ 0 w 89"/>
                <a:gd name="T49" fmla="*/ 46 h 94"/>
                <a:gd name="T50" fmla="*/ 2 w 89"/>
                <a:gd name="T51" fmla="*/ 55 h 94"/>
                <a:gd name="T52" fmla="*/ 4 w 89"/>
                <a:gd name="T53" fmla="*/ 64 h 94"/>
                <a:gd name="T54" fmla="*/ 8 w 89"/>
                <a:gd name="T55" fmla="*/ 72 h 94"/>
                <a:gd name="T56" fmla="*/ 14 w 89"/>
                <a:gd name="T57" fmla="*/ 80 h 94"/>
                <a:gd name="T58" fmla="*/ 20 w 89"/>
                <a:gd name="T59" fmla="*/ 86 h 94"/>
                <a:gd name="T60" fmla="*/ 27 w 89"/>
                <a:gd name="T61" fmla="*/ 90 h 94"/>
                <a:gd name="T62" fmla="*/ 36 w 89"/>
                <a:gd name="T63" fmla="*/ 93 h 94"/>
                <a:gd name="T64" fmla="*/ 44 w 89"/>
                <a:gd name="T65" fmla="*/ 94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9"/>
                <a:gd name="T100" fmla="*/ 0 h 94"/>
                <a:gd name="T101" fmla="*/ 89 w 89"/>
                <a:gd name="T102" fmla="*/ 94 h 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9" h="94">
                  <a:moveTo>
                    <a:pt x="44" y="94"/>
                  </a:moveTo>
                  <a:lnTo>
                    <a:pt x="53" y="93"/>
                  </a:lnTo>
                  <a:lnTo>
                    <a:pt x="61" y="90"/>
                  </a:lnTo>
                  <a:lnTo>
                    <a:pt x="68" y="86"/>
                  </a:lnTo>
                  <a:lnTo>
                    <a:pt x="76" y="80"/>
                  </a:lnTo>
                  <a:lnTo>
                    <a:pt x="82" y="72"/>
                  </a:lnTo>
                  <a:lnTo>
                    <a:pt x="85" y="64"/>
                  </a:lnTo>
                  <a:lnTo>
                    <a:pt x="88" y="55"/>
                  </a:lnTo>
                  <a:lnTo>
                    <a:pt x="89" y="46"/>
                  </a:lnTo>
                  <a:lnTo>
                    <a:pt x="88" y="37"/>
                  </a:lnTo>
                  <a:lnTo>
                    <a:pt x="85" y="28"/>
                  </a:lnTo>
                  <a:lnTo>
                    <a:pt x="82" y="20"/>
                  </a:lnTo>
                  <a:lnTo>
                    <a:pt x="76" y="13"/>
                  </a:lnTo>
                  <a:lnTo>
                    <a:pt x="68" y="7"/>
                  </a:lnTo>
                  <a:lnTo>
                    <a:pt x="61" y="4"/>
                  </a:lnTo>
                  <a:lnTo>
                    <a:pt x="53" y="1"/>
                  </a:lnTo>
                  <a:lnTo>
                    <a:pt x="44" y="0"/>
                  </a:lnTo>
                  <a:lnTo>
                    <a:pt x="36" y="1"/>
                  </a:lnTo>
                  <a:lnTo>
                    <a:pt x="27" y="4"/>
                  </a:lnTo>
                  <a:lnTo>
                    <a:pt x="20" y="7"/>
                  </a:lnTo>
                  <a:lnTo>
                    <a:pt x="14" y="13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2" y="37"/>
                  </a:lnTo>
                  <a:lnTo>
                    <a:pt x="0" y="46"/>
                  </a:lnTo>
                  <a:lnTo>
                    <a:pt x="2" y="55"/>
                  </a:lnTo>
                  <a:lnTo>
                    <a:pt x="4" y="64"/>
                  </a:lnTo>
                  <a:lnTo>
                    <a:pt x="8" y="72"/>
                  </a:lnTo>
                  <a:lnTo>
                    <a:pt x="14" y="80"/>
                  </a:lnTo>
                  <a:lnTo>
                    <a:pt x="20" y="86"/>
                  </a:lnTo>
                  <a:lnTo>
                    <a:pt x="27" y="90"/>
                  </a:lnTo>
                  <a:lnTo>
                    <a:pt x="36" y="93"/>
                  </a:lnTo>
                  <a:lnTo>
                    <a:pt x="44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39" name="Freeform 154"/>
            <p:cNvSpPr>
              <a:spLocks/>
            </p:cNvSpPr>
            <p:nvPr/>
          </p:nvSpPr>
          <p:spPr bwMode="auto">
            <a:xfrm>
              <a:off x="2356" y="1077"/>
              <a:ext cx="333" cy="95"/>
            </a:xfrm>
            <a:custGeom>
              <a:avLst/>
              <a:gdLst>
                <a:gd name="T0" fmla="*/ 333 w 333"/>
                <a:gd name="T1" fmla="*/ 88 h 95"/>
                <a:gd name="T2" fmla="*/ 329 w 333"/>
                <a:gd name="T3" fmla="*/ 70 h 95"/>
                <a:gd name="T4" fmla="*/ 320 w 333"/>
                <a:gd name="T5" fmla="*/ 55 h 95"/>
                <a:gd name="T6" fmla="*/ 305 w 333"/>
                <a:gd name="T7" fmla="*/ 39 h 95"/>
                <a:gd name="T8" fmla="*/ 285 w 333"/>
                <a:gd name="T9" fmla="*/ 26 h 95"/>
                <a:gd name="T10" fmla="*/ 260 w 333"/>
                <a:gd name="T11" fmla="*/ 16 h 95"/>
                <a:gd name="T12" fmla="*/ 231 w 333"/>
                <a:gd name="T13" fmla="*/ 7 h 95"/>
                <a:gd name="T14" fmla="*/ 201 w 333"/>
                <a:gd name="T15" fmla="*/ 2 h 95"/>
                <a:gd name="T16" fmla="*/ 167 w 333"/>
                <a:gd name="T17" fmla="*/ 0 h 95"/>
                <a:gd name="T18" fmla="*/ 133 w 333"/>
                <a:gd name="T19" fmla="*/ 2 h 95"/>
                <a:gd name="T20" fmla="*/ 102 w 333"/>
                <a:gd name="T21" fmla="*/ 7 h 95"/>
                <a:gd name="T22" fmla="*/ 74 w 333"/>
                <a:gd name="T23" fmla="*/ 16 h 95"/>
                <a:gd name="T24" fmla="*/ 50 w 333"/>
                <a:gd name="T25" fmla="*/ 26 h 95"/>
                <a:gd name="T26" fmla="*/ 29 w 333"/>
                <a:gd name="T27" fmla="*/ 39 h 95"/>
                <a:gd name="T28" fmla="*/ 13 w 333"/>
                <a:gd name="T29" fmla="*/ 55 h 95"/>
                <a:gd name="T30" fmla="*/ 4 w 333"/>
                <a:gd name="T31" fmla="*/ 70 h 95"/>
                <a:gd name="T32" fmla="*/ 0 w 333"/>
                <a:gd name="T33" fmla="*/ 88 h 95"/>
                <a:gd name="T34" fmla="*/ 1 w 333"/>
                <a:gd name="T35" fmla="*/ 90 h 95"/>
                <a:gd name="T36" fmla="*/ 5 w 333"/>
                <a:gd name="T37" fmla="*/ 93 h 95"/>
                <a:gd name="T38" fmla="*/ 10 w 333"/>
                <a:gd name="T39" fmla="*/ 92 h 95"/>
                <a:gd name="T40" fmla="*/ 18 w 333"/>
                <a:gd name="T41" fmla="*/ 84 h 95"/>
                <a:gd name="T42" fmla="*/ 19 w 333"/>
                <a:gd name="T43" fmla="*/ 83 h 95"/>
                <a:gd name="T44" fmla="*/ 31 w 333"/>
                <a:gd name="T45" fmla="*/ 73 h 95"/>
                <a:gd name="T46" fmla="*/ 45 w 333"/>
                <a:gd name="T47" fmla="*/ 64 h 95"/>
                <a:gd name="T48" fmla="*/ 62 w 333"/>
                <a:gd name="T49" fmla="*/ 56 h 95"/>
                <a:gd name="T50" fmla="*/ 80 w 333"/>
                <a:gd name="T51" fmla="*/ 49 h 95"/>
                <a:gd name="T52" fmla="*/ 99 w 333"/>
                <a:gd name="T53" fmla="*/ 44 h 95"/>
                <a:gd name="T54" fmla="*/ 121 w 333"/>
                <a:gd name="T55" fmla="*/ 40 h 95"/>
                <a:gd name="T56" fmla="*/ 143 w 333"/>
                <a:gd name="T57" fmla="*/ 38 h 95"/>
                <a:gd name="T58" fmla="*/ 167 w 333"/>
                <a:gd name="T59" fmla="*/ 37 h 95"/>
                <a:gd name="T60" fmla="*/ 191 w 333"/>
                <a:gd name="T61" fmla="*/ 38 h 95"/>
                <a:gd name="T62" fmla="*/ 214 w 333"/>
                <a:gd name="T63" fmla="*/ 40 h 95"/>
                <a:gd name="T64" fmla="*/ 235 w 333"/>
                <a:gd name="T65" fmla="*/ 44 h 95"/>
                <a:gd name="T66" fmla="*/ 256 w 333"/>
                <a:gd name="T67" fmla="*/ 49 h 95"/>
                <a:gd name="T68" fmla="*/ 274 w 333"/>
                <a:gd name="T69" fmla="*/ 57 h 95"/>
                <a:gd name="T70" fmla="*/ 289 w 333"/>
                <a:gd name="T71" fmla="*/ 65 h 95"/>
                <a:gd name="T72" fmla="*/ 303 w 333"/>
                <a:gd name="T73" fmla="*/ 74 h 95"/>
                <a:gd name="T74" fmla="*/ 315 w 333"/>
                <a:gd name="T75" fmla="*/ 84 h 95"/>
                <a:gd name="T76" fmla="*/ 317 w 333"/>
                <a:gd name="T77" fmla="*/ 87 h 95"/>
                <a:gd name="T78" fmla="*/ 322 w 333"/>
                <a:gd name="T79" fmla="*/ 92 h 95"/>
                <a:gd name="T80" fmla="*/ 328 w 333"/>
                <a:gd name="T81" fmla="*/ 95 h 95"/>
                <a:gd name="T82" fmla="*/ 333 w 333"/>
                <a:gd name="T83" fmla="*/ 88 h 9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33"/>
                <a:gd name="T127" fmla="*/ 0 h 95"/>
                <a:gd name="T128" fmla="*/ 333 w 333"/>
                <a:gd name="T129" fmla="*/ 95 h 9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33" h="95">
                  <a:moveTo>
                    <a:pt x="333" y="88"/>
                  </a:moveTo>
                  <a:lnTo>
                    <a:pt x="329" y="70"/>
                  </a:lnTo>
                  <a:lnTo>
                    <a:pt x="320" y="55"/>
                  </a:lnTo>
                  <a:lnTo>
                    <a:pt x="305" y="39"/>
                  </a:lnTo>
                  <a:lnTo>
                    <a:pt x="285" y="26"/>
                  </a:lnTo>
                  <a:lnTo>
                    <a:pt x="260" y="16"/>
                  </a:lnTo>
                  <a:lnTo>
                    <a:pt x="231" y="7"/>
                  </a:lnTo>
                  <a:lnTo>
                    <a:pt x="201" y="2"/>
                  </a:lnTo>
                  <a:lnTo>
                    <a:pt x="167" y="0"/>
                  </a:lnTo>
                  <a:lnTo>
                    <a:pt x="133" y="2"/>
                  </a:lnTo>
                  <a:lnTo>
                    <a:pt x="102" y="7"/>
                  </a:lnTo>
                  <a:lnTo>
                    <a:pt x="74" y="16"/>
                  </a:lnTo>
                  <a:lnTo>
                    <a:pt x="50" y="26"/>
                  </a:lnTo>
                  <a:lnTo>
                    <a:pt x="29" y="39"/>
                  </a:lnTo>
                  <a:lnTo>
                    <a:pt x="13" y="55"/>
                  </a:lnTo>
                  <a:lnTo>
                    <a:pt x="4" y="70"/>
                  </a:lnTo>
                  <a:lnTo>
                    <a:pt x="0" y="88"/>
                  </a:lnTo>
                  <a:lnTo>
                    <a:pt x="1" y="90"/>
                  </a:lnTo>
                  <a:lnTo>
                    <a:pt x="5" y="93"/>
                  </a:lnTo>
                  <a:lnTo>
                    <a:pt x="10" y="92"/>
                  </a:lnTo>
                  <a:lnTo>
                    <a:pt x="18" y="84"/>
                  </a:lnTo>
                  <a:lnTo>
                    <a:pt x="19" y="83"/>
                  </a:lnTo>
                  <a:lnTo>
                    <a:pt x="31" y="73"/>
                  </a:lnTo>
                  <a:lnTo>
                    <a:pt x="45" y="64"/>
                  </a:lnTo>
                  <a:lnTo>
                    <a:pt x="62" y="56"/>
                  </a:lnTo>
                  <a:lnTo>
                    <a:pt x="80" y="49"/>
                  </a:lnTo>
                  <a:lnTo>
                    <a:pt x="99" y="44"/>
                  </a:lnTo>
                  <a:lnTo>
                    <a:pt x="121" y="40"/>
                  </a:lnTo>
                  <a:lnTo>
                    <a:pt x="143" y="38"/>
                  </a:lnTo>
                  <a:lnTo>
                    <a:pt x="167" y="37"/>
                  </a:lnTo>
                  <a:lnTo>
                    <a:pt x="191" y="38"/>
                  </a:lnTo>
                  <a:lnTo>
                    <a:pt x="214" y="40"/>
                  </a:lnTo>
                  <a:lnTo>
                    <a:pt x="235" y="44"/>
                  </a:lnTo>
                  <a:lnTo>
                    <a:pt x="256" y="49"/>
                  </a:lnTo>
                  <a:lnTo>
                    <a:pt x="274" y="57"/>
                  </a:lnTo>
                  <a:lnTo>
                    <a:pt x="289" y="65"/>
                  </a:lnTo>
                  <a:lnTo>
                    <a:pt x="303" y="74"/>
                  </a:lnTo>
                  <a:lnTo>
                    <a:pt x="315" y="84"/>
                  </a:lnTo>
                  <a:lnTo>
                    <a:pt x="317" y="87"/>
                  </a:lnTo>
                  <a:lnTo>
                    <a:pt x="322" y="92"/>
                  </a:lnTo>
                  <a:lnTo>
                    <a:pt x="328" y="95"/>
                  </a:lnTo>
                  <a:lnTo>
                    <a:pt x="333" y="88"/>
                  </a:lnTo>
                  <a:close/>
                </a:path>
              </a:pathLst>
            </a:custGeom>
            <a:solidFill>
              <a:srgbClr val="BFCC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40" name="Freeform 155"/>
            <p:cNvSpPr>
              <a:spLocks/>
            </p:cNvSpPr>
            <p:nvPr/>
          </p:nvSpPr>
          <p:spPr bwMode="auto">
            <a:xfrm>
              <a:off x="2523" y="1072"/>
              <a:ext cx="171" cy="93"/>
            </a:xfrm>
            <a:custGeom>
              <a:avLst/>
              <a:gdLst>
                <a:gd name="T0" fmla="*/ 0 w 171"/>
                <a:gd name="T1" fmla="*/ 10 h 93"/>
                <a:gd name="T2" fmla="*/ 0 w 171"/>
                <a:gd name="T3" fmla="*/ 10 h 93"/>
                <a:gd name="T4" fmla="*/ 34 w 171"/>
                <a:gd name="T5" fmla="*/ 10 h 93"/>
                <a:gd name="T6" fmla="*/ 64 w 171"/>
                <a:gd name="T7" fmla="*/ 16 h 93"/>
                <a:gd name="T8" fmla="*/ 92 w 171"/>
                <a:gd name="T9" fmla="*/ 25 h 93"/>
                <a:gd name="T10" fmla="*/ 116 w 171"/>
                <a:gd name="T11" fmla="*/ 35 h 93"/>
                <a:gd name="T12" fmla="*/ 136 w 171"/>
                <a:gd name="T13" fmla="*/ 48 h 93"/>
                <a:gd name="T14" fmla="*/ 149 w 171"/>
                <a:gd name="T15" fmla="*/ 62 h 93"/>
                <a:gd name="T16" fmla="*/ 159 w 171"/>
                <a:gd name="T17" fmla="*/ 76 h 93"/>
                <a:gd name="T18" fmla="*/ 161 w 171"/>
                <a:gd name="T19" fmla="*/ 93 h 93"/>
                <a:gd name="T20" fmla="*/ 171 w 171"/>
                <a:gd name="T21" fmla="*/ 93 h 93"/>
                <a:gd name="T22" fmla="*/ 166 w 171"/>
                <a:gd name="T23" fmla="*/ 74 h 93"/>
                <a:gd name="T24" fmla="*/ 156 w 171"/>
                <a:gd name="T25" fmla="*/ 57 h 93"/>
                <a:gd name="T26" fmla="*/ 141 w 171"/>
                <a:gd name="T27" fmla="*/ 40 h 93"/>
                <a:gd name="T28" fmla="*/ 119 w 171"/>
                <a:gd name="T29" fmla="*/ 27 h 93"/>
                <a:gd name="T30" fmla="*/ 95 w 171"/>
                <a:gd name="T31" fmla="*/ 17 h 93"/>
                <a:gd name="T32" fmla="*/ 64 w 171"/>
                <a:gd name="T33" fmla="*/ 8 h 93"/>
                <a:gd name="T34" fmla="*/ 34 w 171"/>
                <a:gd name="T35" fmla="*/ 3 h 93"/>
                <a:gd name="T36" fmla="*/ 0 w 171"/>
                <a:gd name="T37" fmla="*/ 0 h 93"/>
                <a:gd name="T38" fmla="*/ 0 w 171"/>
                <a:gd name="T39" fmla="*/ 0 h 93"/>
                <a:gd name="T40" fmla="*/ 0 w 171"/>
                <a:gd name="T41" fmla="*/ 10 h 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1"/>
                <a:gd name="T64" fmla="*/ 0 h 93"/>
                <a:gd name="T65" fmla="*/ 171 w 171"/>
                <a:gd name="T66" fmla="*/ 93 h 9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1" h="93">
                  <a:moveTo>
                    <a:pt x="0" y="10"/>
                  </a:moveTo>
                  <a:lnTo>
                    <a:pt x="0" y="10"/>
                  </a:lnTo>
                  <a:lnTo>
                    <a:pt x="34" y="10"/>
                  </a:lnTo>
                  <a:lnTo>
                    <a:pt x="64" y="16"/>
                  </a:lnTo>
                  <a:lnTo>
                    <a:pt x="92" y="25"/>
                  </a:lnTo>
                  <a:lnTo>
                    <a:pt x="116" y="35"/>
                  </a:lnTo>
                  <a:lnTo>
                    <a:pt x="136" y="48"/>
                  </a:lnTo>
                  <a:lnTo>
                    <a:pt x="149" y="62"/>
                  </a:lnTo>
                  <a:lnTo>
                    <a:pt x="159" y="76"/>
                  </a:lnTo>
                  <a:lnTo>
                    <a:pt x="161" y="93"/>
                  </a:lnTo>
                  <a:lnTo>
                    <a:pt x="171" y="93"/>
                  </a:lnTo>
                  <a:lnTo>
                    <a:pt x="166" y="74"/>
                  </a:lnTo>
                  <a:lnTo>
                    <a:pt x="156" y="57"/>
                  </a:lnTo>
                  <a:lnTo>
                    <a:pt x="141" y="40"/>
                  </a:lnTo>
                  <a:lnTo>
                    <a:pt x="119" y="27"/>
                  </a:lnTo>
                  <a:lnTo>
                    <a:pt x="95" y="17"/>
                  </a:lnTo>
                  <a:lnTo>
                    <a:pt x="64" y="8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41" name="Freeform 156"/>
            <p:cNvSpPr>
              <a:spLocks/>
            </p:cNvSpPr>
            <p:nvPr/>
          </p:nvSpPr>
          <p:spPr bwMode="auto">
            <a:xfrm>
              <a:off x="2351" y="1072"/>
              <a:ext cx="172" cy="95"/>
            </a:xfrm>
            <a:custGeom>
              <a:avLst/>
              <a:gdLst>
                <a:gd name="T0" fmla="*/ 9 w 172"/>
                <a:gd name="T1" fmla="*/ 92 h 95"/>
                <a:gd name="T2" fmla="*/ 10 w 172"/>
                <a:gd name="T3" fmla="*/ 93 h 95"/>
                <a:gd name="T4" fmla="*/ 12 w 172"/>
                <a:gd name="T5" fmla="*/ 76 h 95"/>
                <a:gd name="T6" fmla="*/ 22 w 172"/>
                <a:gd name="T7" fmla="*/ 62 h 95"/>
                <a:gd name="T8" fmla="*/ 36 w 172"/>
                <a:gd name="T9" fmla="*/ 48 h 95"/>
                <a:gd name="T10" fmla="*/ 56 w 172"/>
                <a:gd name="T11" fmla="*/ 35 h 95"/>
                <a:gd name="T12" fmla="*/ 80 w 172"/>
                <a:gd name="T13" fmla="*/ 25 h 95"/>
                <a:gd name="T14" fmla="*/ 107 w 172"/>
                <a:gd name="T15" fmla="*/ 16 h 95"/>
                <a:gd name="T16" fmla="*/ 138 w 172"/>
                <a:gd name="T17" fmla="*/ 10 h 95"/>
                <a:gd name="T18" fmla="*/ 172 w 172"/>
                <a:gd name="T19" fmla="*/ 10 h 95"/>
                <a:gd name="T20" fmla="*/ 172 w 172"/>
                <a:gd name="T21" fmla="*/ 0 h 95"/>
                <a:gd name="T22" fmla="*/ 138 w 172"/>
                <a:gd name="T23" fmla="*/ 3 h 95"/>
                <a:gd name="T24" fmla="*/ 107 w 172"/>
                <a:gd name="T25" fmla="*/ 8 h 95"/>
                <a:gd name="T26" fmla="*/ 78 w 172"/>
                <a:gd name="T27" fmla="*/ 17 h 95"/>
                <a:gd name="T28" fmla="*/ 53 w 172"/>
                <a:gd name="T29" fmla="*/ 27 h 95"/>
                <a:gd name="T30" fmla="*/ 32 w 172"/>
                <a:gd name="T31" fmla="*/ 40 h 95"/>
                <a:gd name="T32" fmla="*/ 15 w 172"/>
                <a:gd name="T33" fmla="*/ 57 h 95"/>
                <a:gd name="T34" fmla="*/ 5 w 172"/>
                <a:gd name="T35" fmla="*/ 74 h 95"/>
                <a:gd name="T36" fmla="*/ 0 w 172"/>
                <a:gd name="T37" fmla="*/ 93 h 95"/>
                <a:gd name="T38" fmla="*/ 1 w 172"/>
                <a:gd name="T39" fmla="*/ 95 h 95"/>
                <a:gd name="T40" fmla="*/ 9 w 172"/>
                <a:gd name="T41" fmla="*/ 92 h 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2"/>
                <a:gd name="T64" fmla="*/ 0 h 95"/>
                <a:gd name="T65" fmla="*/ 172 w 172"/>
                <a:gd name="T66" fmla="*/ 95 h 9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2" h="95">
                  <a:moveTo>
                    <a:pt x="9" y="92"/>
                  </a:moveTo>
                  <a:lnTo>
                    <a:pt x="10" y="93"/>
                  </a:lnTo>
                  <a:lnTo>
                    <a:pt x="12" y="76"/>
                  </a:lnTo>
                  <a:lnTo>
                    <a:pt x="22" y="62"/>
                  </a:lnTo>
                  <a:lnTo>
                    <a:pt x="36" y="48"/>
                  </a:lnTo>
                  <a:lnTo>
                    <a:pt x="56" y="35"/>
                  </a:lnTo>
                  <a:lnTo>
                    <a:pt x="80" y="25"/>
                  </a:lnTo>
                  <a:lnTo>
                    <a:pt x="107" y="16"/>
                  </a:lnTo>
                  <a:lnTo>
                    <a:pt x="138" y="10"/>
                  </a:lnTo>
                  <a:lnTo>
                    <a:pt x="172" y="10"/>
                  </a:lnTo>
                  <a:lnTo>
                    <a:pt x="172" y="0"/>
                  </a:lnTo>
                  <a:lnTo>
                    <a:pt x="138" y="3"/>
                  </a:lnTo>
                  <a:lnTo>
                    <a:pt x="107" y="8"/>
                  </a:lnTo>
                  <a:lnTo>
                    <a:pt x="78" y="17"/>
                  </a:lnTo>
                  <a:lnTo>
                    <a:pt x="53" y="27"/>
                  </a:lnTo>
                  <a:lnTo>
                    <a:pt x="32" y="40"/>
                  </a:lnTo>
                  <a:lnTo>
                    <a:pt x="15" y="57"/>
                  </a:lnTo>
                  <a:lnTo>
                    <a:pt x="5" y="74"/>
                  </a:lnTo>
                  <a:lnTo>
                    <a:pt x="0" y="93"/>
                  </a:lnTo>
                  <a:lnTo>
                    <a:pt x="1" y="95"/>
                  </a:lnTo>
                  <a:lnTo>
                    <a:pt x="9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42" name="Freeform 157"/>
            <p:cNvSpPr>
              <a:spLocks/>
            </p:cNvSpPr>
            <p:nvPr/>
          </p:nvSpPr>
          <p:spPr bwMode="auto">
            <a:xfrm>
              <a:off x="2352" y="1159"/>
              <a:ext cx="26" cy="15"/>
            </a:xfrm>
            <a:custGeom>
              <a:avLst/>
              <a:gdLst>
                <a:gd name="T0" fmla="*/ 20 w 26"/>
                <a:gd name="T1" fmla="*/ 0 h 15"/>
                <a:gd name="T2" fmla="*/ 18 w 26"/>
                <a:gd name="T3" fmla="*/ 0 h 15"/>
                <a:gd name="T4" fmla="*/ 11 w 26"/>
                <a:gd name="T5" fmla="*/ 6 h 15"/>
                <a:gd name="T6" fmla="*/ 10 w 26"/>
                <a:gd name="T7" fmla="*/ 8 h 15"/>
                <a:gd name="T8" fmla="*/ 8 w 26"/>
                <a:gd name="T9" fmla="*/ 5 h 15"/>
                <a:gd name="T10" fmla="*/ 8 w 26"/>
                <a:gd name="T11" fmla="*/ 5 h 15"/>
                <a:gd name="T12" fmla="*/ 0 w 26"/>
                <a:gd name="T13" fmla="*/ 8 h 15"/>
                <a:gd name="T14" fmla="*/ 3 w 26"/>
                <a:gd name="T15" fmla="*/ 10 h 15"/>
                <a:gd name="T16" fmla="*/ 8 w 26"/>
                <a:gd name="T17" fmla="*/ 15 h 15"/>
                <a:gd name="T18" fmla="*/ 16 w 26"/>
                <a:gd name="T19" fmla="*/ 14 h 15"/>
                <a:gd name="T20" fmla="*/ 26 w 26"/>
                <a:gd name="T21" fmla="*/ 5 h 15"/>
                <a:gd name="T22" fmla="*/ 24 w 26"/>
                <a:gd name="T23" fmla="*/ 5 h 15"/>
                <a:gd name="T24" fmla="*/ 20 w 26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15"/>
                <a:gd name="T41" fmla="*/ 26 w 26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15">
                  <a:moveTo>
                    <a:pt x="20" y="0"/>
                  </a:moveTo>
                  <a:lnTo>
                    <a:pt x="18" y="0"/>
                  </a:lnTo>
                  <a:lnTo>
                    <a:pt x="11" y="6"/>
                  </a:lnTo>
                  <a:lnTo>
                    <a:pt x="10" y="8"/>
                  </a:lnTo>
                  <a:lnTo>
                    <a:pt x="8" y="5"/>
                  </a:lnTo>
                  <a:lnTo>
                    <a:pt x="0" y="8"/>
                  </a:lnTo>
                  <a:lnTo>
                    <a:pt x="3" y="10"/>
                  </a:lnTo>
                  <a:lnTo>
                    <a:pt x="8" y="15"/>
                  </a:lnTo>
                  <a:lnTo>
                    <a:pt x="16" y="14"/>
                  </a:lnTo>
                  <a:lnTo>
                    <a:pt x="26" y="5"/>
                  </a:lnTo>
                  <a:lnTo>
                    <a:pt x="24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43" name="Freeform 158"/>
            <p:cNvSpPr>
              <a:spLocks/>
            </p:cNvSpPr>
            <p:nvPr/>
          </p:nvSpPr>
          <p:spPr bwMode="auto">
            <a:xfrm>
              <a:off x="2372" y="1158"/>
              <a:ext cx="6" cy="6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4 w 6"/>
                <a:gd name="T7" fmla="*/ 6 h 6"/>
                <a:gd name="T8" fmla="*/ 6 w 6"/>
                <a:gd name="T9" fmla="*/ 5 h 6"/>
                <a:gd name="T10" fmla="*/ 6 w 6"/>
                <a:gd name="T11" fmla="*/ 5 h 6"/>
                <a:gd name="T12" fmla="*/ 1 w 6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6"/>
                <a:gd name="T23" fmla="*/ 6 w 6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6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6"/>
                  </a:lnTo>
                  <a:lnTo>
                    <a:pt x="6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44" name="Freeform 159"/>
            <p:cNvSpPr>
              <a:spLocks/>
            </p:cNvSpPr>
            <p:nvPr/>
          </p:nvSpPr>
          <p:spPr bwMode="auto">
            <a:xfrm>
              <a:off x="2373" y="1108"/>
              <a:ext cx="150" cy="55"/>
            </a:xfrm>
            <a:custGeom>
              <a:avLst/>
              <a:gdLst>
                <a:gd name="T0" fmla="*/ 150 w 150"/>
                <a:gd name="T1" fmla="*/ 0 h 55"/>
                <a:gd name="T2" fmla="*/ 150 w 150"/>
                <a:gd name="T3" fmla="*/ 0 h 55"/>
                <a:gd name="T4" fmla="*/ 126 w 150"/>
                <a:gd name="T5" fmla="*/ 3 h 55"/>
                <a:gd name="T6" fmla="*/ 104 w 150"/>
                <a:gd name="T7" fmla="*/ 6 h 55"/>
                <a:gd name="T8" fmla="*/ 82 w 150"/>
                <a:gd name="T9" fmla="*/ 9 h 55"/>
                <a:gd name="T10" fmla="*/ 62 w 150"/>
                <a:gd name="T11" fmla="*/ 15 h 55"/>
                <a:gd name="T12" fmla="*/ 43 w 150"/>
                <a:gd name="T13" fmla="*/ 21 h 55"/>
                <a:gd name="T14" fmla="*/ 27 w 150"/>
                <a:gd name="T15" fmla="*/ 29 h 55"/>
                <a:gd name="T16" fmla="*/ 12 w 150"/>
                <a:gd name="T17" fmla="*/ 38 h 55"/>
                <a:gd name="T18" fmla="*/ 0 w 150"/>
                <a:gd name="T19" fmla="*/ 50 h 55"/>
                <a:gd name="T20" fmla="*/ 5 w 150"/>
                <a:gd name="T21" fmla="*/ 55 h 55"/>
                <a:gd name="T22" fmla="*/ 17 w 150"/>
                <a:gd name="T23" fmla="*/ 46 h 55"/>
                <a:gd name="T24" fmla="*/ 29 w 150"/>
                <a:gd name="T25" fmla="*/ 37 h 55"/>
                <a:gd name="T26" fmla="*/ 46 w 150"/>
                <a:gd name="T27" fmla="*/ 29 h 55"/>
                <a:gd name="T28" fmla="*/ 64 w 150"/>
                <a:gd name="T29" fmla="*/ 22 h 55"/>
                <a:gd name="T30" fmla="*/ 82 w 150"/>
                <a:gd name="T31" fmla="*/ 17 h 55"/>
                <a:gd name="T32" fmla="*/ 104 w 150"/>
                <a:gd name="T33" fmla="*/ 13 h 55"/>
                <a:gd name="T34" fmla="*/ 126 w 150"/>
                <a:gd name="T35" fmla="*/ 11 h 55"/>
                <a:gd name="T36" fmla="*/ 150 w 150"/>
                <a:gd name="T37" fmla="*/ 11 h 55"/>
                <a:gd name="T38" fmla="*/ 150 w 150"/>
                <a:gd name="T39" fmla="*/ 11 h 55"/>
                <a:gd name="T40" fmla="*/ 150 w 150"/>
                <a:gd name="T41" fmla="*/ 0 h 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0"/>
                <a:gd name="T64" fmla="*/ 0 h 55"/>
                <a:gd name="T65" fmla="*/ 150 w 150"/>
                <a:gd name="T66" fmla="*/ 55 h 5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0" h="55">
                  <a:moveTo>
                    <a:pt x="150" y="0"/>
                  </a:moveTo>
                  <a:lnTo>
                    <a:pt x="150" y="0"/>
                  </a:lnTo>
                  <a:lnTo>
                    <a:pt x="126" y="3"/>
                  </a:lnTo>
                  <a:lnTo>
                    <a:pt x="104" y="6"/>
                  </a:lnTo>
                  <a:lnTo>
                    <a:pt x="82" y="9"/>
                  </a:lnTo>
                  <a:lnTo>
                    <a:pt x="62" y="15"/>
                  </a:lnTo>
                  <a:lnTo>
                    <a:pt x="43" y="21"/>
                  </a:lnTo>
                  <a:lnTo>
                    <a:pt x="27" y="29"/>
                  </a:lnTo>
                  <a:lnTo>
                    <a:pt x="12" y="38"/>
                  </a:lnTo>
                  <a:lnTo>
                    <a:pt x="0" y="50"/>
                  </a:lnTo>
                  <a:lnTo>
                    <a:pt x="5" y="55"/>
                  </a:lnTo>
                  <a:lnTo>
                    <a:pt x="17" y="46"/>
                  </a:lnTo>
                  <a:lnTo>
                    <a:pt x="29" y="37"/>
                  </a:lnTo>
                  <a:lnTo>
                    <a:pt x="46" y="29"/>
                  </a:lnTo>
                  <a:lnTo>
                    <a:pt x="64" y="22"/>
                  </a:lnTo>
                  <a:lnTo>
                    <a:pt x="82" y="17"/>
                  </a:lnTo>
                  <a:lnTo>
                    <a:pt x="104" y="13"/>
                  </a:lnTo>
                  <a:lnTo>
                    <a:pt x="126" y="11"/>
                  </a:lnTo>
                  <a:lnTo>
                    <a:pt x="150" y="11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45" name="Freeform 160"/>
            <p:cNvSpPr>
              <a:spLocks/>
            </p:cNvSpPr>
            <p:nvPr/>
          </p:nvSpPr>
          <p:spPr bwMode="auto">
            <a:xfrm>
              <a:off x="2523" y="1108"/>
              <a:ext cx="152" cy="56"/>
            </a:xfrm>
            <a:custGeom>
              <a:avLst/>
              <a:gdLst>
                <a:gd name="T0" fmla="*/ 152 w 152"/>
                <a:gd name="T1" fmla="*/ 51 h 56"/>
                <a:gd name="T2" fmla="*/ 150 w 152"/>
                <a:gd name="T3" fmla="*/ 51 h 56"/>
                <a:gd name="T4" fmla="*/ 138 w 152"/>
                <a:gd name="T5" fmla="*/ 39 h 56"/>
                <a:gd name="T6" fmla="*/ 124 w 152"/>
                <a:gd name="T7" fmla="*/ 30 h 56"/>
                <a:gd name="T8" fmla="*/ 108 w 152"/>
                <a:gd name="T9" fmla="*/ 22 h 56"/>
                <a:gd name="T10" fmla="*/ 90 w 152"/>
                <a:gd name="T11" fmla="*/ 15 h 56"/>
                <a:gd name="T12" fmla="*/ 68 w 152"/>
                <a:gd name="T13" fmla="*/ 9 h 56"/>
                <a:gd name="T14" fmla="*/ 47 w 152"/>
                <a:gd name="T15" fmla="*/ 6 h 56"/>
                <a:gd name="T16" fmla="*/ 24 w 152"/>
                <a:gd name="T17" fmla="*/ 3 h 56"/>
                <a:gd name="T18" fmla="*/ 0 w 152"/>
                <a:gd name="T19" fmla="*/ 0 h 56"/>
                <a:gd name="T20" fmla="*/ 0 w 152"/>
                <a:gd name="T21" fmla="*/ 11 h 56"/>
                <a:gd name="T22" fmla="*/ 24 w 152"/>
                <a:gd name="T23" fmla="*/ 11 h 56"/>
                <a:gd name="T24" fmla="*/ 47 w 152"/>
                <a:gd name="T25" fmla="*/ 13 h 56"/>
                <a:gd name="T26" fmla="*/ 68 w 152"/>
                <a:gd name="T27" fmla="*/ 17 h 56"/>
                <a:gd name="T28" fmla="*/ 87 w 152"/>
                <a:gd name="T29" fmla="*/ 22 h 56"/>
                <a:gd name="T30" fmla="*/ 106 w 152"/>
                <a:gd name="T31" fmla="*/ 30 h 56"/>
                <a:gd name="T32" fmla="*/ 121 w 152"/>
                <a:gd name="T33" fmla="*/ 38 h 56"/>
                <a:gd name="T34" fmla="*/ 133 w 152"/>
                <a:gd name="T35" fmla="*/ 47 h 56"/>
                <a:gd name="T36" fmla="*/ 146 w 152"/>
                <a:gd name="T37" fmla="*/ 56 h 56"/>
                <a:gd name="T38" fmla="*/ 144 w 152"/>
                <a:gd name="T39" fmla="*/ 56 h 56"/>
                <a:gd name="T40" fmla="*/ 152 w 152"/>
                <a:gd name="T41" fmla="*/ 51 h 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2"/>
                <a:gd name="T64" fmla="*/ 0 h 56"/>
                <a:gd name="T65" fmla="*/ 152 w 152"/>
                <a:gd name="T66" fmla="*/ 56 h 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2" h="56">
                  <a:moveTo>
                    <a:pt x="152" y="51"/>
                  </a:moveTo>
                  <a:lnTo>
                    <a:pt x="150" y="51"/>
                  </a:lnTo>
                  <a:lnTo>
                    <a:pt x="138" y="39"/>
                  </a:lnTo>
                  <a:lnTo>
                    <a:pt x="124" y="30"/>
                  </a:lnTo>
                  <a:lnTo>
                    <a:pt x="108" y="22"/>
                  </a:lnTo>
                  <a:lnTo>
                    <a:pt x="90" y="15"/>
                  </a:lnTo>
                  <a:lnTo>
                    <a:pt x="68" y="9"/>
                  </a:lnTo>
                  <a:lnTo>
                    <a:pt x="47" y="6"/>
                  </a:lnTo>
                  <a:lnTo>
                    <a:pt x="24" y="3"/>
                  </a:lnTo>
                  <a:lnTo>
                    <a:pt x="0" y="0"/>
                  </a:lnTo>
                  <a:lnTo>
                    <a:pt x="0" y="11"/>
                  </a:lnTo>
                  <a:lnTo>
                    <a:pt x="24" y="11"/>
                  </a:lnTo>
                  <a:lnTo>
                    <a:pt x="47" y="13"/>
                  </a:lnTo>
                  <a:lnTo>
                    <a:pt x="68" y="17"/>
                  </a:lnTo>
                  <a:lnTo>
                    <a:pt x="87" y="22"/>
                  </a:lnTo>
                  <a:lnTo>
                    <a:pt x="106" y="30"/>
                  </a:lnTo>
                  <a:lnTo>
                    <a:pt x="121" y="38"/>
                  </a:lnTo>
                  <a:lnTo>
                    <a:pt x="133" y="47"/>
                  </a:lnTo>
                  <a:lnTo>
                    <a:pt x="146" y="56"/>
                  </a:lnTo>
                  <a:lnTo>
                    <a:pt x="144" y="56"/>
                  </a:lnTo>
                  <a:lnTo>
                    <a:pt x="152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46" name="Freeform 161"/>
            <p:cNvSpPr>
              <a:spLocks/>
            </p:cNvSpPr>
            <p:nvPr/>
          </p:nvSpPr>
          <p:spPr bwMode="auto">
            <a:xfrm>
              <a:off x="2667" y="1159"/>
              <a:ext cx="27" cy="17"/>
            </a:xfrm>
            <a:custGeom>
              <a:avLst/>
              <a:gdLst>
                <a:gd name="T0" fmla="*/ 17 w 27"/>
                <a:gd name="T1" fmla="*/ 6 h 17"/>
                <a:gd name="T2" fmla="*/ 18 w 27"/>
                <a:gd name="T3" fmla="*/ 5 h 17"/>
                <a:gd name="T4" fmla="*/ 16 w 27"/>
                <a:gd name="T5" fmla="*/ 9 h 17"/>
                <a:gd name="T6" fmla="*/ 14 w 27"/>
                <a:gd name="T7" fmla="*/ 6 h 17"/>
                <a:gd name="T8" fmla="*/ 9 w 27"/>
                <a:gd name="T9" fmla="*/ 2 h 17"/>
                <a:gd name="T10" fmla="*/ 8 w 27"/>
                <a:gd name="T11" fmla="*/ 0 h 17"/>
                <a:gd name="T12" fmla="*/ 0 w 27"/>
                <a:gd name="T13" fmla="*/ 5 h 17"/>
                <a:gd name="T14" fmla="*/ 4 w 27"/>
                <a:gd name="T15" fmla="*/ 8 h 17"/>
                <a:gd name="T16" fmla="*/ 9 w 27"/>
                <a:gd name="T17" fmla="*/ 14 h 17"/>
                <a:gd name="T18" fmla="*/ 18 w 27"/>
                <a:gd name="T19" fmla="*/ 17 h 17"/>
                <a:gd name="T20" fmla="*/ 26 w 27"/>
                <a:gd name="T21" fmla="*/ 8 h 17"/>
                <a:gd name="T22" fmla="*/ 27 w 27"/>
                <a:gd name="T23" fmla="*/ 6 h 17"/>
                <a:gd name="T24" fmla="*/ 26 w 27"/>
                <a:gd name="T25" fmla="*/ 8 h 17"/>
                <a:gd name="T26" fmla="*/ 26 w 27"/>
                <a:gd name="T27" fmla="*/ 6 h 17"/>
                <a:gd name="T28" fmla="*/ 27 w 27"/>
                <a:gd name="T29" fmla="*/ 6 h 17"/>
                <a:gd name="T30" fmla="*/ 17 w 27"/>
                <a:gd name="T31" fmla="*/ 6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"/>
                <a:gd name="T49" fmla="*/ 0 h 17"/>
                <a:gd name="T50" fmla="*/ 27 w 2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" h="17">
                  <a:moveTo>
                    <a:pt x="17" y="6"/>
                  </a:moveTo>
                  <a:lnTo>
                    <a:pt x="18" y="5"/>
                  </a:lnTo>
                  <a:lnTo>
                    <a:pt x="16" y="9"/>
                  </a:lnTo>
                  <a:lnTo>
                    <a:pt x="14" y="6"/>
                  </a:lnTo>
                  <a:lnTo>
                    <a:pt x="9" y="2"/>
                  </a:lnTo>
                  <a:lnTo>
                    <a:pt x="8" y="0"/>
                  </a:lnTo>
                  <a:lnTo>
                    <a:pt x="0" y="5"/>
                  </a:lnTo>
                  <a:lnTo>
                    <a:pt x="4" y="8"/>
                  </a:lnTo>
                  <a:lnTo>
                    <a:pt x="9" y="14"/>
                  </a:lnTo>
                  <a:lnTo>
                    <a:pt x="18" y="17"/>
                  </a:lnTo>
                  <a:lnTo>
                    <a:pt x="26" y="8"/>
                  </a:lnTo>
                  <a:lnTo>
                    <a:pt x="27" y="6"/>
                  </a:lnTo>
                  <a:lnTo>
                    <a:pt x="26" y="8"/>
                  </a:lnTo>
                  <a:lnTo>
                    <a:pt x="26" y="6"/>
                  </a:lnTo>
                  <a:lnTo>
                    <a:pt x="27" y="6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47" name="Freeform 162"/>
            <p:cNvSpPr>
              <a:spLocks/>
            </p:cNvSpPr>
            <p:nvPr/>
          </p:nvSpPr>
          <p:spPr bwMode="auto">
            <a:xfrm>
              <a:off x="2419" y="1077"/>
              <a:ext cx="229" cy="62"/>
            </a:xfrm>
            <a:custGeom>
              <a:avLst/>
              <a:gdLst>
                <a:gd name="T0" fmla="*/ 11 w 229"/>
                <a:gd name="T1" fmla="*/ 51 h 62"/>
                <a:gd name="T2" fmla="*/ 35 w 229"/>
                <a:gd name="T3" fmla="*/ 44 h 62"/>
                <a:gd name="T4" fmla="*/ 60 w 229"/>
                <a:gd name="T5" fmla="*/ 39 h 62"/>
                <a:gd name="T6" fmla="*/ 90 w 229"/>
                <a:gd name="T7" fmla="*/ 37 h 62"/>
                <a:gd name="T8" fmla="*/ 120 w 229"/>
                <a:gd name="T9" fmla="*/ 37 h 62"/>
                <a:gd name="T10" fmla="*/ 151 w 229"/>
                <a:gd name="T11" fmla="*/ 40 h 62"/>
                <a:gd name="T12" fmla="*/ 180 w 229"/>
                <a:gd name="T13" fmla="*/ 46 h 62"/>
                <a:gd name="T14" fmla="*/ 206 w 229"/>
                <a:gd name="T15" fmla="*/ 55 h 62"/>
                <a:gd name="T16" fmla="*/ 226 w 229"/>
                <a:gd name="T17" fmla="*/ 62 h 62"/>
                <a:gd name="T18" fmla="*/ 228 w 229"/>
                <a:gd name="T19" fmla="*/ 55 h 62"/>
                <a:gd name="T20" fmla="*/ 218 w 229"/>
                <a:gd name="T21" fmla="*/ 37 h 62"/>
                <a:gd name="T22" fmla="*/ 208 w 229"/>
                <a:gd name="T23" fmla="*/ 22 h 62"/>
                <a:gd name="T24" fmla="*/ 195 w 229"/>
                <a:gd name="T25" fmla="*/ 16 h 62"/>
                <a:gd name="T26" fmla="*/ 172 w 229"/>
                <a:gd name="T27" fmla="*/ 8 h 62"/>
                <a:gd name="T28" fmla="*/ 147 w 229"/>
                <a:gd name="T29" fmla="*/ 3 h 62"/>
                <a:gd name="T30" fmla="*/ 119 w 229"/>
                <a:gd name="T31" fmla="*/ 0 h 62"/>
                <a:gd name="T32" fmla="*/ 90 w 229"/>
                <a:gd name="T33" fmla="*/ 0 h 62"/>
                <a:gd name="T34" fmla="*/ 62 w 229"/>
                <a:gd name="T35" fmla="*/ 3 h 62"/>
                <a:gd name="T36" fmla="*/ 36 w 229"/>
                <a:gd name="T37" fmla="*/ 8 h 62"/>
                <a:gd name="T38" fmla="*/ 13 w 229"/>
                <a:gd name="T39" fmla="*/ 15 h 62"/>
                <a:gd name="T40" fmla="*/ 2 w 229"/>
                <a:gd name="T41" fmla="*/ 20 h 62"/>
                <a:gd name="T42" fmla="*/ 8 w 229"/>
                <a:gd name="T43" fmla="*/ 22 h 62"/>
                <a:gd name="T44" fmla="*/ 20 w 229"/>
                <a:gd name="T45" fmla="*/ 25 h 62"/>
                <a:gd name="T46" fmla="*/ 44 w 229"/>
                <a:gd name="T47" fmla="*/ 21 h 62"/>
                <a:gd name="T48" fmla="*/ 75 w 229"/>
                <a:gd name="T49" fmla="*/ 11 h 62"/>
                <a:gd name="T50" fmla="*/ 96 w 229"/>
                <a:gd name="T51" fmla="*/ 7 h 62"/>
                <a:gd name="T52" fmla="*/ 105 w 229"/>
                <a:gd name="T53" fmla="*/ 11 h 62"/>
                <a:gd name="T54" fmla="*/ 105 w 229"/>
                <a:gd name="T55" fmla="*/ 17 h 62"/>
                <a:gd name="T56" fmla="*/ 105 w 229"/>
                <a:gd name="T57" fmla="*/ 18 h 62"/>
                <a:gd name="T58" fmla="*/ 111 w 229"/>
                <a:gd name="T59" fmla="*/ 11 h 62"/>
                <a:gd name="T60" fmla="*/ 111 w 229"/>
                <a:gd name="T61" fmla="*/ 5 h 62"/>
                <a:gd name="T62" fmla="*/ 130 w 229"/>
                <a:gd name="T63" fmla="*/ 8 h 62"/>
                <a:gd name="T64" fmla="*/ 155 w 229"/>
                <a:gd name="T65" fmla="*/ 13 h 62"/>
                <a:gd name="T66" fmla="*/ 177 w 229"/>
                <a:gd name="T67" fmla="*/ 21 h 62"/>
                <a:gd name="T68" fmla="*/ 189 w 229"/>
                <a:gd name="T69" fmla="*/ 35 h 62"/>
                <a:gd name="T70" fmla="*/ 179 w 229"/>
                <a:gd name="T71" fmla="*/ 39 h 62"/>
                <a:gd name="T72" fmla="*/ 161 w 229"/>
                <a:gd name="T73" fmla="*/ 35 h 62"/>
                <a:gd name="T74" fmla="*/ 142 w 229"/>
                <a:gd name="T75" fmla="*/ 31 h 62"/>
                <a:gd name="T76" fmla="*/ 120 w 229"/>
                <a:gd name="T77" fmla="*/ 30 h 62"/>
                <a:gd name="T78" fmla="*/ 102 w 229"/>
                <a:gd name="T79" fmla="*/ 30 h 62"/>
                <a:gd name="T80" fmla="*/ 90 w 229"/>
                <a:gd name="T81" fmla="*/ 33 h 62"/>
                <a:gd name="T82" fmla="*/ 91 w 229"/>
                <a:gd name="T83" fmla="*/ 26 h 62"/>
                <a:gd name="T84" fmla="*/ 94 w 229"/>
                <a:gd name="T85" fmla="*/ 24 h 62"/>
                <a:gd name="T86" fmla="*/ 81 w 229"/>
                <a:gd name="T87" fmla="*/ 26 h 62"/>
                <a:gd name="T88" fmla="*/ 67 w 229"/>
                <a:gd name="T89" fmla="*/ 37 h 62"/>
                <a:gd name="T90" fmla="*/ 47 w 229"/>
                <a:gd name="T91" fmla="*/ 38 h 62"/>
                <a:gd name="T92" fmla="*/ 39 w 229"/>
                <a:gd name="T93" fmla="*/ 38 h 62"/>
                <a:gd name="T94" fmla="*/ 29 w 229"/>
                <a:gd name="T95" fmla="*/ 39 h 62"/>
                <a:gd name="T96" fmla="*/ 17 w 229"/>
                <a:gd name="T97" fmla="*/ 42 h 62"/>
                <a:gd name="T98" fmla="*/ 5 w 229"/>
                <a:gd name="T99" fmla="*/ 49 h 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9"/>
                <a:gd name="T151" fmla="*/ 0 h 62"/>
                <a:gd name="T152" fmla="*/ 229 w 229"/>
                <a:gd name="T153" fmla="*/ 62 h 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9" h="62">
                  <a:moveTo>
                    <a:pt x="0" y="56"/>
                  </a:moveTo>
                  <a:lnTo>
                    <a:pt x="11" y="51"/>
                  </a:lnTo>
                  <a:lnTo>
                    <a:pt x="23" y="47"/>
                  </a:lnTo>
                  <a:lnTo>
                    <a:pt x="35" y="44"/>
                  </a:lnTo>
                  <a:lnTo>
                    <a:pt x="47" y="42"/>
                  </a:lnTo>
                  <a:lnTo>
                    <a:pt x="60" y="39"/>
                  </a:lnTo>
                  <a:lnTo>
                    <a:pt x="75" y="38"/>
                  </a:lnTo>
                  <a:lnTo>
                    <a:pt x="90" y="37"/>
                  </a:lnTo>
                  <a:lnTo>
                    <a:pt x="104" y="37"/>
                  </a:lnTo>
                  <a:lnTo>
                    <a:pt x="120" y="37"/>
                  </a:lnTo>
                  <a:lnTo>
                    <a:pt x="136" y="38"/>
                  </a:lnTo>
                  <a:lnTo>
                    <a:pt x="151" y="40"/>
                  </a:lnTo>
                  <a:lnTo>
                    <a:pt x="166" y="43"/>
                  </a:lnTo>
                  <a:lnTo>
                    <a:pt x="180" y="46"/>
                  </a:lnTo>
                  <a:lnTo>
                    <a:pt x="193" y="51"/>
                  </a:lnTo>
                  <a:lnTo>
                    <a:pt x="206" y="55"/>
                  </a:lnTo>
                  <a:lnTo>
                    <a:pt x="217" y="60"/>
                  </a:lnTo>
                  <a:lnTo>
                    <a:pt x="226" y="62"/>
                  </a:lnTo>
                  <a:lnTo>
                    <a:pt x="229" y="61"/>
                  </a:lnTo>
                  <a:lnTo>
                    <a:pt x="228" y="55"/>
                  </a:lnTo>
                  <a:lnTo>
                    <a:pt x="224" y="46"/>
                  </a:lnTo>
                  <a:lnTo>
                    <a:pt x="218" y="37"/>
                  </a:lnTo>
                  <a:lnTo>
                    <a:pt x="212" y="29"/>
                  </a:lnTo>
                  <a:lnTo>
                    <a:pt x="208" y="22"/>
                  </a:lnTo>
                  <a:lnTo>
                    <a:pt x="206" y="20"/>
                  </a:lnTo>
                  <a:lnTo>
                    <a:pt x="195" y="16"/>
                  </a:lnTo>
                  <a:lnTo>
                    <a:pt x="184" y="12"/>
                  </a:lnTo>
                  <a:lnTo>
                    <a:pt x="172" y="8"/>
                  </a:lnTo>
                  <a:lnTo>
                    <a:pt x="160" y="5"/>
                  </a:lnTo>
                  <a:lnTo>
                    <a:pt x="147" y="3"/>
                  </a:lnTo>
                  <a:lnTo>
                    <a:pt x="133" y="2"/>
                  </a:lnTo>
                  <a:lnTo>
                    <a:pt x="119" y="0"/>
                  </a:lnTo>
                  <a:lnTo>
                    <a:pt x="104" y="0"/>
                  </a:lnTo>
                  <a:lnTo>
                    <a:pt x="90" y="0"/>
                  </a:lnTo>
                  <a:lnTo>
                    <a:pt x="76" y="2"/>
                  </a:lnTo>
                  <a:lnTo>
                    <a:pt x="62" y="3"/>
                  </a:lnTo>
                  <a:lnTo>
                    <a:pt x="50" y="5"/>
                  </a:lnTo>
                  <a:lnTo>
                    <a:pt x="36" y="8"/>
                  </a:lnTo>
                  <a:lnTo>
                    <a:pt x="24" y="11"/>
                  </a:lnTo>
                  <a:lnTo>
                    <a:pt x="13" y="15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5" y="21"/>
                  </a:lnTo>
                  <a:lnTo>
                    <a:pt x="8" y="22"/>
                  </a:lnTo>
                  <a:lnTo>
                    <a:pt x="13" y="25"/>
                  </a:lnTo>
                  <a:lnTo>
                    <a:pt x="20" y="25"/>
                  </a:lnTo>
                  <a:lnTo>
                    <a:pt x="31" y="25"/>
                  </a:lnTo>
                  <a:lnTo>
                    <a:pt x="44" y="21"/>
                  </a:lnTo>
                  <a:lnTo>
                    <a:pt x="59" y="16"/>
                  </a:lnTo>
                  <a:lnTo>
                    <a:pt x="75" y="11"/>
                  </a:lnTo>
                  <a:lnTo>
                    <a:pt x="87" y="8"/>
                  </a:lnTo>
                  <a:lnTo>
                    <a:pt x="96" y="7"/>
                  </a:lnTo>
                  <a:lnTo>
                    <a:pt x="102" y="8"/>
                  </a:lnTo>
                  <a:lnTo>
                    <a:pt x="105" y="11"/>
                  </a:lnTo>
                  <a:lnTo>
                    <a:pt x="107" y="15"/>
                  </a:lnTo>
                  <a:lnTo>
                    <a:pt x="105" y="17"/>
                  </a:lnTo>
                  <a:lnTo>
                    <a:pt x="103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1" y="11"/>
                  </a:lnTo>
                  <a:lnTo>
                    <a:pt x="109" y="5"/>
                  </a:lnTo>
                  <a:lnTo>
                    <a:pt x="111" y="5"/>
                  </a:lnTo>
                  <a:lnTo>
                    <a:pt x="119" y="7"/>
                  </a:lnTo>
                  <a:lnTo>
                    <a:pt x="130" y="8"/>
                  </a:lnTo>
                  <a:lnTo>
                    <a:pt x="142" y="9"/>
                  </a:lnTo>
                  <a:lnTo>
                    <a:pt x="155" y="13"/>
                  </a:lnTo>
                  <a:lnTo>
                    <a:pt x="167" y="16"/>
                  </a:lnTo>
                  <a:lnTo>
                    <a:pt x="177" y="21"/>
                  </a:lnTo>
                  <a:lnTo>
                    <a:pt x="184" y="26"/>
                  </a:lnTo>
                  <a:lnTo>
                    <a:pt x="189" y="35"/>
                  </a:lnTo>
                  <a:lnTo>
                    <a:pt x="187" y="39"/>
                  </a:lnTo>
                  <a:lnTo>
                    <a:pt x="179" y="39"/>
                  </a:lnTo>
                  <a:lnTo>
                    <a:pt x="168" y="37"/>
                  </a:lnTo>
                  <a:lnTo>
                    <a:pt x="161" y="35"/>
                  </a:lnTo>
                  <a:lnTo>
                    <a:pt x="153" y="34"/>
                  </a:lnTo>
                  <a:lnTo>
                    <a:pt x="142" y="31"/>
                  </a:lnTo>
                  <a:lnTo>
                    <a:pt x="131" y="30"/>
                  </a:lnTo>
                  <a:lnTo>
                    <a:pt x="120" y="30"/>
                  </a:lnTo>
                  <a:lnTo>
                    <a:pt x="109" y="30"/>
                  </a:lnTo>
                  <a:lnTo>
                    <a:pt x="102" y="30"/>
                  </a:lnTo>
                  <a:lnTo>
                    <a:pt x="96" y="31"/>
                  </a:lnTo>
                  <a:lnTo>
                    <a:pt x="90" y="33"/>
                  </a:lnTo>
                  <a:lnTo>
                    <a:pt x="88" y="30"/>
                  </a:lnTo>
                  <a:lnTo>
                    <a:pt x="91" y="26"/>
                  </a:lnTo>
                  <a:lnTo>
                    <a:pt x="97" y="24"/>
                  </a:lnTo>
                  <a:lnTo>
                    <a:pt x="94" y="24"/>
                  </a:lnTo>
                  <a:lnTo>
                    <a:pt x="88" y="24"/>
                  </a:lnTo>
                  <a:lnTo>
                    <a:pt x="81" y="26"/>
                  </a:lnTo>
                  <a:lnTo>
                    <a:pt x="74" y="31"/>
                  </a:lnTo>
                  <a:lnTo>
                    <a:pt x="67" y="37"/>
                  </a:lnTo>
                  <a:lnTo>
                    <a:pt x="57" y="38"/>
                  </a:lnTo>
                  <a:lnTo>
                    <a:pt x="47" y="38"/>
                  </a:lnTo>
                  <a:lnTo>
                    <a:pt x="41" y="38"/>
                  </a:lnTo>
                  <a:lnTo>
                    <a:pt x="39" y="38"/>
                  </a:lnTo>
                  <a:lnTo>
                    <a:pt x="34" y="38"/>
                  </a:lnTo>
                  <a:lnTo>
                    <a:pt x="29" y="39"/>
                  </a:lnTo>
                  <a:lnTo>
                    <a:pt x="23" y="40"/>
                  </a:lnTo>
                  <a:lnTo>
                    <a:pt x="17" y="42"/>
                  </a:lnTo>
                  <a:lnTo>
                    <a:pt x="11" y="46"/>
                  </a:lnTo>
                  <a:lnTo>
                    <a:pt x="5" y="49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48" name="Freeform 163"/>
            <p:cNvSpPr>
              <a:spLocks/>
            </p:cNvSpPr>
            <p:nvPr/>
          </p:nvSpPr>
          <p:spPr bwMode="auto">
            <a:xfrm>
              <a:off x="2467" y="1194"/>
              <a:ext cx="111" cy="46"/>
            </a:xfrm>
            <a:custGeom>
              <a:avLst/>
              <a:gdLst>
                <a:gd name="T0" fmla="*/ 111 w 111"/>
                <a:gd name="T1" fmla="*/ 37 h 46"/>
                <a:gd name="T2" fmla="*/ 95 w 111"/>
                <a:gd name="T3" fmla="*/ 42 h 46"/>
                <a:gd name="T4" fmla="*/ 79 w 111"/>
                <a:gd name="T5" fmla="*/ 45 h 46"/>
                <a:gd name="T6" fmla="*/ 65 w 111"/>
                <a:gd name="T7" fmla="*/ 46 h 46"/>
                <a:gd name="T8" fmla="*/ 50 w 111"/>
                <a:gd name="T9" fmla="*/ 46 h 46"/>
                <a:gd name="T10" fmla="*/ 36 w 111"/>
                <a:gd name="T11" fmla="*/ 46 h 46"/>
                <a:gd name="T12" fmla="*/ 23 w 111"/>
                <a:gd name="T13" fmla="*/ 44 h 46"/>
                <a:gd name="T14" fmla="*/ 11 w 111"/>
                <a:gd name="T15" fmla="*/ 41 h 46"/>
                <a:gd name="T16" fmla="*/ 0 w 111"/>
                <a:gd name="T17" fmla="*/ 37 h 46"/>
                <a:gd name="T18" fmla="*/ 0 w 111"/>
                <a:gd name="T19" fmla="*/ 0 h 46"/>
                <a:gd name="T20" fmla="*/ 11 w 111"/>
                <a:gd name="T21" fmla="*/ 4 h 46"/>
                <a:gd name="T22" fmla="*/ 23 w 111"/>
                <a:gd name="T23" fmla="*/ 6 h 46"/>
                <a:gd name="T24" fmla="*/ 36 w 111"/>
                <a:gd name="T25" fmla="*/ 9 h 46"/>
                <a:gd name="T26" fmla="*/ 50 w 111"/>
                <a:gd name="T27" fmla="*/ 9 h 46"/>
                <a:gd name="T28" fmla="*/ 65 w 111"/>
                <a:gd name="T29" fmla="*/ 9 h 46"/>
                <a:gd name="T30" fmla="*/ 79 w 111"/>
                <a:gd name="T31" fmla="*/ 8 h 46"/>
                <a:gd name="T32" fmla="*/ 95 w 111"/>
                <a:gd name="T33" fmla="*/ 5 h 46"/>
                <a:gd name="T34" fmla="*/ 111 w 111"/>
                <a:gd name="T35" fmla="*/ 0 h 46"/>
                <a:gd name="T36" fmla="*/ 111 w 111"/>
                <a:gd name="T37" fmla="*/ 37 h 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1"/>
                <a:gd name="T58" fmla="*/ 0 h 46"/>
                <a:gd name="T59" fmla="*/ 111 w 111"/>
                <a:gd name="T60" fmla="*/ 46 h 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1" h="46">
                  <a:moveTo>
                    <a:pt x="111" y="37"/>
                  </a:moveTo>
                  <a:lnTo>
                    <a:pt x="95" y="42"/>
                  </a:lnTo>
                  <a:lnTo>
                    <a:pt x="79" y="45"/>
                  </a:lnTo>
                  <a:lnTo>
                    <a:pt x="65" y="46"/>
                  </a:lnTo>
                  <a:lnTo>
                    <a:pt x="50" y="46"/>
                  </a:lnTo>
                  <a:lnTo>
                    <a:pt x="36" y="46"/>
                  </a:lnTo>
                  <a:lnTo>
                    <a:pt x="23" y="44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0"/>
                  </a:lnTo>
                  <a:lnTo>
                    <a:pt x="11" y="4"/>
                  </a:lnTo>
                  <a:lnTo>
                    <a:pt x="23" y="6"/>
                  </a:lnTo>
                  <a:lnTo>
                    <a:pt x="36" y="9"/>
                  </a:lnTo>
                  <a:lnTo>
                    <a:pt x="50" y="9"/>
                  </a:lnTo>
                  <a:lnTo>
                    <a:pt x="65" y="9"/>
                  </a:lnTo>
                  <a:lnTo>
                    <a:pt x="79" y="8"/>
                  </a:lnTo>
                  <a:lnTo>
                    <a:pt x="95" y="5"/>
                  </a:lnTo>
                  <a:lnTo>
                    <a:pt x="111" y="0"/>
                  </a:lnTo>
                  <a:lnTo>
                    <a:pt x="111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49" name="Freeform 164"/>
            <p:cNvSpPr>
              <a:spLocks/>
            </p:cNvSpPr>
            <p:nvPr/>
          </p:nvSpPr>
          <p:spPr bwMode="auto">
            <a:xfrm>
              <a:off x="2318" y="3198"/>
              <a:ext cx="89" cy="94"/>
            </a:xfrm>
            <a:custGeom>
              <a:avLst/>
              <a:gdLst>
                <a:gd name="T0" fmla="*/ 44 w 89"/>
                <a:gd name="T1" fmla="*/ 94 h 94"/>
                <a:gd name="T2" fmla="*/ 52 w 89"/>
                <a:gd name="T3" fmla="*/ 93 h 94"/>
                <a:gd name="T4" fmla="*/ 61 w 89"/>
                <a:gd name="T5" fmla="*/ 91 h 94"/>
                <a:gd name="T6" fmla="*/ 68 w 89"/>
                <a:gd name="T7" fmla="*/ 87 h 94"/>
                <a:gd name="T8" fmla="*/ 75 w 89"/>
                <a:gd name="T9" fmla="*/ 80 h 94"/>
                <a:gd name="T10" fmla="*/ 82 w 89"/>
                <a:gd name="T11" fmla="*/ 72 h 94"/>
                <a:gd name="T12" fmla="*/ 85 w 89"/>
                <a:gd name="T13" fmla="*/ 65 h 94"/>
                <a:gd name="T14" fmla="*/ 88 w 89"/>
                <a:gd name="T15" fmla="*/ 56 h 94"/>
                <a:gd name="T16" fmla="*/ 89 w 89"/>
                <a:gd name="T17" fmla="*/ 47 h 94"/>
                <a:gd name="T18" fmla="*/ 88 w 89"/>
                <a:gd name="T19" fmla="*/ 38 h 94"/>
                <a:gd name="T20" fmla="*/ 85 w 89"/>
                <a:gd name="T21" fmla="*/ 28 h 94"/>
                <a:gd name="T22" fmla="*/ 82 w 89"/>
                <a:gd name="T23" fmla="*/ 21 h 94"/>
                <a:gd name="T24" fmla="*/ 75 w 89"/>
                <a:gd name="T25" fmla="*/ 13 h 94"/>
                <a:gd name="T26" fmla="*/ 68 w 89"/>
                <a:gd name="T27" fmla="*/ 8 h 94"/>
                <a:gd name="T28" fmla="*/ 61 w 89"/>
                <a:gd name="T29" fmla="*/ 4 h 94"/>
                <a:gd name="T30" fmla="*/ 52 w 89"/>
                <a:gd name="T31" fmla="*/ 1 h 94"/>
                <a:gd name="T32" fmla="*/ 44 w 89"/>
                <a:gd name="T33" fmla="*/ 0 h 94"/>
                <a:gd name="T34" fmla="*/ 35 w 89"/>
                <a:gd name="T35" fmla="*/ 1 h 94"/>
                <a:gd name="T36" fmla="*/ 27 w 89"/>
                <a:gd name="T37" fmla="*/ 4 h 94"/>
                <a:gd name="T38" fmla="*/ 20 w 89"/>
                <a:gd name="T39" fmla="*/ 8 h 94"/>
                <a:gd name="T40" fmla="*/ 14 w 89"/>
                <a:gd name="T41" fmla="*/ 13 h 94"/>
                <a:gd name="T42" fmla="*/ 8 w 89"/>
                <a:gd name="T43" fmla="*/ 21 h 94"/>
                <a:gd name="T44" fmla="*/ 4 w 89"/>
                <a:gd name="T45" fmla="*/ 28 h 94"/>
                <a:gd name="T46" fmla="*/ 2 w 89"/>
                <a:gd name="T47" fmla="*/ 38 h 94"/>
                <a:gd name="T48" fmla="*/ 0 w 89"/>
                <a:gd name="T49" fmla="*/ 47 h 94"/>
                <a:gd name="T50" fmla="*/ 2 w 89"/>
                <a:gd name="T51" fmla="*/ 56 h 94"/>
                <a:gd name="T52" fmla="*/ 4 w 89"/>
                <a:gd name="T53" fmla="*/ 65 h 94"/>
                <a:gd name="T54" fmla="*/ 8 w 89"/>
                <a:gd name="T55" fmla="*/ 72 h 94"/>
                <a:gd name="T56" fmla="*/ 14 w 89"/>
                <a:gd name="T57" fmla="*/ 80 h 94"/>
                <a:gd name="T58" fmla="*/ 20 w 89"/>
                <a:gd name="T59" fmla="*/ 87 h 94"/>
                <a:gd name="T60" fmla="*/ 27 w 89"/>
                <a:gd name="T61" fmla="*/ 91 h 94"/>
                <a:gd name="T62" fmla="*/ 35 w 89"/>
                <a:gd name="T63" fmla="*/ 93 h 94"/>
                <a:gd name="T64" fmla="*/ 44 w 89"/>
                <a:gd name="T65" fmla="*/ 94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9"/>
                <a:gd name="T100" fmla="*/ 0 h 94"/>
                <a:gd name="T101" fmla="*/ 89 w 89"/>
                <a:gd name="T102" fmla="*/ 94 h 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9" h="94">
                  <a:moveTo>
                    <a:pt x="44" y="94"/>
                  </a:moveTo>
                  <a:lnTo>
                    <a:pt x="52" y="93"/>
                  </a:lnTo>
                  <a:lnTo>
                    <a:pt x="61" y="91"/>
                  </a:lnTo>
                  <a:lnTo>
                    <a:pt x="68" y="87"/>
                  </a:lnTo>
                  <a:lnTo>
                    <a:pt x="75" y="80"/>
                  </a:lnTo>
                  <a:lnTo>
                    <a:pt x="82" y="72"/>
                  </a:lnTo>
                  <a:lnTo>
                    <a:pt x="85" y="65"/>
                  </a:lnTo>
                  <a:lnTo>
                    <a:pt x="88" y="56"/>
                  </a:lnTo>
                  <a:lnTo>
                    <a:pt x="89" y="47"/>
                  </a:lnTo>
                  <a:lnTo>
                    <a:pt x="88" y="38"/>
                  </a:lnTo>
                  <a:lnTo>
                    <a:pt x="85" y="28"/>
                  </a:lnTo>
                  <a:lnTo>
                    <a:pt x="82" y="21"/>
                  </a:lnTo>
                  <a:lnTo>
                    <a:pt x="75" y="13"/>
                  </a:lnTo>
                  <a:lnTo>
                    <a:pt x="68" y="8"/>
                  </a:lnTo>
                  <a:lnTo>
                    <a:pt x="61" y="4"/>
                  </a:lnTo>
                  <a:lnTo>
                    <a:pt x="52" y="1"/>
                  </a:lnTo>
                  <a:lnTo>
                    <a:pt x="44" y="0"/>
                  </a:lnTo>
                  <a:lnTo>
                    <a:pt x="35" y="1"/>
                  </a:lnTo>
                  <a:lnTo>
                    <a:pt x="27" y="4"/>
                  </a:lnTo>
                  <a:lnTo>
                    <a:pt x="20" y="8"/>
                  </a:lnTo>
                  <a:lnTo>
                    <a:pt x="14" y="13"/>
                  </a:lnTo>
                  <a:lnTo>
                    <a:pt x="8" y="21"/>
                  </a:lnTo>
                  <a:lnTo>
                    <a:pt x="4" y="28"/>
                  </a:lnTo>
                  <a:lnTo>
                    <a:pt x="2" y="38"/>
                  </a:lnTo>
                  <a:lnTo>
                    <a:pt x="0" y="47"/>
                  </a:lnTo>
                  <a:lnTo>
                    <a:pt x="2" y="56"/>
                  </a:lnTo>
                  <a:lnTo>
                    <a:pt x="4" y="65"/>
                  </a:lnTo>
                  <a:lnTo>
                    <a:pt x="8" y="72"/>
                  </a:lnTo>
                  <a:lnTo>
                    <a:pt x="14" y="80"/>
                  </a:lnTo>
                  <a:lnTo>
                    <a:pt x="20" y="87"/>
                  </a:lnTo>
                  <a:lnTo>
                    <a:pt x="27" y="91"/>
                  </a:lnTo>
                  <a:lnTo>
                    <a:pt x="35" y="93"/>
                  </a:lnTo>
                  <a:lnTo>
                    <a:pt x="44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50" name="Freeform 165"/>
            <p:cNvSpPr>
              <a:spLocks/>
            </p:cNvSpPr>
            <p:nvPr/>
          </p:nvSpPr>
          <p:spPr bwMode="auto">
            <a:xfrm>
              <a:off x="2645" y="3198"/>
              <a:ext cx="89" cy="94"/>
            </a:xfrm>
            <a:custGeom>
              <a:avLst/>
              <a:gdLst>
                <a:gd name="T0" fmla="*/ 44 w 89"/>
                <a:gd name="T1" fmla="*/ 94 h 94"/>
                <a:gd name="T2" fmla="*/ 53 w 89"/>
                <a:gd name="T3" fmla="*/ 93 h 94"/>
                <a:gd name="T4" fmla="*/ 61 w 89"/>
                <a:gd name="T5" fmla="*/ 91 h 94"/>
                <a:gd name="T6" fmla="*/ 68 w 89"/>
                <a:gd name="T7" fmla="*/ 87 h 94"/>
                <a:gd name="T8" fmla="*/ 76 w 89"/>
                <a:gd name="T9" fmla="*/ 80 h 94"/>
                <a:gd name="T10" fmla="*/ 82 w 89"/>
                <a:gd name="T11" fmla="*/ 72 h 94"/>
                <a:gd name="T12" fmla="*/ 85 w 89"/>
                <a:gd name="T13" fmla="*/ 65 h 94"/>
                <a:gd name="T14" fmla="*/ 88 w 89"/>
                <a:gd name="T15" fmla="*/ 56 h 94"/>
                <a:gd name="T16" fmla="*/ 89 w 89"/>
                <a:gd name="T17" fmla="*/ 47 h 94"/>
                <a:gd name="T18" fmla="*/ 88 w 89"/>
                <a:gd name="T19" fmla="*/ 38 h 94"/>
                <a:gd name="T20" fmla="*/ 85 w 89"/>
                <a:gd name="T21" fmla="*/ 28 h 94"/>
                <a:gd name="T22" fmla="*/ 82 w 89"/>
                <a:gd name="T23" fmla="*/ 21 h 94"/>
                <a:gd name="T24" fmla="*/ 76 w 89"/>
                <a:gd name="T25" fmla="*/ 13 h 94"/>
                <a:gd name="T26" fmla="*/ 68 w 89"/>
                <a:gd name="T27" fmla="*/ 8 h 94"/>
                <a:gd name="T28" fmla="*/ 61 w 89"/>
                <a:gd name="T29" fmla="*/ 4 h 94"/>
                <a:gd name="T30" fmla="*/ 53 w 89"/>
                <a:gd name="T31" fmla="*/ 1 h 94"/>
                <a:gd name="T32" fmla="*/ 44 w 89"/>
                <a:gd name="T33" fmla="*/ 0 h 94"/>
                <a:gd name="T34" fmla="*/ 36 w 89"/>
                <a:gd name="T35" fmla="*/ 1 h 94"/>
                <a:gd name="T36" fmla="*/ 27 w 89"/>
                <a:gd name="T37" fmla="*/ 4 h 94"/>
                <a:gd name="T38" fmla="*/ 20 w 89"/>
                <a:gd name="T39" fmla="*/ 8 h 94"/>
                <a:gd name="T40" fmla="*/ 14 w 89"/>
                <a:gd name="T41" fmla="*/ 13 h 94"/>
                <a:gd name="T42" fmla="*/ 8 w 89"/>
                <a:gd name="T43" fmla="*/ 21 h 94"/>
                <a:gd name="T44" fmla="*/ 4 w 89"/>
                <a:gd name="T45" fmla="*/ 28 h 94"/>
                <a:gd name="T46" fmla="*/ 2 w 89"/>
                <a:gd name="T47" fmla="*/ 38 h 94"/>
                <a:gd name="T48" fmla="*/ 0 w 89"/>
                <a:gd name="T49" fmla="*/ 47 h 94"/>
                <a:gd name="T50" fmla="*/ 2 w 89"/>
                <a:gd name="T51" fmla="*/ 56 h 94"/>
                <a:gd name="T52" fmla="*/ 4 w 89"/>
                <a:gd name="T53" fmla="*/ 65 h 94"/>
                <a:gd name="T54" fmla="*/ 8 w 89"/>
                <a:gd name="T55" fmla="*/ 72 h 94"/>
                <a:gd name="T56" fmla="*/ 14 w 89"/>
                <a:gd name="T57" fmla="*/ 80 h 94"/>
                <a:gd name="T58" fmla="*/ 20 w 89"/>
                <a:gd name="T59" fmla="*/ 87 h 94"/>
                <a:gd name="T60" fmla="*/ 27 w 89"/>
                <a:gd name="T61" fmla="*/ 91 h 94"/>
                <a:gd name="T62" fmla="*/ 36 w 89"/>
                <a:gd name="T63" fmla="*/ 93 h 94"/>
                <a:gd name="T64" fmla="*/ 44 w 89"/>
                <a:gd name="T65" fmla="*/ 94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9"/>
                <a:gd name="T100" fmla="*/ 0 h 94"/>
                <a:gd name="T101" fmla="*/ 89 w 89"/>
                <a:gd name="T102" fmla="*/ 94 h 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9" h="94">
                  <a:moveTo>
                    <a:pt x="44" y="94"/>
                  </a:moveTo>
                  <a:lnTo>
                    <a:pt x="53" y="93"/>
                  </a:lnTo>
                  <a:lnTo>
                    <a:pt x="61" y="91"/>
                  </a:lnTo>
                  <a:lnTo>
                    <a:pt x="68" y="87"/>
                  </a:lnTo>
                  <a:lnTo>
                    <a:pt x="76" y="80"/>
                  </a:lnTo>
                  <a:lnTo>
                    <a:pt x="82" y="72"/>
                  </a:lnTo>
                  <a:lnTo>
                    <a:pt x="85" y="65"/>
                  </a:lnTo>
                  <a:lnTo>
                    <a:pt x="88" y="56"/>
                  </a:lnTo>
                  <a:lnTo>
                    <a:pt x="89" y="47"/>
                  </a:lnTo>
                  <a:lnTo>
                    <a:pt x="88" y="38"/>
                  </a:lnTo>
                  <a:lnTo>
                    <a:pt x="85" y="28"/>
                  </a:lnTo>
                  <a:lnTo>
                    <a:pt x="82" y="21"/>
                  </a:lnTo>
                  <a:lnTo>
                    <a:pt x="76" y="13"/>
                  </a:lnTo>
                  <a:lnTo>
                    <a:pt x="68" y="8"/>
                  </a:lnTo>
                  <a:lnTo>
                    <a:pt x="61" y="4"/>
                  </a:lnTo>
                  <a:lnTo>
                    <a:pt x="53" y="1"/>
                  </a:lnTo>
                  <a:lnTo>
                    <a:pt x="44" y="0"/>
                  </a:lnTo>
                  <a:lnTo>
                    <a:pt x="36" y="1"/>
                  </a:lnTo>
                  <a:lnTo>
                    <a:pt x="27" y="4"/>
                  </a:lnTo>
                  <a:lnTo>
                    <a:pt x="20" y="8"/>
                  </a:lnTo>
                  <a:lnTo>
                    <a:pt x="14" y="13"/>
                  </a:lnTo>
                  <a:lnTo>
                    <a:pt x="8" y="21"/>
                  </a:lnTo>
                  <a:lnTo>
                    <a:pt x="4" y="28"/>
                  </a:lnTo>
                  <a:lnTo>
                    <a:pt x="2" y="38"/>
                  </a:lnTo>
                  <a:lnTo>
                    <a:pt x="0" y="47"/>
                  </a:lnTo>
                  <a:lnTo>
                    <a:pt x="2" y="56"/>
                  </a:lnTo>
                  <a:lnTo>
                    <a:pt x="4" y="65"/>
                  </a:lnTo>
                  <a:lnTo>
                    <a:pt x="8" y="72"/>
                  </a:lnTo>
                  <a:lnTo>
                    <a:pt x="14" y="80"/>
                  </a:lnTo>
                  <a:lnTo>
                    <a:pt x="20" y="87"/>
                  </a:lnTo>
                  <a:lnTo>
                    <a:pt x="27" y="91"/>
                  </a:lnTo>
                  <a:lnTo>
                    <a:pt x="36" y="93"/>
                  </a:lnTo>
                  <a:lnTo>
                    <a:pt x="44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51" name="Freeform 166"/>
            <p:cNvSpPr>
              <a:spLocks/>
            </p:cNvSpPr>
            <p:nvPr/>
          </p:nvSpPr>
          <p:spPr bwMode="auto">
            <a:xfrm>
              <a:off x="2356" y="3188"/>
              <a:ext cx="333" cy="94"/>
            </a:xfrm>
            <a:custGeom>
              <a:avLst/>
              <a:gdLst>
                <a:gd name="T0" fmla="*/ 333 w 333"/>
                <a:gd name="T1" fmla="*/ 88 h 94"/>
                <a:gd name="T2" fmla="*/ 329 w 333"/>
                <a:gd name="T3" fmla="*/ 70 h 94"/>
                <a:gd name="T4" fmla="*/ 320 w 333"/>
                <a:gd name="T5" fmla="*/ 54 h 94"/>
                <a:gd name="T6" fmla="*/ 305 w 333"/>
                <a:gd name="T7" fmla="*/ 38 h 94"/>
                <a:gd name="T8" fmla="*/ 285 w 333"/>
                <a:gd name="T9" fmla="*/ 26 h 94"/>
                <a:gd name="T10" fmla="*/ 260 w 333"/>
                <a:gd name="T11" fmla="*/ 15 h 94"/>
                <a:gd name="T12" fmla="*/ 231 w 333"/>
                <a:gd name="T13" fmla="*/ 6 h 94"/>
                <a:gd name="T14" fmla="*/ 201 w 333"/>
                <a:gd name="T15" fmla="*/ 1 h 94"/>
                <a:gd name="T16" fmla="*/ 167 w 333"/>
                <a:gd name="T17" fmla="*/ 0 h 94"/>
                <a:gd name="T18" fmla="*/ 133 w 333"/>
                <a:gd name="T19" fmla="*/ 1 h 94"/>
                <a:gd name="T20" fmla="*/ 102 w 333"/>
                <a:gd name="T21" fmla="*/ 6 h 94"/>
                <a:gd name="T22" fmla="*/ 74 w 333"/>
                <a:gd name="T23" fmla="*/ 15 h 94"/>
                <a:gd name="T24" fmla="*/ 50 w 333"/>
                <a:gd name="T25" fmla="*/ 26 h 94"/>
                <a:gd name="T26" fmla="*/ 29 w 333"/>
                <a:gd name="T27" fmla="*/ 38 h 94"/>
                <a:gd name="T28" fmla="*/ 13 w 333"/>
                <a:gd name="T29" fmla="*/ 54 h 94"/>
                <a:gd name="T30" fmla="*/ 4 w 333"/>
                <a:gd name="T31" fmla="*/ 70 h 94"/>
                <a:gd name="T32" fmla="*/ 0 w 333"/>
                <a:gd name="T33" fmla="*/ 88 h 94"/>
                <a:gd name="T34" fmla="*/ 1 w 333"/>
                <a:gd name="T35" fmla="*/ 89 h 94"/>
                <a:gd name="T36" fmla="*/ 5 w 333"/>
                <a:gd name="T37" fmla="*/ 93 h 94"/>
                <a:gd name="T38" fmla="*/ 10 w 333"/>
                <a:gd name="T39" fmla="*/ 92 h 94"/>
                <a:gd name="T40" fmla="*/ 18 w 333"/>
                <a:gd name="T41" fmla="*/ 84 h 94"/>
                <a:gd name="T42" fmla="*/ 19 w 333"/>
                <a:gd name="T43" fmla="*/ 82 h 94"/>
                <a:gd name="T44" fmla="*/ 31 w 333"/>
                <a:gd name="T45" fmla="*/ 72 h 94"/>
                <a:gd name="T46" fmla="*/ 45 w 333"/>
                <a:gd name="T47" fmla="*/ 64 h 94"/>
                <a:gd name="T48" fmla="*/ 62 w 333"/>
                <a:gd name="T49" fmla="*/ 55 h 94"/>
                <a:gd name="T50" fmla="*/ 80 w 333"/>
                <a:gd name="T51" fmla="*/ 49 h 94"/>
                <a:gd name="T52" fmla="*/ 99 w 333"/>
                <a:gd name="T53" fmla="*/ 44 h 94"/>
                <a:gd name="T54" fmla="*/ 121 w 333"/>
                <a:gd name="T55" fmla="*/ 40 h 94"/>
                <a:gd name="T56" fmla="*/ 143 w 333"/>
                <a:gd name="T57" fmla="*/ 37 h 94"/>
                <a:gd name="T58" fmla="*/ 167 w 333"/>
                <a:gd name="T59" fmla="*/ 36 h 94"/>
                <a:gd name="T60" fmla="*/ 191 w 333"/>
                <a:gd name="T61" fmla="*/ 37 h 94"/>
                <a:gd name="T62" fmla="*/ 214 w 333"/>
                <a:gd name="T63" fmla="*/ 40 h 94"/>
                <a:gd name="T64" fmla="*/ 235 w 333"/>
                <a:gd name="T65" fmla="*/ 44 h 94"/>
                <a:gd name="T66" fmla="*/ 256 w 333"/>
                <a:gd name="T67" fmla="*/ 49 h 94"/>
                <a:gd name="T68" fmla="*/ 274 w 333"/>
                <a:gd name="T69" fmla="*/ 57 h 94"/>
                <a:gd name="T70" fmla="*/ 289 w 333"/>
                <a:gd name="T71" fmla="*/ 64 h 94"/>
                <a:gd name="T72" fmla="*/ 303 w 333"/>
                <a:gd name="T73" fmla="*/ 73 h 94"/>
                <a:gd name="T74" fmla="*/ 315 w 333"/>
                <a:gd name="T75" fmla="*/ 84 h 94"/>
                <a:gd name="T76" fmla="*/ 317 w 333"/>
                <a:gd name="T77" fmla="*/ 86 h 94"/>
                <a:gd name="T78" fmla="*/ 322 w 333"/>
                <a:gd name="T79" fmla="*/ 92 h 94"/>
                <a:gd name="T80" fmla="*/ 328 w 333"/>
                <a:gd name="T81" fmla="*/ 94 h 94"/>
                <a:gd name="T82" fmla="*/ 333 w 333"/>
                <a:gd name="T83" fmla="*/ 88 h 9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33"/>
                <a:gd name="T127" fmla="*/ 0 h 94"/>
                <a:gd name="T128" fmla="*/ 333 w 333"/>
                <a:gd name="T129" fmla="*/ 94 h 9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33" h="94">
                  <a:moveTo>
                    <a:pt x="333" y="88"/>
                  </a:moveTo>
                  <a:lnTo>
                    <a:pt x="329" y="70"/>
                  </a:lnTo>
                  <a:lnTo>
                    <a:pt x="320" y="54"/>
                  </a:lnTo>
                  <a:lnTo>
                    <a:pt x="305" y="38"/>
                  </a:lnTo>
                  <a:lnTo>
                    <a:pt x="285" y="26"/>
                  </a:lnTo>
                  <a:lnTo>
                    <a:pt x="260" y="15"/>
                  </a:lnTo>
                  <a:lnTo>
                    <a:pt x="231" y="6"/>
                  </a:lnTo>
                  <a:lnTo>
                    <a:pt x="201" y="1"/>
                  </a:lnTo>
                  <a:lnTo>
                    <a:pt x="167" y="0"/>
                  </a:lnTo>
                  <a:lnTo>
                    <a:pt x="133" y="1"/>
                  </a:lnTo>
                  <a:lnTo>
                    <a:pt x="102" y="6"/>
                  </a:lnTo>
                  <a:lnTo>
                    <a:pt x="74" y="15"/>
                  </a:lnTo>
                  <a:lnTo>
                    <a:pt x="50" y="26"/>
                  </a:lnTo>
                  <a:lnTo>
                    <a:pt x="29" y="38"/>
                  </a:lnTo>
                  <a:lnTo>
                    <a:pt x="13" y="54"/>
                  </a:lnTo>
                  <a:lnTo>
                    <a:pt x="4" y="70"/>
                  </a:lnTo>
                  <a:lnTo>
                    <a:pt x="0" y="88"/>
                  </a:lnTo>
                  <a:lnTo>
                    <a:pt x="1" y="89"/>
                  </a:lnTo>
                  <a:lnTo>
                    <a:pt x="5" y="93"/>
                  </a:lnTo>
                  <a:lnTo>
                    <a:pt x="10" y="92"/>
                  </a:lnTo>
                  <a:lnTo>
                    <a:pt x="18" y="84"/>
                  </a:lnTo>
                  <a:lnTo>
                    <a:pt x="19" y="82"/>
                  </a:lnTo>
                  <a:lnTo>
                    <a:pt x="31" y="72"/>
                  </a:lnTo>
                  <a:lnTo>
                    <a:pt x="45" y="64"/>
                  </a:lnTo>
                  <a:lnTo>
                    <a:pt x="62" y="55"/>
                  </a:lnTo>
                  <a:lnTo>
                    <a:pt x="80" y="49"/>
                  </a:lnTo>
                  <a:lnTo>
                    <a:pt x="99" y="44"/>
                  </a:lnTo>
                  <a:lnTo>
                    <a:pt x="121" y="40"/>
                  </a:lnTo>
                  <a:lnTo>
                    <a:pt x="143" y="37"/>
                  </a:lnTo>
                  <a:lnTo>
                    <a:pt x="167" y="36"/>
                  </a:lnTo>
                  <a:lnTo>
                    <a:pt x="191" y="37"/>
                  </a:lnTo>
                  <a:lnTo>
                    <a:pt x="214" y="40"/>
                  </a:lnTo>
                  <a:lnTo>
                    <a:pt x="235" y="44"/>
                  </a:lnTo>
                  <a:lnTo>
                    <a:pt x="256" y="49"/>
                  </a:lnTo>
                  <a:lnTo>
                    <a:pt x="274" y="57"/>
                  </a:lnTo>
                  <a:lnTo>
                    <a:pt x="289" y="64"/>
                  </a:lnTo>
                  <a:lnTo>
                    <a:pt x="303" y="73"/>
                  </a:lnTo>
                  <a:lnTo>
                    <a:pt x="315" y="84"/>
                  </a:lnTo>
                  <a:lnTo>
                    <a:pt x="317" y="86"/>
                  </a:lnTo>
                  <a:lnTo>
                    <a:pt x="322" y="92"/>
                  </a:lnTo>
                  <a:lnTo>
                    <a:pt x="328" y="94"/>
                  </a:lnTo>
                  <a:lnTo>
                    <a:pt x="333" y="88"/>
                  </a:lnTo>
                  <a:close/>
                </a:path>
              </a:pathLst>
            </a:custGeom>
            <a:solidFill>
              <a:srgbClr val="BFCC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52" name="Freeform 167"/>
            <p:cNvSpPr>
              <a:spLocks/>
            </p:cNvSpPr>
            <p:nvPr/>
          </p:nvSpPr>
          <p:spPr bwMode="auto">
            <a:xfrm>
              <a:off x="2523" y="3182"/>
              <a:ext cx="171" cy="94"/>
            </a:xfrm>
            <a:custGeom>
              <a:avLst/>
              <a:gdLst>
                <a:gd name="T0" fmla="*/ 0 w 171"/>
                <a:gd name="T1" fmla="*/ 11 h 94"/>
                <a:gd name="T2" fmla="*/ 0 w 171"/>
                <a:gd name="T3" fmla="*/ 11 h 94"/>
                <a:gd name="T4" fmla="*/ 34 w 171"/>
                <a:gd name="T5" fmla="*/ 11 h 94"/>
                <a:gd name="T6" fmla="*/ 64 w 171"/>
                <a:gd name="T7" fmla="*/ 16 h 94"/>
                <a:gd name="T8" fmla="*/ 92 w 171"/>
                <a:gd name="T9" fmla="*/ 25 h 94"/>
                <a:gd name="T10" fmla="*/ 116 w 171"/>
                <a:gd name="T11" fmla="*/ 35 h 94"/>
                <a:gd name="T12" fmla="*/ 136 w 171"/>
                <a:gd name="T13" fmla="*/ 48 h 94"/>
                <a:gd name="T14" fmla="*/ 149 w 171"/>
                <a:gd name="T15" fmla="*/ 63 h 94"/>
                <a:gd name="T16" fmla="*/ 159 w 171"/>
                <a:gd name="T17" fmla="*/ 77 h 94"/>
                <a:gd name="T18" fmla="*/ 161 w 171"/>
                <a:gd name="T19" fmla="*/ 94 h 94"/>
                <a:gd name="T20" fmla="*/ 171 w 171"/>
                <a:gd name="T21" fmla="*/ 94 h 94"/>
                <a:gd name="T22" fmla="*/ 166 w 171"/>
                <a:gd name="T23" fmla="*/ 74 h 94"/>
                <a:gd name="T24" fmla="*/ 156 w 171"/>
                <a:gd name="T25" fmla="*/ 57 h 94"/>
                <a:gd name="T26" fmla="*/ 141 w 171"/>
                <a:gd name="T27" fmla="*/ 41 h 94"/>
                <a:gd name="T28" fmla="*/ 119 w 171"/>
                <a:gd name="T29" fmla="*/ 28 h 94"/>
                <a:gd name="T30" fmla="*/ 95 w 171"/>
                <a:gd name="T31" fmla="*/ 17 h 94"/>
                <a:gd name="T32" fmla="*/ 64 w 171"/>
                <a:gd name="T33" fmla="*/ 8 h 94"/>
                <a:gd name="T34" fmla="*/ 34 w 171"/>
                <a:gd name="T35" fmla="*/ 3 h 94"/>
                <a:gd name="T36" fmla="*/ 0 w 171"/>
                <a:gd name="T37" fmla="*/ 0 h 94"/>
                <a:gd name="T38" fmla="*/ 0 w 171"/>
                <a:gd name="T39" fmla="*/ 0 h 94"/>
                <a:gd name="T40" fmla="*/ 0 w 171"/>
                <a:gd name="T41" fmla="*/ 11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1"/>
                <a:gd name="T64" fmla="*/ 0 h 94"/>
                <a:gd name="T65" fmla="*/ 171 w 171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1" h="94">
                  <a:moveTo>
                    <a:pt x="0" y="11"/>
                  </a:moveTo>
                  <a:lnTo>
                    <a:pt x="0" y="11"/>
                  </a:lnTo>
                  <a:lnTo>
                    <a:pt x="34" y="11"/>
                  </a:lnTo>
                  <a:lnTo>
                    <a:pt x="64" y="16"/>
                  </a:lnTo>
                  <a:lnTo>
                    <a:pt x="92" y="25"/>
                  </a:lnTo>
                  <a:lnTo>
                    <a:pt x="116" y="35"/>
                  </a:lnTo>
                  <a:lnTo>
                    <a:pt x="136" y="48"/>
                  </a:lnTo>
                  <a:lnTo>
                    <a:pt x="149" y="63"/>
                  </a:lnTo>
                  <a:lnTo>
                    <a:pt x="159" y="77"/>
                  </a:lnTo>
                  <a:lnTo>
                    <a:pt x="161" y="94"/>
                  </a:lnTo>
                  <a:lnTo>
                    <a:pt x="171" y="94"/>
                  </a:lnTo>
                  <a:lnTo>
                    <a:pt x="166" y="74"/>
                  </a:lnTo>
                  <a:lnTo>
                    <a:pt x="156" y="57"/>
                  </a:lnTo>
                  <a:lnTo>
                    <a:pt x="141" y="41"/>
                  </a:lnTo>
                  <a:lnTo>
                    <a:pt x="119" y="28"/>
                  </a:lnTo>
                  <a:lnTo>
                    <a:pt x="95" y="17"/>
                  </a:lnTo>
                  <a:lnTo>
                    <a:pt x="64" y="8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53" name="Freeform 168"/>
            <p:cNvSpPr>
              <a:spLocks/>
            </p:cNvSpPr>
            <p:nvPr/>
          </p:nvSpPr>
          <p:spPr bwMode="auto">
            <a:xfrm>
              <a:off x="2351" y="3182"/>
              <a:ext cx="172" cy="95"/>
            </a:xfrm>
            <a:custGeom>
              <a:avLst/>
              <a:gdLst>
                <a:gd name="T0" fmla="*/ 9 w 172"/>
                <a:gd name="T1" fmla="*/ 92 h 95"/>
                <a:gd name="T2" fmla="*/ 10 w 172"/>
                <a:gd name="T3" fmla="*/ 94 h 95"/>
                <a:gd name="T4" fmla="*/ 12 w 172"/>
                <a:gd name="T5" fmla="*/ 77 h 95"/>
                <a:gd name="T6" fmla="*/ 22 w 172"/>
                <a:gd name="T7" fmla="*/ 63 h 95"/>
                <a:gd name="T8" fmla="*/ 36 w 172"/>
                <a:gd name="T9" fmla="*/ 48 h 95"/>
                <a:gd name="T10" fmla="*/ 56 w 172"/>
                <a:gd name="T11" fmla="*/ 35 h 95"/>
                <a:gd name="T12" fmla="*/ 80 w 172"/>
                <a:gd name="T13" fmla="*/ 25 h 95"/>
                <a:gd name="T14" fmla="*/ 107 w 172"/>
                <a:gd name="T15" fmla="*/ 16 h 95"/>
                <a:gd name="T16" fmla="*/ 138 w 172"/>
                <a:gd name="T17" fmla="*/ 11 h 95"/>
                <a:gd name="T18" fmla="*/ 172 w 172"/>
                <a:gd name="T19" fmla="*/ 11 h 95"/>
                <a:gd name="T20" fmla="*/ 172 w 172"/>
                <a:gd name="T21" fmla="*/ 0 h 95"/>
                <a:gd name="T22" fmla="*/ 138 w 172"/>
                <a:gd name="T23" fmla="*/ 3 h 95"/>
                <a:gd name="T24" fmla="*/ 107 w 172"/>
                <a:gd name="T25" fmla="*/ 8 h 95"/>
                <a:gd name="T26" fmla="*/ 78 w 172"/>
                <a:gd name="T27" fmla="*/ 17 h 95"/>
                <a:gd name="T28" fmla="*/ 53 w 172"/>
                <a:gd name="T29" fmla="*/ 28 h 95"/>
                <a:gd name="T30" fmla="*/ 32 w 172"/>
                <a:gd name="T31" fmla="*/ 41 h 95"/>
                <a:gd name="T32" fmla="*/ 15 w 172"/>
                <a:gd name="T33" fmla="*/ 57 h 95"/>
                <a:gd name="T34" fmla="*/ 5 w 172"/>
                <a:gd name="T35" fmla="*/ 74 h 95"/>
                <a:gd name="T36" fmla="*/ 0 w 172"/>
                <a:gd name="T37" fmla="*/ 94 h 95"/>
                <a:gd name="T38" fmla="*/ 1 w 172"/>
                <a:gd name="T39" fmla="*/ 95 h 95"/>
                <a:gd name="T40" fmla="*/ 9 w 172"/>
                <a:gd name="T41" fmla="*/ 92 h 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2"/>
                <a:gd name="T64" fmla="*/ 0 h 95"/>
                <a:gd name="T65" fmla="*/ 172 w 172"/>
                <a:gd name="T66" fmla="*/ 95 h 9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2" h="95">
                  <a:moveTo>
                    <a:pt x="9" y="92"/>
                  </a:moveTo>
                  <a:lnTo>
                    <a:pt x="10" y="94"/>
                  </a:lnTo>
                  <a:lnTo>
                    <a:pt x="12" y="77"/>
                  </a:lnTo>
                  <a:lnTo>
                    <a:pt x="22" y="63"/>
                  </a:lnTo>
                  <a:lnTo>
                    <a:pt x="36" y="48"/>
                  </a:lnTo>
                  <a:lnTo>
                    <a:pt x="56" y="35"/>
                  </a:lnTo>
                  <a:lnTo>
                    <a:pt x="80" y="25"/>
                  </a:lnTo>
                  <a:lnTo>
                    <a:pt x="107" y="16"/>
                  </a:lnTo>
                  <a:lnTo>
                    <a:pt x="138" y="11"/>
                  </a:lnTo>
                  <a:lnTo>
                    <a:pt x="172" y="11"/>
                  </a:lnTo>
                  <a:lnTo>
                    <a:pt x="172" y="0"/>
                  </a:lnTo>
                  <a:lnTo>
                    <a:pt x="138" y="3"/>
                  </a:lnTo>
                  <a:lnTo>
                    <a:pt x="107" y="8"/>
                  </a:lnTo>
                  <a:lnTo>
                    <a:pt x="78" y="17"/>
                  </a:lnTo>
                  <a:lnTo>
                    <a:pt x="53" y="28"/>
                  </a:lnTo>
                  <a:lnTo>
                    <a:pt x="32" y="41"/>
                  </a:lnTo>
                  <a:lnTo>
                    <a:pt x="15" y="57"/>
                  </a:lnTo>
                  <a:lnTo>
                    <a:pt x="5" y="74"/>
                  </a:lnTo>
                  <a:lnTo>
                    <a:pt x="0" y="94"/>
                  </a:lnTo>
                  <a:lnTo>
                    <a:pt x="1" y="95"/>
                  </a:lnTo>
                  <a:lnTo>
                    <a:pt x="9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54" name="Freeform 169"/>
            <p:cNvSpPr>
              <a:spLocks/>
            </p:cNvSpPr>
            <p:nvPr/>
          </p:nvSpPr>
          <p:spPr bwMode="auto">
            <a:xfrm>
              <a:off x="2352" y="3269"/>
              <a:ext cx="26" cy="16"/>
            </a:xfrm>
            <a:custGeom>
              <a:avLst/>
              <a:gdLst>
                <a:gd name="T0" fmla="*/ 20 w 26"/>
                <a:gd name="T1" fmla="*/ 0 h 16"/>
                <a:gd name="T2" fmla="*/ 18 w 26"/>
                <a:gd name="T3" fmla="*/ 0 h 16"/>
                <a:gd name="T4" fmla="*/ 11 w 26"/>
                <a:gd name="T5" fmla="*/ 7 h 16"/>
                <a:gd name="T6" fmla="*/ 10 w 26"/>
                <a:gd name="T7" fmla="*/ 8 h 16"/>
                <a:gd name="T8" fmla="*/ 8 w 26"/>
                <a:gd name="T9" fmla="*/ 5 h 16"/>
                <a:gd name="T10" fmla="*/ 8 w 26"/>
                <a:gd name="T11" fmla="*/ 5 h 16"/>
                <a:gd name="T12" fmla="*/ 0 w 26"/>
                <a:gd name="T13" fmla="*/ 8 h 16"/>
                <a:gd name="T14" fmla="*/ 3 w 26"/>
                <a:gd name="T15" fmla="*/ 11 h 16"/>
                <a:gd name="T16" fmla="*/ 8 w 26"/>
                <a:gd name="T17" fmla="*/ 16 h 16"/>
                <a:gd name="T18" fmla="*/ 16 w 26"/>
                <a:gd name="T19" fmla="*/ 14 h 16"/>
                <a:gd name="T20" fmla="*/ 26 w 26"/>
                <a:gd name="T21" fmla="*/ 5 h 16"/>
                <a:gd name="T22" fmla="*/ 24 w 26"/>
                <a:gd name="T23" fmla="*/ 5 h 16"/>
                <a:gd name="T24" fmla="*/ 20 w 26"/>
                <a:gd name="T25" fmla="*/ 0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16"/>
                <a:gd name="T41" fmla="*/ 26 w 26"/>
                <a:gd name="T42" fmla="*/ 16 h 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16">
                  <a:moveTo>
                    <a:pt x="20" y="0"/>
                  </a:moveTo>
                  <a:lnTo>
                    <a:pt x="18" y="0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8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8" y="16"/>
                  </a:lnTo>
                  <a:lnTo>
                    <a:pt x="16" y="14"/>
                  </a:lnTo>
                  <a:lnTo>
                    <a:pt x="26" y="5"/>
                  </a:lnTo>
                  <a:lnTo>
                    <a:pt x="24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55" name="Freeform 170"/>
            <p:cNvSpPr>
              <a:spLocks/>
            </p:cNvSpPr>
            <p:nvPr/>
          </p:nvSpPr>
          <p:spPr bwMode="auto">
            <a:xfrm>
              <a:off x="2372" y="3268"/>
              <a:ext cx="6" cy="6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4 w 6"/>
                <a:gd name="T7" fmla="*/ 6 h 6"/>
                <a:gd name="T8" fmla="*/ 6 w 6"/>
                <a:gd name="T9" fmla="*/ 5 h 6"/>
                <a:gd name="T10" fmla="*/ 6 w 6"/>
                <a:gd name="T11" fmla="*/ 5 h 6"/>
                <a:gd name="T12" fmla="*/ 1 w 6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6"/>
                <a:gd name="T23" fmla="*/ 6 w 6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6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6"/>
                  </a:lnTo>
                  <a:lnTo>
                    <a:pt x="6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56" name="Freeform 171"/>
            <p:cNvSpPr>
              <a:spLocks/>
            </p:cNvSpPr>
            <p:nvPr/>
          </p:nvSpPr>
          <p:spPr bwMode="auto">
            <a:xfrm>
              <a:off x="2373" y="3219"/>
              <a:ext cx="150" cy="54"/>
            </a:xfrm>
            <a:custGeom>
              <a:avLst/>
              <a:gdLst>
                <a:gd name="T0" fmla="*/ 150 w 150"/>
                <a:gd name="T1" fmla="*/ 0 h 54"/>
                <a:gd name="T2" fmla="*/ 150 w 150"/>
                <a:gd name="T3" fmla="*/ 0 h 54"/>
                <a:gd name="T4" fmla="*/ 126 w 150"/>
                <a:gd name="T5" fmla="*/ 2 h 54"/>
                <a:gd name="T6" fmla="*/ 104 w 150"/>
                <a:gd name="T7" fmla="*/ 5 h 54"/>
                <a:gd name="T8" fmla="*/ 82 w 150"/>
                <a:gd name="T9" fmla="*/ 9 h 54"/>
                <a:gd name="T10" fmla="*/ 62 w 150"/>
                <a:gd name="T11" fmla="*/ 14 h 54"/>
                <a:gd name="T12" fmla="*/ 43 w 150"/>
                <a:gd name="T13" fmla="*/ 20 h 54"/>
                <a:gd name="T14" fmla="*/ 27 w 150"/>
                <a:gd name="T15" fmla="*/ 29 h 54"/>
                <a:gd name="T16" fmla="*/ 12 w 150"/>
                <a:gd name="T17" fmla="*/ 37 h 54"/>
                <a:gd name="T18" fmla="*/ 0 w 150"/>
                <a:gd name="T19" fmla="*/ 49 h 54"/>
                <a:gd name="T20" fmla="*/ 5 w 150"/>
                <a:gd name="T21" fmla="*/ 54 h 54"/>
                <a:gd name="T22" fmla="*/ 17 w 150"/>
                <a:gd name="T23" fmla="*/ 45 h 54"/>
                <a:gd name="T24" fmla="*/ 29 w 150"/>
                <a:gd name="T25" fmla="*/ 37 h 54"/>
                <a:gd name="T26" fmla="*/ 46 w 150"/>
                <a:gd name="T27" fmla="*/ 28 h 54"/>
                <a:gd name="T28" fmla="*/ 64 w 150"/>
                <a:gd name="T29" fmla="*/ 22 h 54"/>
                <a:gd name="T30" fmla="*/ 82 w 150"/>
                <a:gd name="T31" fmla="*/ 17 h 54"/>
                <a:gd name="T32" fmla="*/ 104 w 150"/>
                <a:gd name="T33" fmla="*/ 13 h 54"/>
                <a:gd name="T34" fmla="*/ 126 w 150"/>
                <a:gd name="T35" fmla="*/ 10 h 54"/>
                <a:gd name="T36" fmla="*/ 150 w 150"/>
                <a:gd name="T37" fmla="*/ 10 h 54"/>
                <a:gd name="T38" fmla="*/ 150 w 150"/>
                <a:gd name="T39" fmla="*/ 10 h 54"/>
                <a:gd name="T40" fmla="*/ 150 w 150"/>
                <a:gd name="T41" fmla="*/ 0 h 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0"/>
                <a:gd name="T64" fmla="*/ 0 h 54"/>
                <a:gd name="T65" fmla="*/ 150 w 150"/>
                <a:gd name="T66" fmla="*/ 54 h 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0" h="54">
                  <a:moveTo>
                    <a:pt x="150" y="0"/>
                  </a:moveTo>
                  <a:lnTo>
                    <a:pt x="150" y="0"/>
                  </a:lnTo>
                  <a:lnTo>
                    <a:pt x="126" y="2"/>
                  </a:lnTo>
                  <a:lnTo>
                    <a:pt x="104" y="5"/>
                  </a:lnTo>
                  <a:lnTo>
                    <a:pt x="82" y="9"/>
                  </a:lnTo>
                  <a:lnTo>
                    <a:pt x="62" y="14"/>
                  </a:lnTo>
                  <a:lnTo>
                    <a:pt x="43" y="20"/>
                  </a:lnTo>
                  <a:lnTo>
                    <a:pt x="27" y="29"/>
                  </a:lnTo>
                  <a:lnTo>
                    <a:pt x="12" y="37"/>
                  </a:lnTo>
                  <a:lnTo>
                    <a:pt x="0" y="49"/>
                  </a:lnTo>
                  <a:lnTo>
                    <a:pt x="5" y="54"/>
                  </a:lnTo>
                  <a:lnTo>
                    <a:pt x="17" y="45"/>
                  </a:lnTo>
                  <a:lnTo>
                    <a:pt x="29" y="37"/>
                  </a:lnTo>
                  <a:lnTo>
                    <a:pt x="46" y="28"/>
                  </a:lnTo>
                  <a:lnTo>
                    <a:pt x="64" y="22"/>
                  </a:lnTo>
                  <a:lnTo>
                    <a:pt x="82" y="17"/>
                  </a:lnTo>
                  <a:lnTo>
                    <a:pt x="104" y="13"/>
                  </a:lnTo>
                  <a:lnTo>
                    <a:pt x="126" y="10"/>
                  </a:lnTo>
                  <a:lnTo>
                    <a:pt x="150" y="1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57" name="Freeform 172"/>
            <p:cNvSpPr>
              <a:spLocks/>
            </p:cNvSpPr>
            <p:nvPr/>
          </p:nvSpPr>
          <p:spPr bwMode="auto">
            <a:xfrm>
              <a:off x="2523" y="3219"/>
              <a:ext cx="152" cy="55"/>
            </a:xfrm>
            <a:custGeom>
              <a:avLst/>
              <a:gdLst>
                <a:gd name="T0" fmla="*/ 152 w 152"/>
                <a:gd name="T1" fmla="*/ 50 h 55"/>
                <a:gd name="T2" fmla="*/ 150 w 152"/>
                <a:gd name="T3" fmla="*/ 50 h 55"/>
                <a:gd name="T4" fmla="*/ 138 w 152"/>
                <a:gd name="T5" fmla="*/ 39 h 55"/>
                <a:gd name="T6" fmla="*/ 124 w 152"/>
                <a:gd name="T7" fmla="*/ 29 h 55"/>
                <a:gd name="T8" fmla="*/ 108 w 152"/>
                <a:gd name="T9" fmla="*/ 22 h 55"/>
                <a:gd name="T10" fmla="*/ 90 w 152"/>
                <a:gd name="T11" fmla="*/ 14 h 55"/>
                <a:gd name="T12" fmla="*/ 68 w 152"/>
                <a:gd name="T13" fmla="*/ 9 h 55"/>
                <a:gd name="T14" fmla="*/ 47 w 152"/>
                <a:gd name="T15" fmla="*/ 5 h 55"/>
                <a:gd name="T16" fmla="*/ 24 w 152"/>
                <a:gd name="T17" fmla="*/ 2 h 55"/>
                <a:gd name="T18" fmla="*/ 0 w 152"/>
                <a:gd name="T19" fmla="*/ 0 h 55"/>
                <a:gd name="T20" fmla="*/ 0 w 152"/>
                <a:gd name="T21" fmla="*/ 10 h 55"/>
                <a:gd name="T22" fmla="*/ 24 w 152"/>
                <a:gd name="T23" fmla="*/ 10 h 55"/>
                <a:gd name="T24" fmla="*/ 47 w 152"/>
                <a:gd name="T25" fmla="*/ 13 h 55"/>
                <a:gd name="T26" fmla="*/ 68 w 152"/>
                <a:gd name="T27" fmla="*/ 17 h 55"/>
                <a:gd name="T28" fmla="*/ 87 w 152"/>
                <a:gd name="T29" fmla="*/ 22 h 55"/>
                <a:gd name="T30" fmla="*/ 106 w 152"/>
                <a:gd name="T31" fmla="*/ 29 h 55"/>
                <a:gd name="T32" fmla="*/ 121 w 152"/>
                <a:gd name="T33" fmla="*/ 37 h 55"/>
                <a:gd name="T34" fmla="*/ 133 w 152"/>
                <a:gd name="T35" fmla="*/ 46 h 55"/>
                <a:gd name="T36" fmla="*/ 146 w 152"/>
                <a:gd name="T37" fmla="*/ 55 h 55"/>
                <a:gd name="T38" fmla="*/ 144 w 152"/>
                <a:gd name="T39" fmla="*/ 55 h 55"/>
                <a:gd name="T40" fmla="*/ 152 w 152"/>
                <a:gd name="T41" fmla="*/ 50 h 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2"/>
                <a:gd name="T64" fmla="*/ 0 h 55"/>
                <a:gd name="T65" fmla="*/ 152 w 152"/>
                <a:gd name="T66" fmla="*/ 55 h 5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2" h="55">
                  <a:moveTo>
                    <a:pt x="152" y="50"/>
                  </a:moveTo>
                  <a:lnTo>
                    <a:pt x="150" y="50"/>
                  </a:lnTo>
                  <a:lnTo>
                    <a:pt x="138" y="39"/>
                  </a:lnTo>
                  <a:lnTo>
                    <a:pt x="124" y="29"/>
                  </a:lnTo>
                  <a:lnTo>
                    <a:pt x="108" y="22"/>
                  </a:lnTo>
                  <a:lnTo>
                    <a:pt x="90" y="14"/>
                  </a:lnTo>
                  <a:lnTo>
                    <a:pt x="68" y="9"/>
                  </a:lnTo>
                  <a:lnTo>
                    <a:pt x="47" y="5"/>
                  </a:lnTo>
                  <a:lnTo>
                    <a:pt x="24" y="2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4" y="10"/>
                  </a:lnTo>
                  <a:lnTo>
                    <a:pt x="47" y="13"/>
                  </a:lnTo>
                  <a:lnTo>
                    <a:pt x="68" y="17"/>
                  </a:lnTo>
                  <a:lnTo>
                    <a:pt x="87" y="22"/>
                  </a:lnTo>
                  <a:lnTo>
                    <a:pt x="106" y="29"/>
                  </a:lnTo>
                  <a:lnTo>
                    <a:pt x="121" y="37"/>
                  </a:lnTo>
                  <a:lnTo>
                    <a:pt x="133" y="46"/>
                  </a:lnTo>
                  <a:lnTo>
                    <a:pt x="146" y="55"/>
                  </a:lnTo>
                  <a:lnTo>
                    <a:pt x="144" y="55"/>
                  </a:lnTo>
                  <a:lnTo>
                    <a:pt x="152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58" name="Freeform 173"/>
            <p:cNvSpPr>
              <a:spLocks/>
            </p:cNvSpPr>
            <p:nvPr/>
          </p:nvSpPr>
          <p:spPr bwMode="auto">
            <a:xfrm>
              <a:off x="2667" y="3269"/>
              <a:ext cx="27" cy="17"/>
            </a:xfrm>
            <a:custGeom>
              <a:avLst/>
              <a:gdLst>
                <a:gd name="T0" fmla="*/ 17 w 27"/>
                <a:gd name="T1" fmla="*/ 7 h 17"/>
                <a:gd name="T2" fmla="*/ 18 w 27"/>
                <a:gd name="T3" fmla="*/ 5 h 17"/>
                <a:gd name="T4" fmla="*/ 16 w 27"/>
                <a:gd name="T5" fmla="*/ 9 h 17"/>
                <a:gd name="T6" fmla="*/ 14 w 27"/>
                <a:gd name="T7" fmla="*/ 7 h 17"/>
                <a:gd name="T8" fmla="*/ 9 w 27"/>
                <a:gd name="T9" fmla="*/ 3 h 17"/>
                <a:gd name="T10" fmla="*/ 8 w 27"/>
                <a:gd name="T11" fmla="*/ 0 h 17"/>
                <a:gd name="T12" fmla="*/ 0 w 27"/>
                <a:gd name="T13" fmla="*/ 5 h 17"/>
                <a:gd name="T14" fmla="*/ 4 w 27"/>
                <a:gd name="T15" fmla="*/ 8 h 17"/>
                <a:gd name="T16" fmla="*/ 9 w 27"/>
                <a:gd name="T17" fmla="*/ 14 h 17"/>
                <a:gd name="T18" fmla="*/ 18 w 27"/>
                <a:gd name="T19" fmla="*/ 17 h 17"/>
                <a:gd name="T20" fmla="*/ 26 w 27"/>
                <a:gd name="T21" fmla="*/ 8 h 17"/>
                <a:gd name="T22" fmla="*/ 27 w 27"/>
                <a:gd name="T23" fmla="*/ 7 h 17"/>
                <a:gd name="T24" fmla="*/ 26 w 27"/>
                <a:gd name="T25" fmla="*/ 8 h 17"/>
                <a:gd name="T26" fmla="*/ 26 w 27"/>
                <a:gd name="T27" fmla="*/ 7 h 17"/>
                <a:gd name="T28" fmla="*/ 27 w 27"/>
                <a:gd name="T29" fmla="*/ 7 h 17"/>
                <a:gd name="T30" fmla="*/ 17 w 27"/>
                <a:gd name="T31" fmla="*/ 7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"/>
                <a:gd name="T49" fmla="*/ 0 h 17"/>
                <a:gd name="T50" fmla="*/ 27 w 2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" h="17">
                  <a:moveTo>
                    <a:pt x="17" y="7"/>
                  </a:moveTo>
                  <a:lnTo>
                    <a:pt x="18" y="5"/>
                  </a:lnTo>
                  <a:lnTo>
                    <a:pt x="16" y="9"/>
                  </a:lnTo>
                  <a:lnTo>
                    <a:pt x="14" y="7"/>
                  </a:lnTo>
                  <a:lnTo>
                    <a:pt x="9" y="3"/>
                  </a:lnTo>
                  <a:lnTo>
                    <a:pt x="8" y="0"/>
                  </a:lnTo>
                  <a:lnTo>
                    <a:pt x="0" y="5"/>
                  </a:lnTo>
                  <a:lnTo>
                    <a:pt x="4" y="8"/>
                  </a:lnTo>
                  <a:lnTo>
                    <a:pt x="9" y="14"/>
                  </a:lnTo>
                  <a:lnTo>
                    <a:pt x="18" y="17"/>
                  </a:lnTo>
                  <a:lnTo>
                    <a:pt x="26" y="8"/>
                  </a:lnTo>
                  <a:lnTo>
                    <a:pt x="27" y="7"/>
                  </a:lnTo>
                  <a:lnTo>
                    <a:pt x="26" y="8"/>
                  </a:lnTo>
                  <a:lnTo>
                    <a:pt x="26" y="7"/>
                  </a:lnTo>
                  <a:lnTo>
                    <a:pt x="27" y="7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59" name="Freeform 174"/>
            <p:cNvSpPr>
              <a:spLocks/>
            </p:cNvSpPr>
            <p:nvPr/>
          </p:nvSpPr>
          <p:spPr bwMode="auto">
            <a:xfrm>
              <a:off x="2419" y="3188"/>
              <a:ext cx="229" cy="62"/>
            </a:xfrm>
            <a:custGeom>
              <a:avLst/>
              <a:gdLst>
                <a:gd name="T0" fmla="*/ 11 w 229"/>
                <a:gd name="T1" fmla="*/ 51 h 62"/>
                <a:gd name="T2" fmla="*/ 35 w 229"/>
                <a:gd name="T3" fmla="*/ 44 h 62"/>
                <a:gd name="T4" fmla="*/ 60 w 229"/>
                <a:gd name="T5" fmla="*/ 38 h 62"/>
                <a:gd name="T6" fmla="*/ 90 w 229"/>
                <a:gd name="T7" fmla="*/ 36 h 62"/>
                <a:gd name="T8" fmla="*/ 120 w 229"/>
                <a:gd name="T9" fmla="*/ 36 h 62"/>
                <a:gd name="T10" fmla="*/ 151 w 229"/>
                <a:gd name="T11" fmla="*/ 40 h 62"/>
                <a:gd name="T12" fmla="*/ 180 w 229"/>
                <a:gd name="T13" fmla="*/ 45 h 62"/>
                <a:gd name="T14" fmla="*/ 206 w 229"/>
                <a:gd name="T15" fmla="*/ 54 h 62"/>
                <a:gd name="T16" fmla="*/ 226 w 229"/>
                <a:gd name="T17" fmla="*/ 62 h 62"/>
                <a:gd name="T18" fmla="*/ 228 w 229"/>
                <a:gd name="T19" fmla="*/ 54 h 62"/>
                <a:gd name="T20" fmla="*/ 218 w 229"/>
                <a:gd name="T21" fmla="*/ 36 h 62"/>
                <a:gd name="T22" fmla="*/ 208 w 229"/>
                <a:gd name="T23" fmla="*/ 22 h 62"/>
                <a:gd name="T24" fmla="*/ 195 w 229"/>
                <a:gd name="T25" fmla="*/ 15 h 62"/>
                <a:gd name="T26" fmla="*/ 172 w 229"/>
                <a:gd name="T27" fmla="*/ 7 h 62"/>
                <a:gd name="T28" fmla="*/ 147 w 229"/>
                <a:gd name="T29" fmla="*/ 2 h 62"/>
                <a:gd name="T30" fmla="*/ 119 w 229"/>
                <a:gd name="T31" fmla="*/ 0 h 62"/>
                <a:gd name="T32" fmla="*/ 90 w 229"/>
                <a:gd name="T33" fmla="*/ 0 h 62"/>
                <a:gd name="T34" fmla="*/ 62 w 229"/>
                <a:gd name="T35" fmla="*/ 2 h 62"/>
                <a:gd name="T36" fmla="*/ 36 w 229"/>
                <a:gd name="T37" fmla="*/ 7 h 62"/>
                <a:gd name="T38" fmla="*/ 13 w 229"/>
                <a:gd name="T39" fmla="*/ 14 h 62"/>
                <a:gd name="T40" fmla="*/ 2 w 229"/>
                <a:gd name="T41" fmla="*/ 19 h 62"/>
                <a:gd name="T42" fmla="*/ 8 w 229"/>
                <a:gd name="T43" fmla="*/ 22 h 62"/>
                <a:gd name="T44" fmla="*/ 20 w 229"/>
                <a:gd name="T45" fmla="*/ 24 h 62"/>
                <a:gd name="T46" fmla="*/ 44 w 229"/>
                <a:gd name="T47" fmla="*/ 20 h 62"/>
                <a:gd name="T48" fmla="*/ 75 w 229"/>
                <a:gd name="T49" fmla="*/ 10 h 62"/>
                <a:gd name="T50" fmla="*/ 96 w 229"/>
                <a:gd name="T51" fmla="*/ 7 h 62"/>
                <a:gd name="T52" fmla="*/ 105 w 229"/>
                <a:gd name="T53" fmla="*/ 11 h 62"/>
                <a:gd name="T54" fmla="*/ 105 w 229"/>
                <a:gd name="T55" fmla="*/ 16 h 62"/>
                <a:gd name="T56" fmla="*/ 105 w 229"/>
                <a:gd name="T57" fmla="*/ 18 h 62"/>
                <a:gd name="T58" fmla="*/ 111 w 229"/>
                <a:gd name="T59" fmla="*/ 11 h 62"/>
                <a:gd name="T60" fmla="*/ 111 w 229"/>
                <a:gd name="T61" fmla="*/ 5 h 62"/>
                <a:gd name="T62" fmla="*/ 130 w 229"/>
                <a:gd name="T63" fmla="*/ 7 h 62"/>
                <a:gd name="T64" fmla="*/ 155 w 229"/>
                <a:gd name="T65" fmla="*/ 13 h 62"/>
                <a:gd name="T66" fmla="*/ 177 w 229"/>
                <a:gd name="T67" fmla="*/ 22 h 62"/>
                <a:gd name="T68" fmla="*/ 189 w 229"/>
                <a:gd name="T69" fmla="*/ 36 h 62"/>
                <a:gd name="T70" fmla="*/ 179 w 229"/>
                <a:gd name="T71" fmla="*/ 38 h 62"/>
                <a:gd name="T72" fmla="*/ 161 w 229"/>
                <a:gd name="T73" fmla="*/ 35 h 62"/>
                <a:gd name="T74" fmla="*/ 142 w 229"/>
                <a:gd name="T75" fmla="*/ 32 h 62"/>
                <a:gd name="T76" fmla="*/ 120 w 229"/>
                <a:gd name="T77" fmla="*/ 29 h 62"/>
                <a:gd name="T78" fmla="*/ 102 w 229"/>
                <a:gd name="T79" fmla="*/ 29 h 62"/>
                <a:gd name="T80" fmla="*/ 90 w 229"/>
                <a:gd name="T81" fmla="*/ 32 h 62"/>
                <a:gd name="T82" fmla="*/ 91 w 229"/>
                <a:gd name="T83" fmla="*/ 26 h 62"/>
                <a:gd name="T84" fmla="*/ 94 w 229"/>
                <a:gd name="T85" fmla="*/ 23 h 62"/>
                <a:gd name="T86" fmla="*/ 81 w 229"/>
                <a:gd name="T87" fmla="*/ 26 h 62"/>
                <a:gd name="T88" fmla="*/ 67 w 229"/>
                <a:gd name="T89" fmla="*/ 36 h 62"/>
                <a:gd name="T90" fmla="*/ 47 w 229"/>
                <a:gd name="T91" fmla="*/ 37 h 62"/>
                <a:gd name="T92" fmla="*/ 39 w 229"/>
                <a:gd name="T93" fmla="*/ 37 h 62"/>
                <a:gd name="T94" fmla="*/ 29 w 229"/>
                <a:gd name="T95" fmla="*/ 38 h 62"/>
                <a:gd name="T96" fmla="*/ 17 w 229"/>
                <a:gd name="T97" fmla="*/ 42 h 62"/>
                <a:gd name="T98" fmla="*/ 5 w 229"/>
                <a:gd name="T99" fmla="*/ 49 h 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9"/>
                <a:gd name="T151" fmla="*/ 0 h 62"/>
                <a:gd name="T152" fmla="*/ 229 w 229"/>
                <a:gd name="T153" fmla="*/ 62 h 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9" h="62">
                  <a:moveTo>
                    <a:pt x="0" y="55"/>
                  </a:moveTo>
                  <a:lnTo>
                    <a:pt x="11" y="51"/>
                  </a:lnTo>
                  <a:lnTo>
                    <a:pt x="23" y="48"/>
                  </a:lnTo>
                  <a:lnTo>
                    <a:pt x="35" y="44"/>
                  </a:lnTo>
                  <a:lnTo>
                    <a:pt x="47" y="41"/>
                  </a:lnTo>
                  <a:lnTo>
                    <a:pt x="60" y="38"/>
                  </a:lnTo>
                  <a:lnTo>
                    <a:pt x="75" y="37"/>
                  </a:lnTo>
                  <a:lnTo>
                    <a:pt x="90" y="36"/>
                  </a:lnTo>
                  <a:lnTo>
                    <a:pt x="104" y="36"/>
                  </a:lnTo>
                  <a:lnTo>
                    <a:pt x="120" y="36"/>
                  </a:lnTo>
                  <a:lnTo>
                    <a:pt x="136" y="37"/>
                  </a:lnTo>
                  <a:lnTo>
                    <a:pt x="151" y="40"/>
                  </a:lnTo>
                  <a:lnTo>
                    <a:pt x="166" y="42"/>
                  </a:lnTo>
                  <a:lnTo>
                    <a:pt x="180" y="45"/>
                  </a:lnTo>
                  <a:lnTo>
                    <a:pt x="193" y="50"/>
                  </a:lnTo>
                  <a:lnTo>
                    <a:pt x="206" y="54"/>
                  </a:lnTo>
                  <a:lnTo>
                    <a:pt x="217" y="59"/>
                  </a:lnTo>
                  <a:lnTo>
                    <a:pt x="226" y="62"/>
                  </a:lnTo>
                  <a:lnTo>
                    <a:pt x="229" y="60"/>
                  </a:lnTo>
                  <a:lnTo>
                    <a:pt x="228" y="54"/>
                  </a:lnTo>
                  <a:lnTo>
                    <a:pt x="224" y="45"/>
                  </a:lnTo>
                  <a:lnTo>
                    <a:pt x="218" y="36"/>
                  </a:lnTo>
                  <a:lnTo>
                    <a:pt x="212" y="28"/>
                  </a:lnTo>
                  <a:lnTo>
                    <a:pt x="208" y="22"/>
                  </a:lnTo>
                  <a:lnTo>
                    <a:pt x="206" y="19"/>
                  </a:lnTo>
                  <a:lnTo>
                    <a:pt x="195" y="15"/>
                  </a:lnTo>
                  <a:lnTo>
                    <a:pt x="184" y="11"/>
                  </a:lnTo>
                  <a:lnTo>
                    <a:pt x="172" y="7"/>
                  </a:lnTo>
                  <a:lnTo>
                    <a:pt x="160" y="5"/>
                  </a:lnTo>
                  <a:lnTo>
                    <a:pt x="147" y="2"/>
                  </a:lnTo>
                  <a:lnTo>
                    <a:pt x="133" y="1"/>
                  </a:lnTo>
                  <a:lnTo>
                    <a:pt x="119" y="0"/>
                  </a:lnTo>
                  <a:lnTo>
                    <a:pt x="104" y="0"/>
                  </a:lnTo>
                  <a:lnTo>
                    <a:pt x="90" y="0"/>
                  </a:lnTo>
                  <a:lnTo>
                    <a:pt x="76" y="1"/>
                  </a:lnTo>
                  <a:lnTo>
                    <a:pt x="62" y="2"/>
                  </a:lnTo>
                  <a:lnTo>
                    <a:pt x="50" y="5"/>
                  </a:lnTo>
                  <a:lnTo>
                    <a:pt x="36" y="7"/>
                  </a:lnTo>
                  <a:lnTo>
                    <a:pt x="24" y="10"/>
                  </a:lnTo>
                  <a:lnTo>
                    <a:pt x="13" y="14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5" y="20"/>
                  </a:lnTo>
                  <a:lnTo>
                    <a:pt x="8" y="22"/>
                  </a:lnTo>
                  <a:lnTo>
                    <a:pt x="13" y="24"/>
                  </a:lnTo>
                  <a:lnTo>
                    <a:pt x="20" y="24"/>
                  </a:lnTo>
                  <a:lnTo>
                    <a:pt x="31" y="24"/>
                  </a:lnTo>
                  <a:lnTo>
                    <a:pt x="44" y="20"/>
                  </a:lnTo>
                  <a:lnTo>
                    <a:pt x="59" y="15"/>
                  </a:lnTo>
                  <a:lnTo>
                    <a:pt x="75" y="10"/>
                  </a:lnTo>
                  <a:lnTo>
                    <a:pt x="87" y="7"/>
                  </a:lnTo>
                  <a:lnTo>
                    <a:pt x="96" y="7"/>
                  </a:lnTo>
                  <a:lnTo>
                    <a:pt x="102" y="9"/>
                  </a:lnTo>
                  <a:lnTo>
                    <a:pt x="105" y="11"/>
                  </a:lnTo>
                  <a:lnTo>
                    <a:pt x="107" y="14"/>
                  </a:lnTo>
                  <a:lnTo>
                    <a:pt x="105" y="16"/>
                  </a:lnTo>
                  <a:lnTo>
                    <a:pt x="103" y="19"/>
                  </a:lnTo>
                  <a:lnTo>
                    <a:pt x="105" y="18"/>
                  </a:lnTo>
                  <a:lnTo>
                    <a:pt x="109" y="15"/>
                  </a:lnTo>
                  <a:lnTo>
                    <a:pt x="111" y="11"/>
                  </a:lnTo>
                  <a:lnTo>
                    <a:pt x="109" y="5"/>
                  </a:lnTo>
                  <a:lnTo>
                    <a:pt x="111" y="5"/>
                  </a:lnTo>
                  <a:lnTo>
                    <a:pt x="119" y="6"/>
                  </a:lnTo>
                  <a:lnTo>
                    <a:pt x="130" y="7"/>
                  </a:lnTo>
                  <a:lnTo>
                    <a:pt x="142" y="10"/>
                  </a:lnTo>
                  <a:lnTo>
                    <a:pt x="155" y="13"/>
                  </a:lnTo>
                  <a:lnTo>
                    <a:pt x="167" y="16"/>
                  </a:lnTo>
                  <a:lnTo>
                    <a:pt x="177" y="22"/>
                  </a:lnTo>
                  <a:lnTo>
                    <a:pt x="184" y="27"/>
                  </a:lnTo>
                  <a:lnTo>
                    <a:pt x="189" y="36"/>
                  </a:lnTo>
                  <a:lnTo>
                    <a:pt x="187" y="38"/>
                  </a:lnTo>
                  <a:lnTo>
                    <a:pt x="179" y="38"/>
                  </a:lnTo>
                  <a:lnTo>
                    <a:pt x="168" y="36"/>
                  </a:lnTo>
                  <a:lnTo>
                    <a:pt x="161" y="35"/>
                  </a:lnTo>
                  <a:lnTo>
                    <a:pt x="153" y="33"/>
                  </a:lnTo>
                  <a:lnTo>
                    <a:pt x="142" y="32"/>
                  </a:lnTo>
                  <a:lnTo>
                    <a:pt x="131" y="31"/>
                  </a:lnTo>
                  <a:lnTo>
                    <a:pt x="120" y="29"/>
                  </a:lnTo>
                  <a:lnTo>
                    <a:pt x="109" y="29"/>
                  </a:lnTo>
                  <a:lnTo>
                    <a:pt x="102" y="29"/>
                  </a:lnTo>
                  <a:lnTo>
                    <a:pt x="96" y="31"/>
                  </a:lnTo>
                  <a:lnTo>
                    <a:pt x="90" y="32"/>
                  </a:lnTo>
                  <a:lnTo>
                    <a:pt x="88" y="29"/>
                  </a:lnTo>
                  <a:lnTo>
                    <a:pt x="91" y="26"/>
                  </a:lnTo>
                  <a:lnTo>
                    <a:pt x="97" y="23"/>
                  </a:lnTo>
                  <a:lnTo>
                    <a:pt x="94" y="23"/>
                  </a:lnTo>
                  <a:lnTo>
                    <a:pt x="88" y="23"/>
                  </a:lnTo>
                  <a:lnTo>
                    <a:pt x="81" y="26"/>
                  </a:lnTo>
                  <a:lnTo>
                    <a:pt x="74" y="31"/>
                  </a:lnTo>
                  <a:lnTo>
                    <a:pt x="67" y="36"/>
                  </a:lnTo>
                  <a:lnTo>
                    <a:pt x="57" y="37"/>
                  </a:lnTo>
                  <a:lnTo>
                    <a:pt x="47" y="37"/>
                  </a:lnTo>
                  <a:lnTo>
                    <a:pt x="41" y="37"/>
                  </a:lnTo>
                  <a:lnTo>
                    <a:pt x="39" y="37"/>
                  </a:lnTo>
                  <a:lnTo>
                    <a:pt x="34" y="38"/>
                  </a:lnTo>
                  <a:lnTo>
                    <a:pt x="29" y="38"/>
                  </a:lnTo>
                  <a:lnTo>
                    <a:pt x="23" y="40"/>
                  </a:lnTo>
                  <a:lnTo>
                    <a:pt x="17" y="42"/>
                  </a:lnTo>
                  <a:lnTo>
                    <a:pt x="11" y="45"/>
                  </a:lnTo>
                  <a:lnTo>
                    <a:pt x="5" y="49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60" name="Freeform 175"/>
            <p:cNvSpPr>
              <a:spLocks/>
            </p:cNvSpPr>
            <p:nvPr/>
          </p:nvSpPr>
          <p:spPr bwMode="auto">
            <a:xfrm>
              <a:off x="2467" y="3304"/>
              <a:ext cx="111" cy="47"/>
            </a:xfrm>
            <a:custGeom>
              <a:avLst/>
              <a:gdLst>
                <a:gd name="T0" fmla="*/ 111 w 111"/>
                <a:gd name="T1" fmla="*/ 38 h 47"/>
                <a:gd name="T2" fmla="*/ 95 w 111"/>
                <a:gd name="T3" fmla="*/ 43 h 47"/>
                <a:gd name="T4" fmla="*/ 79 w 111"/>
                <a:gd name="T5" fmla="*/ 45 h 47"/>
                <a:gd name="T6" fmla="*/ 65 w 111"/>
                <a:gd name="T7" fmla="*/ 47 h 47"/>
                <a:gd name="T8" fmla="*/ 50 w 111"/>
                <a:gd name="T9" fmla="*/ 47 h 47"/>
                <a:gd name="T10" fmla="*/ 36 w 111"/>
                <a:gd name="T11" fmla="*/ 47 h 47"/>
                <a:gd name="T12" fmla="*/ 23 w 111"/>
                <a:gd name="T13" fmla="*/ 44 h 47"/>
                <a:gd name="T14" fmla="*/ 11 w 111"/>
                <a:gd name="T15" fmla="*/ 42 h 47"/>
                <a:gd name="T16" fmla="*/ 0 w 111"/>
                <a:gd name="T17" fmla="*/ 38 h 47"/>
                <a:gd name="T18" fmla="*/ 0 w 111"/>
                <a:gd name="T19" fmla="*/ 0 h 47"/>
                <a:gd name="T20" fmla="*/ 11 w 111"/>
                <a:gd name="T21" fmla="*/ 4 h 47"/>
                <a:gd name="T22" fmla="*/ 23 w 111"/>
                <a:gd name="T23" fmla="*/ 8 h 47"/>
                <a:gd name="T24" fmla="*/ 36 w 111"/>
                <a:gd name="T25" fmla="*/ 9 h 47"/>
                <a:gd name="T26" fmla="*/ 50 w 111"/>
                <a:gd name="T27" fmla="*/ 10 h 47"/>
                <a:gd name="T28" fmla="*/ 65 w 111"/>
                <a:gd name="T29" fmla="*/ 9 h 47"/>
                <a:gd name="T30" fmla="*/ 79 w 111"/>
                <a:gd name="T31" fmla="*/ 8 h 47"/>
                <a:gd name="T32" fmla="*/ 95 w 111"/>
                <a:gd name="T33" fmla="*/ 5 h 47"/>
                <a:gd name="T34" fmla="*/ 111 w 111"/>
                <a:gd name="T35" fmla="*/ 0 h 47"/>
                <a:gd name="T36" fmla="*/ 111 w 111"/>
                <a:gd name="T37" fmla="*/ 38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1"/>
                <a:gd name="T58" fmla="*/ 0 h 47"/>
                <a:gd name="T59" fmla="*/ 111 w 111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1" h="47">
                  <a:moveTo>
                    <a:pt x="111" y="38"/>
                  </a:moveTo>
                  <a:lnTo>
                    <a:pt x="95" y="43"/>
                  </a:lnTo>
                  <a:lnTo>
                    <a:pt x="79" y="45"/>
                  </a:lnTo>
                  <a:lnTo>
                    <a:pt x="65" y="47"/>
                  </a:lnTo>
                  <a:lnTo>
                    <a:pt x="50" y="47"/>
                  </a:lnTo>
                  <a:lnTo>
                    <a:pt x="36" y="47"/>
                  </a:lnTo>
                  <a:lnTo>
                    <a:pt x="23" y="44"/>
                  </a:lnTo>
                  <a:lnTo>
                    <a:pt x="11" y="42"/>
                  </a:lnTo>
                  <a:lnTo>
                    <a:pt x="0" y="38"/>
                  </a:lnTo>
                  <a:lnTo>
                    <a:pt x="0" y="0"/>
                  </a:lnTo>
                  <a:lnTo>
                    <a:pt x="11" y="4"/>
                  </a:lnTo>
                  <a:lnTo>
                    <a:pt x="23" y="8"/>
                  </a:lnTo>
                  <a:lnTo>
                    <a:pt x="36" y="9"/>
                  </a:lnTo>
                  <a:lnTo>
                    <a:pt x="50" y="10"/>
                  </a:lnTo>
                  <a:lnTo>
                    <a:pt x="65" y="9"/>
                  </a:lnTo>
                  <a:lnTo>
                    <a:pt x="79" y="8"/>
                  </a:lnTo>
                  <a:lnTo>
                    <a:pt x="95" y="5"/>
                  </a:lnTo>
                  <a:lnTo>
                    <a:pt x="111" y="0"/>
                  </a:lnTo>
                  <a:lnTo>
                    <a:pt x="111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6" name="Rectangle 714"/>
          <p:cNvSpPr>
            <a:spLocks noChangeArrowheads="1"/>
          </p:cNvSpPr>
          <p:nvPr/>
        </p:nvSpPr>
        <p:spPr bwMode="auto">
          <a:xfrm>
            <a:off x="4932040" y="764704"/>
            <a:ext cx="3024336" cy="53285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/>
              <a:t>1. </a:t>
            </a:r>
            <a:r>
              <a:rPr lang="ru-RU" sz="2400" b="1" dirty="0" smtClean="0"/>
              <a:t>Мотивационно – целеполагающий</a:t>
            </a:r>
            <a:endParaRPr lang="ru-RU" sz="2400" dirty="0" smtClean="0"/>
          </a:p>
          <a:p>
            <a:r>
              <a:rPr lang="ru-RU" sz="2000" b="1" dirty="0" smtClean="0"/>
              <a:t>Цель современного урока должна быть конкретной и измеряемой. Цель  можно отождествить с результатом урока. Результатом урока  является  не успеваемость,  не объём изученного материала, а приобретаемые УУД  учащихся</a:t>
            </a:r>
          </a:p>
          <a:p>
            <a:endParaRPr lang="ru-RU" sz="2400" b="1" dirty="0" smtClean="0"/>
          </a:p>
        </p:txBody>
      </p:sp>
      <p:sp>
        <p:nvSpPr>
          <p:cNvPr id="208" name="Rectangle 714"/>
          <p:cNvSpPr>
            <a:spLocks noChangeArrowheads="1"/>
          </p:cNvSpPr>
          <p:nvPr/>
        </p:nvSpPr>
        <p:spPr bwMode="auto">
          <a:xfrm>
            <a:off x="5004048" y="836712"/>
            <a:ext cx="3028950" cy="53245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/>
              <a:t>К  новым образовательным целям урока относятся  цели, которые учащиеся формулируют самостоятельно и осознают их значимость лично для себя.</a:t>
            </a:r>
          </a:p>
          <a:p>
            <a:pPr lvl="0"/>
            <a:endParaRPr lang="ru-RU" sz="2000" b="1" dirty="0" smtClean="0"/>
          </a:p>
          <a:p>
            <a:pPr lvl="0"/>
            <a:endParaRPr lang="ru-RU" sz="2000" b="1" dirty="0" smtClean="0"/>
          </a:p>
          <a:p>
            <a:pPr lvl="0"/>
            <a:endParaRPr lang="ru-RU" sz="2000" b="1" dirty="0" smtClean="0"/>
          </a:p>
          <a:p>
            <a:pPr lvl="0"/>
            <a:endParaRPr lang="ru-RU" sz="2000" b="1" dirty="0" smtClean="0"/>
          </a:p>
          <a:p>
            <a:pPr lvl="0"/>
            <a:endParaRPr lang="ru-RU" sz="2000" b="1" dirty="0" smtClean="0"/>
          </a:p>
          <a:p>
            <a:pPr lvl="0"/>
            <a:endParaRPr lang="ru-RU" sz="2000" b="1" dirty="0" smtClean="0"/>
          </a:p>
          <a:p>
            <a:pPr lvl="0"/>
            <a:endParaRPr lang="ru-RU" sz="2000" b="1" dirty="0" smtClean="0"/>
          </a:p>
          <a:p>
            <a:pPr lvl="0"/>
            <a:endParaRPr lang="ru-RU" sz="2000" b="1" dirty="0" smtClean="0"/>
          </a:p>
          <a:p>
            <a:pPr lvl="0"/>
            <a:endParaRPr lang="ru-RU" sz="2000" b="1" dirty="0" smtClean="0"/>
          </a:p>
        </p:txBody>
      </p:sp>
      <p:sp>
        <p:nvSpPr>
          <p:cNvPr id="211" name="Rectangle 714"/>
          <p:cNvSpPr>
            <a:spLocks noChangeArrowheads="1"/>
          </p:cNvSpPr>
          <p:nvPr/>
        </p:nvSpPr>
        <p:spPr bwMode="auto">
          <a:xfrm>
            <a:off x="4932040" y="764704"/>
            <a:ext cx="3096345" cy="54476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/>
              <a:t>2.Деятельностный</a:t>
            </a:r>
            <a:endParaRPr lang="ru-RU" sz="2400" dirty="0" smtClean="0"/>
          </a:p>
          <a:p>
            <a:pPr lvl="0"/>
            <a:r>
              <a:rPr lang="ru-RU" b="1" dirty="0" smtClean="0"/>
              <a:t>Новым смыслом урока является   решение проблем самими школьниками в процессе урока через самостоятельную  </a:t>
            </a:r>
            <a:r>
              <a:rPr lang="ru-RU" b="1" dirty="0" err="1" smtClean="0"/>
              <a:t>познава</a:t>
            </a:r>
            <a:endParaRPr lang="ru-RU" b="1" dirty="0" smtClean="0"/>
          </a:p>
          <a:p>
            <a:pPr lvl="0"/>
            <a:r>
              <a:rPr lang="ru-RU" b="1" dirty="0" smtClean="0"/>
              <a:t>тельную деятельность. Проблемный характер урока  с уверенностью можно рассматривать как уход от репродуктивного подхода на занятии. Чем, больше самостоятельной деятельности на уроке, тем лучше, т.к. учащиеся приобретают умения  решения проблем.</a:t>
            </a:r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</p:txBody>
      </p:sp>
      <p:sp>
        <p:nvSpPr>
          <p:cNvPr id="179" name="Rectangle 714"/>
          <p:cNvSpPr>
            <a:spLocks noChangeArrowheads="1"/>
          </p:cNvSpPr>
          <p:nvPr/>
        </p:nvSpPr>
        <p:spPr bwMode="auto">
          <a:xfrm>
            <a:off x="5004048" y="836712"/>
            <a:ext cx="2880320" cy="489364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/>
              <a:t>Современный урок отличается использованием </a:t>
            </a:r>
            <a:r>
              <a:rPr lang="ru-RU" sz="2400" b="1" dirty="0" err="1" smtClean="0"/>
              <a:t>деятельностных</a:t>
            </a:r>
            <a:r>
              <a:rPr lang="ru-RU" sz="2400" b="1" dirty="0" smtClean="0"/>
              <a:t> методов и приёмов обучения таких, как учебная дискуссия, диалог, </a:t>
            </a:r>
            <a:r>
              <a:rPr lang="ru-RU" sz="2400" b="1" dirty="0" err="1" smtClean="0"/>
              <a:t>видеообсуждение</a:t>
            </a:r>
            <a:r>
              <a:rPr lang="ru-RU" sz="2400" b="1" dirty="0" smtClean="0"/>
              <a:t>, деловые и ролевые игры, открытые вопросы, мозговой штурм и т.д.</a:t>
            </a:r>
            <a:endParaRPr lang="ru-RU" sz="2400" b="1" dirty="0"/>
          </a:p>
        </p:txBody>
      </p:sp>
      <p:sp>
        <p:nvSpPr>
          <p:cNvPr id="180" name="Rectangle 714"/>
          <p:cNvSpPr>
            <a:spLocks noChangeArrowheads="1"/>
          </p:cNvSpPr>
          <p:nvPr/>
        </p:nvSpPr>
        <p:spPr bwMode="auto">
          <a:xfrm>
            <a:off x="5076056" y="764704"/>
            <a:ext cx="2755198" cy="54476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Развитию УУД  на уроке способствует применение  современных педагогических технологий:  технология критического мышления, проектная деятельность, исследовательская работа,  дискуссионная технология, коллективная и индивидуальная мыслительную деятельность. Важно, чтобы учитель не искажал технологию, используя  из неё только отдельные приёмы.</a:t>
            </a:r>
          </a:p>
          <a:p>
            <a:pPr lvl="0"/>
            <a:endParaRPr lang="ru-RU" sz="2400" dirty="0"/>
          </a:p>
        </p:txBody>
      </p:sp>
      <p:sp>
        <p:nvSpPr>
          <p:cNvPr id="181" name="Прямоугольник 180"/>
          <p:cNvSpPr/>
          <p:nvPr/>
        </p:nvSpPr>
        <p:spPr>
          <a:xfrm>
            <a:off x="1043608" y="1844824"/>
            <a:ext cx="325297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Аспекты </a:t>
            </a:r>
            <a:r>
              <a:rPr lang="ru-RU" sz="3800" b="1" dirty="0" smtClean="0">
                <a:solidFill>
                  <a:srgbClr val="FF0000"/>
                </a:solidFill>
              </a:rPr>
              <a:t>современного</a:t>
            </a:r>
            <a:r>
              <a:rPr lang="ru-RU" sz="4400" b="1" dirty="0" smtClean="0">
                <a:solidFill>
                  <a:srgbClr val="FF0000"/>
                </a:solidFill>
              </a:rPr>
              <a:t> урока</a:t>
            </a:r>
            <a:br>
              <a:rPr lang="ru-RU" sz="4400" b="1" dirty="0" smtClean="0">
                <a:solidFill>
                  <a:srgbClr val="FF0000"/>
                </a:solidFill>
              </a:rPr>
            </a:b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0" animBg="1"/>
      <p:bldP spid="2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692696"/>
            <a:ext cx="8229600" cy="1143000"/>
          </a:xfrm>
        </p:spPr>
        <p:txBody>
          <a:bodyPr anchor="b"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Tw Cen MT" pitchFamily="34" charset="0"/>
              </a:rPr>
              <a:t>ВИДЫ УУД</a:t>
            </a:r>
          </a:p>
        </p:txBody>
      </p:sp>
      <p:sp>
        <p:nvSpPr>
          <p:cNvPr id="98307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95288" y="2420938"/>
            <a:ext cx="6130925" cy="3557587"/>
          </a:xfrm>
        </p:spPr>
        <p:txBody>
          <a:bodyPr>
            <a:normAutofit fontScale="92500"/>
          </a:bodyPr>
          <a:lstStyle/>
          <a:p>
            <a:pPr marL="273050" indent="-273050"/>
            <a:r>
              <a:rPr lang="ru-RU" sz="4800" b="1" dirty="0" smtClean="0">
                <a:latin typeface="Tw Cen MT" pitchFamily="34" charset="0"/>
              </a:rPr>
              <a:t>личностные; </a:t>
            </a:r>
          </a:p>
          <a:p>
            <a:pPr marL="273050" indent="-273050"/>
            <a:r>
              <a:rPr lang="ru-RU" sz="4800" b="1" dirty="0" smtClean="0">
                <a:latin typeface="Tw Cen MT" pitchFamily="34" charset="0"/>
              </a:rPr>
              <a:t>регулятивные;</a:t>
            </a:r>
          </a:p>
          <a:p>
            <a:pPr marL="273050" indent="-273050"/>
            <a:r>
              <a:rPr lang="ru-RU" sz="4800" b="1" dirty="0" smtClean="0">
                <a:latin typeface="Tw Cen MT" pitchFamily="34" charset="0"/>
              </a:rPr>
              <a:t>познавательные; </a:t>
            </a:r>
          </a:p>
          <a:p>
            <a:pPr marL="273050" indent="-273050"/>
            <a:r>
              <a:rPr lang="ru-RU" sz="4800" b="1" dirty="0" smtClean="0">
                <a:latin typeface="Tw Cen MT" pitchFamily="34" charset="0"/>
              </a:rPr>
              <a:t>коммуникативные.</a:t>
            </a:r>
          </a:p>
          <a:p>
            <a:pPr marL="273050" indent="-273050"/>
            <a:endParaRPr lang="ru-RU" sz="2800" dirty="0" smtClean="0">
              <a:latin typeface="Tw Cen MT" pitchFamily="34" charset="0"/>
            </a:endParaRPr>
          </a:p>
        </p:txBody>
      </p:sp>
      <p:pic>
        <p:nvPicPr>
          <p:cNvPr id="98308" name="Picture 2" descr="C:\Users\Нина\Pictures\neuspevaemost-3231782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276872"/>
            <a:ext cx="2826898" cy="226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b">
            <a:normAutofit fontScale="90000"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6000" b="1" dirty="0" smtClean="0">
                <a:solidFill>
                  <a:srgbClr val="FF0000"/>
                </a:solidFill>
                <a:latin typeface="Arial" pitchFamily="34" charset="0"/>
              </a:rPr>
              <a:t>ЛИ</a:t>
            </a:r>
            <a:r>
              <a:rPr lang="ru-RU" sz="6000" b="1" dirty="0" smtClean="0">
                <a:solidFill>
                  <a:srgbClr val="FF0000"/>
                </a:solidFill>
                <a:latin typeface="Tw Cen MT" pitchFamily="34" charset="0"/>
              </a:rPr>
              <a:t>ЧНОСТНЫЕ УУД</a:t>
            </a:r>
            <a:endParaRPr lang="ru-RU" sz="6000" b="1" dirty="0" smtClean="0">
              <a:latin typeface="Tw Cen MT" pitchFamily="34" charset="0"/>
            </a:endParaRPr>
          </a:p>
        </p:txBody>
      </p:sp>
      <p:sp>
        <p:nvSpPr>
          <p:cNvPr id="99331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8229600" cy="4873625"/>
          </a:xfrm>
        </p:spPr>
        <p:txBody>
          <a:bodyPr/>
          <a:lstStyle/>
          <a:p>
            <a:pPr marL="273050" indent="-273050">
              <a:buFont typeface="Wingdings" pitchFamily="2" charset="2"/>
              <a:buNone/>
            </a:pPr>
            <a:r>
              <a:rPr lang="ru-RU" sz="2800" dirty="0" smtClean="0">
                <a:latin typeface="Tw Cen MT" pitchFamily="34" charset="0"/>
              </a:rPr>
              <a:t>- действия самоопределения;</a:t>
            </a:r>
          </a:p>
          <a:p>
            <a:pPr marL="273050" indent="-273050">
              <a:buFont typeface="Wingdings" pitchFamily="2" charset="2"/>
              <a:buNone/>
            </a:pPr>
            <a:r>
              <a:rPr lang="ru-RU" sz="2800" dirty="0" smtClean="0">
                <a:latin typeface="Tw Cen MT" pitchFamily="34" charset="0"/>
              </a:rPr>
              <a:t>- действия </a:t>
            </a:r>
            <a:r>
              <a:rPr lang="ru-RU" sz="2800" dirty="0" err="1" smtClean="0">
                <a:latin typeface="Tw Cen MT" pitchFamily="34" charset="0"/>
              </a:rPr>
              <a:t>смыслообразования</a:t>
            </a:r>
            <a:r>
              <a:rPr lang="ru-RU" sz="2800" dirty="0" smtClean="0">
                <a:latin typeface="Tw Cen MT" pitchFamily="34" charset="0"/>
              </a:rPr>
              <a:t>; </a:t>
            </a:r>
          </a:p>
          <a:p>
            <a:pPr marL="273050" indent="-273050">
              <a:buFontTx/>
              <a:buChar char="-"/>
            </a:pPr>
            <a:r>
              <a:rPr lang="ru-RU" sz="2800" dirty="0" smtClean="0">
                <a:latin typeface="Tw Cen MT" pitchFamily="34" charset="0"/>
              </a:rPr>
              <a:t>действия нравственно-этического оценивания</a:t>
            </a:r>
          </a:p>
          <a:p>
            <a:pPr marL="273050" indent="-273050">
              <a:buNone/>
            </a:pPr>
            <a:endParaRPr lang="ru-RU" sz="2800" dirty="0" smtClean="0">
              <a:latin typeface="Tw Cen MT" pitchFamily="34" charset="0"/>
            </a:endParaRPr>
          </a:p>
          <a:p>
            <a:pPr algn="ctr">
              <a:buNone/>
            </a:pPr>
            <a:r>
              <a:rPr lang="ru-RU" b="1" i="1" dirty="0" smtClean="0"/>
              <a:t>Умения самостоятельно делать СВОЙ ВЫБОР в мире мыслей, чувств и ЦЕННОСТЕЙ и отвечать за этот выбор</a:t>
            </a:r>
            <a:endParaRPr lang="ru-RU" b="1" dirty="0" smtClean="0"/>
          </a:p>
          <a:p>
            <a:pPr algn="ctr">
              <a:buNone/>
            </a:pP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b"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w Cen MT" pitchFamily="34" charset="0"/>
              </a:rPr>
              <a:t>РЕГУЛЯТИВНЫЕ УУД</a:t>
            </a:r>
          </a:p>
        </p:txBody>
      </p:sp>
      <p:sp>
        <p:nvSpPr>
          <p:cNvPr id="100355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pPr marL="273050" indent="-273050"/>
            <a:r>
              <a:rPr lang="ru-RU" sz="2400" b="1" dirty="0" err="1" smtClean="0">
                <a:latin typeface="Tw Cen MT" pitchFamily="34" charset="0"/>
              </a:rPr>
              <a:t>Целеполагание</a:t>
            </a:r>
            <a:endParaRPr lang="ru-RU" sz="2400" b="1" dirty="0" smtClean="0">
              <a:latin typeface="Tw Cen MT" pitchFamily="34" charset="0"/>
            </a:endParaRPr>
          </a:p>
          <a:p>
            <a:pPr marL="273050" indent="-273050"/>
            <a:r>
              <a:rPr lang="ru-RU" sz="2400" b="1" dirty="0" smtClean="0">
                <a:latin typeface="Tw Cen MT" pitchFamily="34" charset="0"/>
              </a:rPr>
              <a:t>Планирование</a:t>
            </a:r>
          </a:p>
          <a:p>
            <a:pPr marL="273050" indent="-273050"/>
            <a:r>
              <a:rPr lang="ru-RU" sz="2400" b="1" dirty="0" smtClean="0">
                <a:latin typeface="Tw Cen MT" pitchFamily="34" charset="0"/>
              </a:rPr>
              <a:t>Прогнозирование</a:t>
            </a:r>
          </a:p>
          <a:p>
            <a:pPr marL="273050" indent="-273050"/>
            <a:r>
              <a:rPr lang="ru-RU" sz="2400" b="1" dirty="0" smtClean="0">
                <a:latin typeface="Tw Cen MT" pitchFamily="34" charset="0"/>
              </a:rPr>
              <a:t>Контроль</a:t>
            </a:r>
          </a:p>
          <a:p>
            <a:pPr marL="273050" indent="-273050"/>
            <a:r>
              <a:rPr lang="ru-RU" sz="2400" b="1" dirty="0" smtClean="0">
                <a:latin typeface="Tw Cen MT" pitchFamily="34" charset="0"/>
              </a:rPr>
              <a:t>Коррекция</a:t>
            </a:r>
          </a:p>
          <a:p>
            <a:pPr marL="273050" indent="-273050"/>
            <a:r>
              <a:rPr lang="ru-RU" sz="2400" b="1" dirty="0" smtClean="0">
                <a:latin typeface="Tw Cen MT" pitchFamily="34" charset="0"/>
              </a:rPr>
              <a:t>Оценка</a:t>
            </a:r>
          </a:p>
          <a:p>
            <a:pPr marL="273050" indent="-273050"/>
            <a:r>
              <a:rPr lang="ru-RU" sz="2400" b="1" dirty="0" smtClean="0">
                <a:latin typeface="Tw Cen MT" pitchFamily="34" charset="0"/>
              </a:rPr>
              <a:t>Волевая </a:t>
            </a:r>
            <a:r>
              <a:rPr lang="ru-RU" sz="2400" b="1" dirty="0" err="1" smtClean="0">
                <a:latin typeface="Tw Cen MT" pitchFamily="34" charset="0"/>
              </a:rPr>
              <a:t>саморегуляция</a:t>
            </a:r>
            <a:endParaRPr lang="ru-RU" sz="2400" b="1" dirty="0" smtClean="0">
              <a:latin typeface="Tw Cen MT" pitchFamily="34" charset="0"/>
            </a:endParaRPr>
          </a:p>
          <a:p>
            <a:pPr marL="273050" indent="-273050">
              <a:buNone/>
            </a:pPr>
            <a:endParaRPr lang="ru-RU" sz="2400" b="1" dirty="0" smtClean="0">
              <a:latin typeface="Tw Cen MT" pitchFamily="34" charset="0"/>
            </a:endParaRPr>
          </a:p>
          <a:p>
            <a:endParaRPr lang="ru-RU" sz="2400" dirty="0" smtClean="0"/>
          </a:p>
          <a:p>
            <a:pPr algn="ctr">
              <a:buNone/>
            </a:pPr>
            <a:r>
              <a:rPr lang="ru-RU" b="1" i="1" dirty="0" smtClean="0"/>
              <a:t>Умения ОРГАНИЗОВЫВАТЬ свою деятельность</a:t>
            </a:r>
            <a:endParaRPr lang="ru-RU" b="1" dirty="0" smtClean="0"/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836712"/>
            <a:ext cx="8229600" cy="1143000"/>
          </a:xfrm>
        </p:spPr>
        <p:txBody>
          <a:bodyPr anchor="b"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w Cen MT" pitchFamily="34" charset="0"/>
              </a:rPr>
              <a:t>ПОЗНАВАТЕЛЬНЫЕ УУД</a:t>
            </a:r>
          </a:p>
        </p:txBody>
      </p:sp>
      <p:sp>
        <p:nvSpPr>
          <p:cNvPr id="101379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971600" y="2204864"/>
            <a:ext cx="7715250" cy="4873625"/>
          </a:xfrm>
        </p:spPr>
        <p:txBody>
          <a:bodyPr/>
          <a:lstStyle/>
          <a:p>
            <a:pPr marL="273050" indent="-273050"/>
            <a:r>
              <a:rPr lang="ru-RU" sz="2800" dirty="0" err="1" smtClean="0">
                <a:latin typeface="Tw Cen MT" pitchFamily="34" charset="0"/>
              </a:rPr>
              <a:t>Общеучебные</a:t>
            </a:r>
            <a:r>
              <a:rPr lang="ru-RU" sz="2800" dirty="0" smtClean="0">
                <a:latin typeface="Tw Cen MT" pitchFamily="34" charset="0"/>
              </a:rPr>
              <a:t>, включая специально-предметные действия</a:t>
            </a:r>
            <a:r>
              <a:rPr lang="ru-RU" sz="2800" dirty="0" smtClean="0">
                <a:latin typeface="Arial" pitchFamily="34" charset="0"/>
              </a:rPr>
              <a:t> </a:t>
            </a:r>
          </a:p>
          <a:p>
            <a:pPr marL="273050" indent="-273050"/>
            <a:r>
              <a:rPr lang="ru-RU" sz="2800" dirty="0" smtClean="0">
                <a:latin typeface="Tw Cen MT" pitchFamily="34" charset="0"/>
              </a:rPr>
              <a:t>Универсальные логические действия</a:t>
            </a:r>
          </a:p>
          <a:p>
            <a:pPr marL="273050" indent="-273050"/>
            <a:r>
              <a:rPr lang="ru-RU" sz="2800" dirty="0" smtClean="0">
                <a:latin typeface="Tw Cen MT" pitchFamily="34" charset="0"/>
              </a:rPr>
              <a:t>Постановка и решение проблемы</a:t>
            </a:r>
          </a:p>
          <a:p>
            <a:pPr marL="273050" indent="-273050"/>
            <a:endParaRPr lang="ru-RU" sz="2800" dirty="0" smtClean="0">
              <a:latin typeface="Tw Cen MT" pitchFamily="34" charset="0"/>
            </a:endParaRPr>
          </a:p>
          <a:p>
            <a:pPr algn="ctr">
              <a:buNone/>
            </a:pPr>
            <a:r>
              <a:rPr lang="ru-RU" b="1" i="1" dirty="0" smtClean="0"/>
              <a:t>Умения результативно МЫСЛИТЬ и работать с ИНФОРМАЦИЕЙ в современном мире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620688"/>
            <a:ext cx="8229600" cy="1143000"/>
          </a:xfrm>
        </p:spPr>
        <p:txBody>
          <a:bodyPr anchor="b"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w Cen MT" pitchFamily="34" charset="0"/>
              </a:rPr>
              <a:t>КОММУНИКАТИВНЫЕ УУД</a:t>
            </a:r>
          </a:p>
        </p:txBody>
      </p:sp>
      <p:sp>
        <p:nvSpPr>
          <p:cNvPr id="10240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pPr marL="273050" indent="-273050"/>
            <a:r>
              <a:rPr lang="ru-RU" sz="2800" dirty="0" smtClean="0">
                <a:latin typeface="Tw Cen MT" pitchFamily="34" charset="0"/>
              </a:rPr>
              <a:t>Планирование учебного сотрудничества</a:t>
            </a:r>
          </a:p>
          <a:p>
            <a:pPr marL="273050" indent="-273050"/>
            <a:r>
              <a:rPr lang="ru-RU" sz="2800" dirty="0" smtClean="0">
                <a:latin typeface="Tw Cen MT" pitchFamily="34" charset="0"/>
              </a:rPr>
              <a:t>Постановка вопросов</a:t>
            </a:r>
          </a:p>
          <a:p>
            <a:pPr marL="273050" indent="-273050"/>
            <a:r>
              <a:rPr lang="ru-RU" sz="2800" dirty="0" smtClean="0">
                <a:latin typeface="Tw Cen MT" pitchFamily="34" charset="0"/>
              </a:rPr>
              <a:t>Построение речевых высказываний</a:t>
            </a:r>
          </a:p>
          <a:p>
            <a:pPr marL="273050" indent="-273050">
              <a:buFont typeface="Wingdings" pitchFamily="2" charset="2"/>
              <a:buNone/>
            </a:pPr>
            <a:endParaRPr lang="ru-RU" sz="2800" dirty="0" smtClean="0">
              <a:latin typeface="Tw Cen MT" pitchFamily="34" charset="0"/>
            </a:endParaRPr>
          </a:p>
          <a:p>
            <a:pPr algn="ctr">
              <a:buNone/>
            </a:pPr>
            <a:r>
              <a:rPr lang="ru-RU" b="1" i="1" dirty="0" smtClean="0"/>
              <a:t>Умения ОБЩАТЬСЯ, взаимодействовать с людьми.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161</TotalTime>
  <Words>1411</Words>
  <Application>Microsoft Office PowerPoint</Application>
  <PresentationFormat>Экран (4:3)</PresentationFormat>
  <Paragraphs>229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Тема Office</vt:lpstr>
      <vt:lpstr>Углы</vt:lpstr>
      <vt:lpstr>СОВРЕМЕННЫЙ УРОК В УСЛОВИЯХ РЕАЛИЗАЦИИ ФГОС</vt:lpstr>
      <vt:lpstr>Цель обучения ребенка состоит в том, чтобы сделать его способным развиваться дальше без помощи учителя. </vt:lpstr>
      <vt:lpstr>СОВРЕМЕННЫЙ  УРОК</vt:lpstr>
      <vt:lpstr>Презентация PowerPoint</vt:lpstr>
      <vt:lpstr>ВИДЫ УУД</vt:lpstr>
      <vt:lpstr>  ЛИЧНОСТНЫЕ УУД</vt:lpstr>
      <vt:lpstr>РЕГУЛЯТИВНЫЕ УУД</vt:lpstr>
      <vt:lpstr>ПОЗНАВАТЕЛЬНЫЕ УУД</vt:lpstr>
      <vt:lpstr>КОММУНИКАТИВНЫЕ УУД</vt:lpstr>
      <vt:lpstr>Новая типология уроков</vt:lpstr>
      <vt:lpstr>Главная методическая цель достигается следующими путями:  </vt:lpstr>
      <vt:lpstr>Главная методическая цель достигается следующими путями:  </vt:lpstr>
      <vt:lpstr>Презентация PowerPoint</vt:lpstr>
      <vt:lpstr>Презентация PowerPoint</vt:lpstr>
      <vt:lpstr>Презентация PowerPoint</vt:lpstr>
      <vt:lpstr>Дидактические требования к комбинированному уроку</vt:lpstr>
      <vt:lpstr>Презентация PowerPoint</vt:lpstr>
      <vt:lpstr>Презентация PowerPoint</vt:lpstr>
      <vt:lpstr>Презентация PowerPoint</vt:lpstr>
      <vt:lpstr>Отличия традиционного урока и урока по ФГОС</vt:lpstr>
      <vt:lpstr>Отличия традиционного урока и урока по ФГОС</vt:lpstr>
      <vt:lpstr>Отличия традиционного урока и урока по ФГОС</vt:lpstr>
      <vt:lpstr>Отличия традиционного урока и урока по ФГОС</vt:lpstr>
      <vt:lpstr>Отличия традиционного урока и урока по ФГОС</vt:lpstr>
      <vt:lpstr>Типология уроков на основе системно-деятельностного подхода</vt:lpstr>
      <vt:lpstr>Структура уроков «открытия» новых знаний</vt:lpstr>
      <vt:lpstr>Структура урока рефлексии</vt:lpstr>
      <vt:lpstr>Структура урока общеметодологической направленности</vt:lpstr>
      <vt:lpstr>Уроки развивающего контроля</vt:lpstr>
      <vt:lpstr>Критерии результативности урока</vt:lpstr>
      <vt:lpstr>Критерии результативности урока</vt:lpstr>
      <vt:lpstr>Критерии результативности урока</vt:lpstr>
      <vt:lpstr>Критерии результативности урока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24</cp:revision>
  <dcterms:created xsi:type="dcterms:W3CDTF">2015-05-24T16:48:08Z</dcterms:created>
  <dcterms:modified xsi:type="dcterms:W3CDTF">2015-05-25T06:28:46Z</dcterms:modified>
</cp:coreProperties>
</file>