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5" r:id="rId29"/>
    <p:sldId id="286" r:id="rId30"/>
    <p:sldId id="287" r:id="rId31"/>
    <p:sldId id="283" r:id="rId32"/>
    <p:sldId id="284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1" r:id="rId45"/>
    <p:sldId id="299" r:id="rId46"/>
    <p:sldId id="300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6" autoAdjust="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95E43-863E-4D4A-8719-5A3AD5924B24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C722B-FB06-458F-A3ED-216924B48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F0EAB-DD21-4BED-B0CA-94AAF75B58FB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1C43-4C3F-4DAE-BFD7-B83D8E591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F0EAB-DD21-4BED-B0CA-94AAF75B58FB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1C43-4C3F-4DAE-BFD7-B83D8E591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F0EAB-DD21-4BED-B0CA-94AAF75B58FB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1C43-4C3F-4DAE-BFD7-B83D8E591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F0EAB-DD21-4BED-B0CA-94AAF75B58FB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1C43-4C3F-4DAE-BFD7-B83D8E591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F0EAB-DD21-4BED-B0CA-94AAF75B58FB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1C43-4C3F-4DAE-BFD7-B83D8E591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F0EAB-DD21-4BED-B0CA-94AAF75B58FB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1C43-4C3F-4DAE-BFD7-B83D8E591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F0EAB-DD21-4BED-B0CA-94AAF75B58FB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1C43-4C3F-4DAE-BFD7-B83D8E591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F0EAB-DD21-4BED-B0CA-94AAF75B58FB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1C43-4C3F-4DAE-BFD7-B83D8E591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F0EAB-DD21-4BED-B0CA-94AAF75B58FB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1C43-4C3F-4DAE-BFD7-B83D8E591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F0EAB-DD21-4BED-B0CA-94AAF75B58FB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1C43-4C3F-4DAE-BFD7-B83D8E591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F0EAB-DD21-4BED-B0CA-94AAF75B58FB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1C43-4C3F-4DAE-BFD7-B83D8E591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F0EAB-DD21-4BED-B0CA-94AAF75B58FB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E1C43-4C3F-4DAE-BFD7-B83D8E591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31.xml"/><Relationship Id="rId18" Type="http://schemas.openxmlformats.org/officeDocument/2006/relationships/slide" Target="slide55.xml"/><Relationship Id="rId26" Type="http://schemas.openxmlformats.org/officeDocument/2006/relationships/slide" Target="slide23.xml"/><Relationship Id="rId3" Type="http://schemas.openxmlformats.org/officeDocument/2006/relationships/slide" Target="slide7.xml"/><Relationship Id="rId21" Type="http://schemas.openxmlformats.org/officeDocument/2006/relationships/slide" Target="slide13.xml"/><Relationship Id="rId7" Type="http://schemas.openxmlformats.org/officeDocument/2006/relationships/slide" Target="slide39.xml"/><Relationship Id="rId12" Type="http://schemas.openxmlformats.org/officeDocument/2006/relationships/slide" Target="slide29.xml"/><Relationship Id="rId17" Type="http://schemas.openxmlformats.org/officeDocument/2006/relationships/slide" Target="slide57.xml"/><Relationship Id="rId25" Type="http://schemas.openxmlformats.org/officeDocument/2006/relationships/slide" Target="slide21.xml"/><Relationship Id="rId2" Type="http://schemas.openxmlformats.org/officeDocument/2006/relationships/slide" Target="slide5.xml"/><Relationship Id="rId16" Type="http://schemas.openxmlformats.org/officeDocument/2006/relationships/slide" Target="slide53.xml"/><Relationship Id="rId20" Type="http://schemas.openxmlformats.org/officeDocument/2006/relationships/slide" Target="slide61.xml"/><Relationship Id="rId29" Type="http://schemas.openxmlformats.org/officeDocument/2006/relationships/slide" Target="slide5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11" Type="http://schemas.openxmlformats.org/officeDocument/2006/relationships/slide" Target="slide27.xml"/><Relationship Id="rId24" Type="http://schemas.openxmlformats.org/officeDocument/2006/relationships/slide" Target="slide19.xml"/><Relationship Id="rId5" Type="http://schemas.openxmlformats.org/officeDocument/2006/relationships/slide" Target="slide11.xml"/><Relationship Id="rId15" Type="http://schemas.openxmlformats.org/officeDocument/2006/relationships/slide" Target="slide35.xml"/><Relationship Id="rId23" Type="http://schemas.openxmlformats.org/officeDocument/2006/relationships/slide" Target="slide17.xml"/><Relationship Id="rId28" Type="http://schemas.openxmlformats.org/officeDocument/2006/relationships/slide" Target="slide47.xml"/><Relationship Id="rId10" Type="http://schemas.openxmlformats.org/officeDocument/2006/relationships/slide" Target="slide45.xml"/><Relationship Id="rId19" Type="http://schemas.openxmlformats.org/officeDocument/2006/relationships/slide" Target="slide59.xml"/><Relationship Id="rId4" Type="http://schemas.openxmlformats.org/officeDocument/2006/relationships/slide" Target="slide9.xml"/><Relationship Id="rId9" Type="http://schemas.openxmlformats.org/officeDocument/2006/relationships/slide" Target="slide43.xml"/><Relationship Id="rId14" Type="http://schemas.openxmlformats.org/officeDocument/2006/relationships/slide" Target="slide33.xml"/><Relationship Id="rId22" Type="http://schemas.openxmlformats.org/officeDocument/2006/relationships/slide" Target="slide15.xml"/><Relationship Id="rId27" Type="http://schemas.openxmlformats.org/officeDocument/2006/relationships/slide" Target="slide25.xml"/><Relationship Id="rId30" Type="http://schemas.openxmlformats.org/officeDocument/2006/relationships/slide" Target="slide4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4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56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58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6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62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6404248" cy="1470025"/>
          </a:xfrm>
        </p:spPr>
        <p:txBody>
          <a:bodyPr/>
          <a:lstStyle/>
          <a:p>
            <a:r>
              <a:rPr lang="ru-RU" i="1" dirty="0" smtClean="0"/>
              <a:t>Край мой Ярославский, лучше не найти…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2088232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861048"/>
            <a:ext cx="30861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32656"/>
            <a:ext cx="25717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352788" y="6093296"/>
            <a:ext cx="4819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Савина Н. А. учитель истории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лево 1">
            <a:hlinkClick r:id="rId2" action="ppaction://hlinksldjump"/>
          </p:cNvPr>
          <p:cNvSpPr/>
          <p:nvPr/>
        </p:nvSpPr>
        <p:spPr>
          <a:xfrm>
            <a:off x="8172400" y="623731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635896" y="5486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Рыбинск</a:t>
            </a:r>
            <a:endParaRPr lang="ru-RU" dirty="0"/>
          </a:p>
        </p:txBody>
      </p:sp>
      <p:pic>
        <p:nvPicPr>
          <p:cNvPr id="4" name="Рисунок 3" descr="rubin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700808"/>
            <a:ext cx="6086475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1412776"/>
            <a:ext cx="4949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Город с 1936 года столица  Ярославской области.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лево 1">
            <a:hlinkClick r:id="rId2" action="ppaction://hlinksldjump"/>
          </p:cNvPr>
          <p:cNvSpPr/>
          <p:nvPr/>
        </p:nvSpPr>
        <p:spPr>
          <a:xfrm>
            <a:off x="7884368" y="623731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707904" y="62068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Ярославль</a:t>
            </a:r>
            <a:endParaRPr lang="ru-RU" dirty="0"/>
          </a:p>
        </p:txBody>
      </p:sp>
      <p:pic>
        <p:nvPicPr>
          <p:cNvPr id="4" name="Рисунок 3" descr="yaroslav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340768"/>
            <a:ext cx="7000453" cy="4669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98072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Река на которой стоят крупные города Ярославской области.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лево 1">
            <a:hlinkClick r:id="rId2" action="ppaction://hlinksldjump"/>
          </p:cNvPr>
          <p:cNvSpPr/>
          <p:nvPr/>
        </p:nvSpPr>
        <p:spPr>
          <a:xfrm>
            <a:off x="7884368" y="616530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851920" y="62068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Волга</a:t>
            </a:r>
            <a:endParaRPr lang="ru-RU" dirty="0"/>
          </a:p>
        </p:txBody>
      </p:sp>
      <p:pic>
        <p:nvPicPr>
          <p:cNvPr id="4" name="Рисунок 3" descr="vol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124744"/>
            <a:ext cx="6264696" cy="4698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41277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Это озеро имеет песчаное дно, замечательно ловлею сельди, которую поставляли к царскому двору.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лево 1">
            <a:hlinkClick r:id="rId2" action="ppaction://hlinksldjump"/>
          </p:cNvPr>
          <p:cNvSpPr/>
          <p:nvPr/>
        </p:nvSpPr>
        <p:spPr>
          <a:xfrm>
            <a:off x="7884368" y="623731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419872" y="76470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Плещеево</a:t>
            </a:r>
            <a:r>
              <a:rPr lang="ru-RU" dirty="0" smtClean="0"/>
              <a:t> озеро</a:t>
            </a:r>
            <a:endParaRPr lang="ru-RU" dirty="0"/>
          </a:p>
        </p:txBody>
      </p:sp>
      <p:pic>
        <p:nvPicPr>
          <p:cNvPr id="4" name="Рисунок 3" descr="Plesheevo oze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340768"/>
            <a:ext cx="571500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1268760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Озеро богато сапропелем – ценным сельскохозяйственным удобрением.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лево 1">
            <a:hlinkClick r:id="rId2" action="ppaction://hlinksldjump"/>
          </p:cNvPr>
          <p:cNvSpPr/>
          <p:nvPr/>
        </p:nvSpPr>
        <p:spPr>
          <a:xfrm>
            <a:off x="7956376" y="623731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563888" y="69269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Озеро </a:t>
            </a:r>
            <a:r>
              <a:rPr lang="ru-RU" dirty="0" err="1" smtClean="0"/>
              <a:t>Неро</a:t>
            </a:r>
            <a:endParaRPr lang="ru-RU" dirty="0"/>
          </a:p>
        </p:txBody>
      </p:sp>
      <p:pic>
        <p:nvPicPr>
          <p:cNvPr id="4" name="Рисунок 3" descr="ozero ne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8250" y="1195387"/>
            <a:ext cx="6667500" cy="4467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12474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Это  «озеро» появилось после «исчезновения» целого города.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404663"/>
          <a:ext cx="7992888" cy="583264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32148"/>
                <a:gridCol w="1332148"/>
                <a:gridCol w="1332148"/>
                <a:gridCol w="1332148"/>
                <a:gridCol w="1332148"/>
                <a:gridCol w="1332148"/>
              </a:tblGrid>
              <a:tr h="867176">
                <a:tc>
                  <a:txBody>
                    <a:bodyPr/>
                    <a:lstStyle/>
                    <a:p>
                      <a:r>
                        <a:rPr lang="ru-RU" dirty="0" smtClean="0"/>
                        <a:t>Города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>
                          <a:hlinkClick r:id="" action="ppaction://hlinkshowjump?jump=nextslide"/>
                        </a:rPr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>
                          <a:hlinkClick r:id="rId2" action="ppaction://hlinksldjump"/>
                        </a:rPr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>
                          <a:hlinkClick r:id="rId3" action="ppaction://hlinksldjump"/>
                        </a:rPr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hlinkClick r:id="rId4" action="ppaction://hlinksldjump"/>
                        </a:rPr>
                        <a:t>40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5" action="ppaction://hlinksldjump"/>
                        </a:rPr>
                        <a:t>50</a:t>
                      </a:r>
                      <a:endParaRPr lang="ru-RU" dirty="0"/>
                    </a:p>
                  </a:txBody>
                  <a:tcPr/>
                </a:tc>
              </a:tr>
              <a:tr h="867176">
                <a:tc>
                  <a:txBody>
                    <a:bodyPr/>
                    <a:lstStyle/>
                    <a:p>
                      <a:r>
                        <a:rPr lang="ru-RU" dirty="0" smtClean="0"/>
                        <a:t>Имена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6" action="ppaction://hlinksldjump"/>
                        </a:rPr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7" action="ppaction://hlinksldjump"/>
                        </a:rPr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8" action="ppaction://hlinksldjump"/>
                        </a:rPr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9" action="ppaction://hlinksldjump"/>
                        </a:rPr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10" action="ppaction://hlinksldjump"/>
                        </a:rPr>
                        <a:t>50</a:t>
                      </a:r>
                      <a:endParaRPr lang="ru-RU" dirty="0"/>
                    </a:p>
                  </a:txBody>
                  <a:tcPr/>
                </a:tc>
              </a:tr>
              <a:tr h="867176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11" action="ppaction://hlinksldjump"/>
                        </a:rPr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12" action="ppaction://hlinksldjump"/>
                        </a:rPr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13" action="ppaction://hlinksldjump"/>
                        </a:rPr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14" action="ppaction://hlinksldjump"/>
                        </a:rPr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15" action="ppaction://hlinksldjump"/>
                        </a:rPr>
                        <a:t>50</a:t>
                      </a:r>
                      <a:endParaRPr lang="ru-RU" dirty="0"/>
                    </a:p>
                  </a:txBody>
                  <a:tcPr/>
                </a:tc>
              </a:tr>
              <a:tr h="867176">
                <a:tc>
                  <a:txBody>
                    <a:bodyPr/>
                    <a:lstStyle/>
                    <a:p>
                      <a:r>
                        <a:rPr lang="ru-RU" dirty="0" smtClean="0"/>
                        <a:t>Даты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16" action="ppaction://hlinksldjump"/>
                        </a:rPr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17" action="ppaction://hlinksldjump"/>
                        </a:rPr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18" action="ppaction://hlinksldjump"/>
                        </a:rPr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19" action="ppaction://hlinksldjump"/>
                        </a:rPr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20" action="ppaction://hlinksldjump"/>
                        </a:rPr>
                        <a:t>50</a:t>
                      </a:r>
                      <a:endParaRPr lang="ru-RU" dirty="0"/>
                    </a:p>
                  </a:txBody>
                  <a:tcPr/>
                </a:tc>
              </a:tr>
              <a:tr h="1496769">
                <a:tc>
                  <a:txBody>
                    <a:bodyPr/>
                    <a:lstStyle/>
                    <a:p>
                      <a:r>
                        <a:rPr lang="ru-RU" dirty="0" smtClean="0"/>
                        <a:t>Реки и озёра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21" action="ppaction://hlinksldjump"/>
                        </a:rPr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22" action="ppaction://hlinksldjump"/>
                        </a:rPr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23" action="ppaction://hlinksldjump"/>
                        </a:rPr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24" action="ppaction://hlinksldjump"/>
                        </a:rPr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25" action="ppaction://hlinksldjump"/>
                        </a:rPr>
                        <a:t>50</a:t>
                      </a:r>
                      <a:endParaRPr lang="ru-RU" dirty="0"/>
                    </a:p>
                  </a:txBody>
                  <a:tcPr/>
                </a:tc>
              </a:tr>
              <a:tr h="867176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26" action="ppaction://hlinksldjump"/>
                        </a:rPr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27" action="ppaction://hlinksldjump"/>
                        </a:rPr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28" action="ppaction://hlinksldjump"/>
                        </a:rPr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29" action="ppaction://hlinksldjump"/>
                        </a:rPr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30" action="ppaction://hlinksldjump"/>
                        </a:rPr>
                        <a:t>50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69269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Рыбинское водохранилище.</a:t>
            </a:r>
            <a:endParaRPr lang="ru-RU" dirty="0"/>
          </a:p>
        </p:txBody>
      </p:sp>
      <p:pic>
        <p:nvPicPr>
          <p:cNvPr id="4" name="Рисунок 3" descr="rub vodoxr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412776"/>
            <a:ext cx="6198240" cy="3918173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7884368" y="616530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052736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Спуститься к нему не так легко, подъехать можно с двух сторон, можно и переплыть, можно и поймать рыбу.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лево 1">
            <a:hlinkClick r:id="rId2" action="ppaction://hlinksldjump"/>
          </p:cNvPr>
          <p:cNvSpPr/>
          <p:nvPr/>
        </p:nvSpPr>
        <p:spPr>
          <a:xfrm>
            <a:off x="8028384" y="623731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03848" y="69269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Озеро </a:t>
            </a:r>
            <a:r>
              <a:rPr lang="ru-RU" dirty="0" err="1" smtClean="0"/>
              <a:t>Вашутино</a:t>
            </a:r>
            <a:endParaRPr lang="ru-RU" dirty="0"/>
          </a:p>
        </p:txBody>
      </p:sp>
      <p:pic>
        <p:nvPicPr>
          <p:cNvPr id="4" name="Рисунок 3" descr="vashutino.jpg"/>
          <p:cNvPicPr>
            <a:picLocks noChangeAspect="1"/>
          </p:cNvPicPr>
          <p:nvPr/>
        </p:nvPicPr>
        <p:blipFill>
          <a:blip r:embed="rId3" cstate="print"/>
          <a:srcRect r="11912"/>
          <a:stretch>
            <a:fillRect/>
          </a:stretch>
        </p:blipFill>
        <p:spPr>
          <a:xfrm>
            <a:off x="1187624" y="1844824"/>
            <a:ext cx="6959427" cy="298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12474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 каком городе Ярославской области находится единственный и необычный музей в мире основанный в 1990 году.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6206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Музей мыши в городе Мышкине.</a:t>
            </a:r>
            <a:endParaRPr lang="ru-RU" dirty="0"/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7740352" y="623731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220px-Музей_Мыш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772816"/>
            <a:ext cx="3384376" cy="2369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12474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Честь открытия этого произведения принадлежит известному собирателю старины А. И. Мусину-Пушкину, оно обнаружено среди рукописей </a:t>
            </a:r>
            <a:r>
              <a:rPr lang="ru-RU" dirty="0" err="1" smtClean="0">
                <a:hlinkClick r:id="rId2" action="ppaction://hlinksldjump"/>
              </a:rPr>
              <a:t>Спасо</a:t>
            </a:r>
            <a:r>
              <a:rPr lang="ru-RU" dirty="0" smtClean="0">
                <a:hlinkClick r:id="rId2" action="ppaction://hlinksldjump"/>
              </a:rPr>
              <a:t> - Преображенского монастыря в Ярославле.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69269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«Слово о полку Игореве»</a:t>
            </a:r>
            <a:endParaRPr lang="ru-RU" dirty="0"/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7956376" y="616530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1286990420_1286990248_slovoopolk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412776"/>
            <a:ext cx="3096344" cy="4190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98072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Сколько областей граничит с Ярославской областью.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69269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Шесть.</a:t>
            </a:r>
            <a:endParaRPr lang="ru-RU" dirty="0"/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7956376" y="609329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69269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Сколько городов находиться на территории Ярославской области.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19675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" action="ppaction://hlinkshowjump?jump=nextslide"/>
              </a:rPr>
              <a:t>Этот город основан в </a:t>
            </a:r>
            <a:r>
              <a:rPr lang="en-US" dirty="0" smtClean="0">
                <a:hlinkClick r:id="" action="ppaction://hlinkshowjump?jump=nextslide"/>
              </a:rPr>
              <a:t>XII</a:t>
            </a:r>
            <a:r>
              <a:rPr lang="ru-RU" dirty="0" smtClean="0">
                <a:hlinkClick r:id="" action="ppaction://hlinkshowjump?jump=nextslide"/>
              </a:rPr>
              <a:t> веке. В него часто наведывались, а то и жили все русские князья и цари. Один из них </a:t>
            </a:r>
            <a:r>
              <a:rPr lang="ru-RU" dirty="0">
                <a:hlinkClick r:id="" action="ppaction://hlinkshowjump?jump=nextslide"/>
              </a:rPr>
              <a:t>А</a:t>
            </a:r>
            <a:r>
              <a:rPr lang="ru-RU" dirty="0" smtClean="0">
                <a:hlinkClick r:id="" action="ppaction://hlinkshowjump?jump=nextslide"/>
              </a:rPr>
              <a:t>лександр Невский.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9872" y="69269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Одиннадцать</a:t>
            </a: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812360" y="616530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908720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Сколько музеев находится на территории Ярославской области.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лево 1">
            <a:hlinkClick r:id="rId2" action="ppaction://hlinksldjump"/>
          </p:cNvPr>
          <p:cNvSpPr/>
          <p:nvPr/>
        </p:nvSpPr>
        <p:spPr>
          <a:xfrm>
            <a:off x="7812360" y="616530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779912" y="62068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Более 50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54868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Сколько памятников находится в Ярославской области.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69269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Более 5000</a:t>
            </a: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165592" y="637336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836712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Сколько озер находится на территории Ярославской области. Сколько самых больших.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лево 1">
            <a:hlinkClick r:id="rId2" action="ppaction://hlinksldjump"/>
          </p:cNvPr>
          <p:cNvSpPr/>
          <p:nvPr/>
        </p:nvSpPr>
        <p:spPr>
          <a:xfrm>
            <a:off x="8028384" y="637336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55776" y="62068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Всего – 83 озера. Самых больших 2.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05273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Нынешний губернатор Ярославской области.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76470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Вахруков</a:t>
            </a:r>
            <a:r>
              <a:rPr lang="ru-RU" dirty="0" smtClean="0"/>
              <a:t> Сергей Алексеевич</a:t>
            </a:r>
            <a:endParaRPr lang="ru-RU" dirty="0"/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8028384" y="637336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300_vahruk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2857500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764704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Известный русский певец, часто гостил у своего друга в имении Охотино.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6516216" y="6165304"/>
            <a:ext cx="1080120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987824" y="62068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Переславль-Залесский</a:t>
            </a:r>
            <a:endParaRPr lang="ru-RU" dirty="0"/>
          </a:p>
        </p:txBody>
      </p:sp>
      <p:pic>
        <p:nvPicPr>
          <p:cNvPr id="5" name="Рисунок 4" descr="p-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340768"/>
            <a:ext cx="5953125" cy="4238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54868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Фёдор Иванович Шаляпин</a:t>
            </a:r>
            <a:endParaRPr lang="ru-RU" dirty="0"/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8028384" y="6237312"/>
            <a:ext cx="978408" cy="484632"/>
          </a:xfrm>
          <a:prstGeom prst="leftArrow">
            <a:avLst>
              <a:gd name="adj1" fmla="val 50000"/>
              <a:gd name="adj2" fmla="val 366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300x209_shalyap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916832"/>
            <a:ext cx="3810000" cy="265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836712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Известный русский писатель . Семья после отставки отца  переехала в родовое имение </a:t>
            </a:r>
            <a:r>
              <a:rPr lang="ru-RU" dirty="0" err="1" smtClean="0">
                <a:hlinkClick r:id="rId2" action="ppaction://hlinksldjump"/>
              </a:rPr>
              <a:t>Грешнего</a:t>
            </a:r>
            <a:r>
              <a:rPr lang="ru-RU" dirty="0" smtClean="0">
                <a:hlinkClick r:id="rId2" action="ppaction://hlinksldjump"/>
              </a:rPr>
              <a:t>. В 1946 году открыт музей в усадьбе «</a:t>
            </a:r>
            <a:r>
              <a:rPr lang="ru-RU" dirty="0" err="1" smtClean="0">
                <a:hlinkClick r:id="rId2" action="ppaction://hlinksldjump"/>
              </a:rPr>
              <a:t>Карабиха</a:t>
            </a:r>
            <a:r>
              <a:rPr lang="ru-RU" dirty="0" smtClean="0">
                <a:hlinkClick r:id="rId2" action="ppaction://hlinksldjump"/>
              </a:rPr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5486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Н. А. Некрасов</a:t>
            </a:r>
            <a:endParaRPr lang="ru-RU" dirty="0"/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7956376" y="609329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image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6087" y="1476375"/>
            <a:ext cx="3171825" cy="3905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620688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Известный русский флотоводец, адмирал, выйдя в отставку поселился в селе Нагорье под Переславлем, которое в качестве награды получил за Чесменскую баталию.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33265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Григорий Андреевич </a:t>
            </a:r>
            <a:r>
              <a:rPr lang="ru-RU" dirty="0" err="1" smtClean="0"/>
              <a:t>Спиридов</a:t>
            </a:r>
            <a:endParaRPr lang="ru-RU" dirty="0"/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8028384" y="623731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img_1_18_0_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4137" y="1047750"/>
            <a:ext cx="3895725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69269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Первый Ярославский генерал-губернатор. Пользовался репутацией «самого милостивого </a:t>
            </a:r>
            <a:r>
              <a:rPr lang="ru-RU" smtClean="0">
                <a:hlinkClick r:id="rId2" action="ppaction://hlinksldjump"/>
              </a:rPr>
              <a:t>и справедливого» </a:t>
            </a:r>
            <a:r>
              <a:rPr lang="ru-RU" dirty="0" smtClean="0">
                <a:hlinkClick r:id="rId2" action="ppaction://hlinksldjump"/>
              </a:rPr>
              <a:t>правителя.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47667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Алексей Петрович Мельгунов</a:t>
            </a:r>
            <a:endParaRPr lang="ru-RU" dirty="0"/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7956376" y="623731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photo-297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196752"/>
            <a:ext cx="2376264" cy="4243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90872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Что производят в городе Тутаеве по старинным древним традициям.</a:t>
            </a: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62068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Колокола</a:t>
            </a:r>
            <a:endParaRPr lang="ru-RU" dirty="0"/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7956376" y="616530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Car-kolok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412776"/>
            <a:ext cx="4680520" cy="4817002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76470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Какой международный фестиваль  ежегодно проходит в городе Переславле – Залесском.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1115616" y="1795899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hlinkClick r:id="rId2" action="ppaction://hlinksldjump"/>
              </a:rPr>
              <a:t>Один из старейших русских городов. Известен с 937 года. Название произошло от крутого угла реки Волги. На котором поселились первые славяне.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54868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Международный фестиваль воздушных шаров</a:t>
            </a:r>
            <a:endParaRPr lang="ru-RU" dirty="0"/>
          </a:p>
        </p:txBody>
      </p:sp>
      <p:pic>
        <p:nvPicPr>
          <p:cNvPr id="3" name="Рисунок 2" descr="cfe7c4bf-9d0b-4009-83bd-c3be2f971b89.jpg"/>
          <p:cNvPicPr>
            <a:picLocks noChangeAspect="1"/>
          </p:cNvPicPr>
          <p:nvPr/>
        </p:nvPicPr>
        <p:blipFill>
          <a:blip r:embed="rId2" cstate="print"/>
          <a:srcRect t="12201" b="12200"/>
          <a:stretch>
            <a:fillRect/>
          </a:stretch>
        </p:blipFill>
        <p:spPr>
          <a:xfrm>
            <a:off x="1691680" y="1412776"/>
            <a:ext cx="5715000" cy="4320480"/>
          </a:xfrm>
          <a:prstGeom prst="rect">
            <a:avLst/>
          </a:prstGeom>
        </p:spPr>
      </p:pic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028384" y="637336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76672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Промысел  знаменитый на всю Россию процветал в Ростовском уезде где занимались им в 34 селениях. По преданию, основал его </a:t>
            </a:r>
            <a:r>
              <a:rPr lang="ru-RU" dirty="0" err="1" smtClean="0">
                <a:hlinkClick r:id="rId2" action="ppaction://hlinksldjump"/>
              </a:rPr>
              <a:t>железозаводчик</a:t>
            </a:r>
            <a:r>
              <a:rPr lang="ru-RU" dirty="0" smtClean="0">
                <a:hlinkClick r:id="rId2" action="ppaction://hlinksldjump"/>
              </a:rPr>
              <a:t>  Демидов, имевший вотчину в здешних местах.</a:t>
            </a:r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47667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Экипажный промысел.</a:t>
            </a:r>
            <a:endParaRPr lang="ru-RU" dirty="0"/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8028384" y="623731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pp_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500" y="1285875"/>
            <a:ext cx="5715000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83671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 этом году праздновали 1000-летие Ярославля.</a:t>
            </a:r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112474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2010 год</a:t>
            </a:r>
            <a:endParaRPr lang="ru-RU" dirty="0"/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8028384" y="623731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48478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 этом году В Угличе был убит царевич Дмитрий, с которым прервалась династия Рюриковичей и началось Смутное время.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1880" y="112474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1591 год</a:t>
            </a: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812360" y="616530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836712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 этом году состоялась битва на реке Сити.</a:t>
            </a:r>
            <a:endParaRPr lang="ru-RU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83671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1238 год</a:t>
            </a:r>
            <a:endParaRPr lang="ru-RU" dirty="0"/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7812360" y="609329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980728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 этом году на космическом корабле «Восток»  первая в мире женщина-космонавт В.В. Терешкова, родившаяся в Ярославской области совершившая полет в космос.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лево 1">
            <a:hlinkClick r:id="rId2" action="ppaction://hlinksldjump"/>
          </p:cNvPr>
          <p:cNvSpPr/>
          <p:nvPr/>
        </p:nvSpPr>
        <p:spPr>
          <a:xfrm>
            <a:off x="7452320" y="616530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23928" y="7647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Углич</a:t>
            </a:r>
            <a:endParaRPr lang="ru-RU" dirty="0"/>
          </a:p>
        </p:txBody>
      </p:sp>
      <p:pic>
        <p:nvPicPr>
          <p:cNvPr id="4" name="Рисунок 3" descr="ugl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268760"/>
            <a:ext cx="571500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62068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1963 год.</a:t>
            </a:r>
            <a:endParaRPr lang="ru-RU" dirty="0"/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7812360" y="616530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96752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С какого года Ярославская область находится в современных границах.</a:t>
            </a:r>
            <a:endParaRPr lang="ru-RU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83671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1944 года</a:t>
            </a:r>
            <a:endParaRPr lang="ru-RU" dirty="0"/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7740352" y="609329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hlinkClick r:id="rId2" action="ppaction://hlinksldjump"/>
              </a:rPr>
              <a:t>Город один из центров , где росло и крепло русское государство. Издавна</a:t>
            </a:r>
          </a:p>
          <a:p>
            <a:r>
              <a:rPr lang="ru-RU" b="1" dirty="0" smtClean="0">
                <a:hlinkClick r:id="rId2" action="ppaction://hlinksldjump"/>
              </a:rPr>
              <a:t>Славился огородничеством и промыслами. Сегодня музей заповедник.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8100392" y="623731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347864" y="47667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Ростов Великий</a:t>
            </a:r>
            <a:endParaRPr lang="ru-RU" dirty="0"/>
          </a:p>
        </p:txBody>
      </p:sp>
      <p:pic>
        <p:nvPicPr>
          <p:cNvPr id="5" name="Рисунок 4" descr="rost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556792"/>
            <a:ext cx="5364480" cy="3511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3" y="908720"/>
            <a:ext cx="6624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hlinkClick r:id="rId2" action="ppaction://hlinksldjump"/>
              </a:rPr>
              <a:t>Город в </a:t>
            </a:r>
            <a:r>
              <a:rPr lang="en-US" b="1" dirty="0" smtClean="0">
                <a:hlinkClick r:id="rId2" action="ppaction://hlinksldjump"/>
              </a:rPr>
              <a:t>XIX</a:t>
            </a:r>
            <a:r>
              <a:rPr lang="ru-RU" b="1" dirty="0" smtClean="0">
                <a:hlinkClick r:id="rId2" action="ppaction://hlinksldjump"/>
              </a:rPr>
              <a:t> веке называли «бурлацкой столицей».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581</Words>
  <Application>Microsoft Office PowerPoint</Application>
  <PresentationFormat>Экран (4:3)</PresentationFormat>
  <Paragraphs>99</Paragraphs>
  <Slides>62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Тема Office</vt:lpstr>
      <vt:lpstr>Край мой Ярославский, лучше не найти…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2011-03-20T07:48:57Z</dcterms:created>
  <dcterms:modified xsi:type="dcterms:W3CDTF">2015-11-12T18:38:54Z</dcterms:modified>
</cp:coreProperties>
</file>