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2" r:id="rId2"/>
    <p:sldId id="281" r:id="rId3"/>
    <p:sldId id="283" r:id="rId4"/>
    <p:sldId id="284" r:id="rId5"/>
    <p:sldId id="285" r:id="rId6"/>
    <p:sldId id="270" r:id="rId7"/>
    <p:sldId id="256" r:id="rId8"/>
    <p:sldId id="258" r:id="rId9"/>
    <p:sldId id="265" r:id="rId10"/>
    <p:sldId id="275" r:id="rId11"/>
    <p:sldId id="279" r:id="rId12"/>
    <p:sldId id="277" r:id="rId13"/>
    <p:sldId id="257" r:id="rId14"/>
    <p:sldId id="271" r:id="rId15"/>
    <p:sldId id="274" r:id="rId16"/>
    <p:sldId id="273" r:id="rId17"/>
    <p:sldId id="272" r:id="rId18"/>
    <p:sldId id="260" r:id="rId19"/>
    <p:sldId id="288" r:id="rId20"/>
    <p:sldId id="289" r:id="rId21"/>
    <p:sldId id="266" r:id="rId22"/>
    <p:sldId id="287" r:id="rId23"/>
    <p:sldId id="29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E396C0-0A3C-4BF8-916E-85C7329CA411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16C5E87-2CAC-4D30-8D82-21FC74382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396C0-0A3C-4BF8-916E-85C7329CA411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C5E87-2CAC-4D30-8D82-21FC74382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396C0-0A3C-4BF8-916E-85C7329CA411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C5E87-2CAC-4D30-8D82-21FC74382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396C0-0A3C-4BF8-916E-85C7329CA411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C5E87-2CAC-4D30-8D82-21FC743822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396C0-0A3C-4BF8-916E-85C7329CA411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C5E87-2CAC-4D30-8D82-21FC743822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396C0-0A3C-4BF8-916E-85C7329CA411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C5E87-2CAC-4D30-8D82-21FC743822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396C0-0A3C-4BF8-916E-85C7329CA411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C5E87-2CAC-4D30-8D82-21FC74382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396C0-0A3C-4BF8-916E-85C7329CA411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C5E87-2CAC-4D30-8D82-21FC743822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396C0-0A3C-4BF8-916E-85C7329CA411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C5E87-2CAC-4D30-8D82-21FC74382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1E396C0-0A3C-4BF8-916E-85C7329CA411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C5E87-2CAC-4D30-8D82-21FC74382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E396C0-0A3C-4BF8-916E-85C7329CA411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16C5E87-2CAC-4D30-8D82-21FC743822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1E396C0-0A3C-4BF8-916E-85C7329CA411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16C5E87-2CAC-4D30-8D82-21FC74382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hyperlink" Target="http://ru.wikipedia.org/wiki/%D0%A4%D0%B0%D0%B9%D0%BB:Tree_Sparrow_August_2007_Osaka_Japan.jpg" TargetMode="External"/><Relationship Id="rId5" Type="http://schemas.openxmlformats.org/officeDocument/2006/relationships/image" Target="../media/image15.emf"/><Relationship Id="rId4" Type="http://schemas.openxmlformats.org/officeDocument/2006/relationships/package" Target="../embeddings/_________Microsoft_Word3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jpeg"/><Relationship Id="rId5" Type="http://schemas.openxmlformats.org/officeDocument/2006/relationships/image" Target="../media/image19.emf"/><Relationship Id="rId4" Type="http://schemas.openxmlformats.org/officeDocument/2006/relationships/package" Target="../embeddings/_________Microsoft_Word4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u.wikipedia.org/wiki/%D0%A4%D0%B0%D0%B9%D0%BB:Tree_Sparrow_August_2007_Osaka_Japa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ru.wikipedia.org/wiki/%D0%A4%D0%B0%D0%B9%D0%BB:Tree_Sparrow_August_2007_Osaka_Japan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jpeg"/><Relationship Id="rId5" Type="http://schemas.openxmlformats.org/officeDocument/2006/relationships/image" Target="../media/image19.emf"/><Relationship Id="rId4" Type="http://schemas.openxmlformats.org/officeDocument/2006/relationships/package" Target="../embeddings/_________Microsoft_Word5.docx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oleObject" Target="../embeddings/oleObject6.bin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hyperlink" Target="http://ru.wikipedia.org/wiki/%D0%A4%D0%B0%D0%B9%D0%BB:Tree_Sparrow_August_2007_Osaka_Japan.jpg" TargetMode="External"/><Relationship Id="rId5" Type="http://schemas.openxmlformats.org/officeDocument/2006/relationships/image" Target="../media/image15.emf"/><Relationship Id="rId4" Type="http://schemas.openxmlformats.org/officeDocument/2006/relationships/package" Target="../embeddings/_________Microsoft_Word6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jpeg"/><Relationship Id="rId5" Type="http://schemas.openxmlformats.org/officeDocument/2006/relationships/image" Target="../media/image19.emf"/><Relationship Id="rId4" Type="http://schemas.openxmlformats.org/officeDocument/2006/relationships/package" Target="../embeddings/_________Microsoft_Word7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u.wikipedia.org/wiki/%D0%A4%D0%B0%D0%B9%D0%BB:Tree_Sparrow_August_2007_Osaka_Japan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u.wikipedia.org/wiki/%D0%A4%D0%B0%D0%B9%D0%BB:Tree_Sparrow_August_2007_Osaka_Japa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ilipinas.org/images/4/4d/Tree_Sparrow.jpg" TargetMode="External"/><Relationship Id="rId13" Type="http://schemas.openxmlformats.org/officeDocument/2006/relationships/hyperlink" Target="http://www.pellotsaari.ru/resources/i3983-icon-middle.jpg" TargetMode="External"/><Relationship Id="rId3" Type="http://schemas.openxmlformats.org/officeDocument/2006/relationships/hyperlink" Target="http://www.forchel.ru/uploads/posts/2010-11/1288707486_1.jpg" TargetMode="External"/><Relationship Id="rId7" Type="http://schemas.openxmlformats.org/officeDocument/2006/relationships/hyperlink" Target="http://faunolog.ru/images/full/Birdseu1388-2.jpg" TargetMode="External"/><Relationship Id="rId12" Type="http://schemas.openxmlformats.org/officeDocument/2006/relationships/hyperlink" Target="http://www.sfgate.com/chronicle/pictures/2005/02/09/ga_lunar01.jpg" TargetMode="External"/><Relationship Id="rId2" Type="http://schemas.openxmlformats.org/officeDocument/2006/relationships/hyperlink" Target="http://www.labirint.ru/screenshot/goods/158430/2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bcu.ru/upload/iblock/ff2/vbosshmzvi4_2.jpg" TargetMode="External"/><Relationship Id="rId11" Type="http://schemas.openxmlformats.org/officeDocument/2006/relationships/hyperlink" Target="http://birdwatch.org.ua/aves/Parus_major/feeder_5717.jpg" TargetMode="External"/><Relationship Id="rId5" Type="http://schemas.openxmlformats.org/officeDocument/2006/relationships/hyperlink" Target="http://2.bp.blogspot.com/_7bEFe_7DTO8/S8B9hLp38eI/AAAAAAAAAwI/Ifo66MPI9m4/s1600/White-Wagtail.jpg" TargetMode="External"/><Relationship Id="rId10" Type="http://schemas.openxmlformats.org/officeDocument/2006/relationships/hyperlink" Target="http://www.zoougolok.com/images/photoalbum/album_1/sinica_bolshaya.jpg" TargetMode="External"/><Relationship Id="rId4" Type="http://schemas.openxmlformats.org/officeDocument/2006/relationships/hyperlink" Target="http://img.labirint.ru/images/comments_pic/0842/01labdapq1224003982.jpg" TargetMode="External"/><Relationship Id="rId9" Type="http://schemas.openxmlformats.org/officeDocument/2006/relationships/hyperlink" Target="http://www.zoovet.ru/pet/5265.jpg" TargetMode="External"/><Relationship Id="rId14" Type="http://schemas.openxmlformats.org/officeDocument/2006/relationships/hyperlink" Target="http://www.biletservis-tomsk.ru/files/deti_osen_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Microsoft_Word1.docx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11" Type="http://schemas.openxmlformats.org/officeDocument/2006/relationships/image" Target="../media/image12.jpeg"/><Relationship Id="rId5" Type="http://schemas.openxmlformats.org/officeDocument/2006/relationships/hyperlink" Target="http://ru.wikipedia.org/wiki/%D0%A4%D0%B0%D0%B9%D0%BB:Tree_Sparrow_August_2007_Osaka_Japan.jpg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9.jpeg"/><Relationship Id="rId9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oleObject" Target="../embeddings/oleObject2.bin"/><Relationship Id="rId7" Type="http://schemas.openxmlformats.org/officeDocument/2006/relationships/hyperlink" Target="http://ru.wikipedia.org/wiki/%D0%A4%D0%B0%D0%B9%D0%BB:Tree_Sparrow_August_2007_Osaka_Japan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5" Type="http://schemas.openxmlformats.org/officeDocument/2006/relationships/image" Target="../media/image14.emf"/><Relationship Id="rId4" Type="http://schemas.openxmlformats.org/officeDocument/2006/relationships/package" Target="../embeddings/_________Microsoft_Word2.docx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1661116" y="126912"/>
            <a:ext cx="57170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Бюджетное учреждение Ханты-Мансийского </a:t>
            </a:r>
          </a:p>
          <a:p>
            <a:pPr algn="ctr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автономного округа-Югры</a:t>
            </a:r>
          </a:p>
          <a:p>
            <a:pPr algn="ctr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«Центр социальной помощи семье и детям» Росток»</a:t>
            </a:r>
          </a:p>
          <a:p>
            <a:pPr algn="ctr" eaLnBrk="0" hangingPunct="0"/>
            <a:r>
              <a:rPr 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тационарное отделение</a:t>
            </a: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3275857" y="4643446"/>
            <a:ext cx="56166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Разработал: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оспитатель стационарного отделения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Тихонова Л.С.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2714612" y="1357298"/>
            <a:ext cx="38261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Птицы  нашего  края</a:t>
            </a:r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200" b="1" dirty="0"/>
          </a:p>
          <a:p>
            <a:pPr algn="ctr">
              <a:defRPr/>
            </a:pPr>
            <a:endParaRPr lang="ru-RU" sz="3200" cap="small" dirty="0"/>
          </a:p>
          <a:p>
            <a:pPr>
              <a:defRPr/>
            </a:pPr>
            <a:endParaRPr lang="ru-RU" sz="3200" dirty="0"/>
          </a:p>
        </p:txBody>
      </p:sp>
      <p:pic>
        <p:nvPicPr>
          <p:cNvPr id="6" name="Рисунок 5" descr="http://www.zyblik.info/images/titul10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8934"/>
            <a:ext cx="9144000" cy="126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0" y="0"/>
          <a:ext cx="9144000" cy="141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3" name="Документ" r:id="rId4" imgW="5944886" imgH="1418138" progId="Word.Document.12">
                  <p:embed/>
                </p:oleObj>
              </mc:Choice>
              <mc:Fallback>
                <p:oleObj name="Документ" r:id="rId4" imgW="5944886" imgH="141813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417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2" name="AutoShape 4" descr="http://im2-tub-ru.yandex.net/i?id=29764963-05-7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494" name="AutoShape 6" descr="Картинка 40 из 223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496" name="AutoShape 8" descr="http://im2-tub-ru.yandex.net/i?id=29764963-05-7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498" name="AutoShape 10" descr="Картинка 40 из 223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500" name="AutoShape 12" descr="Картинка 40 из 223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502" name="AutoShape 14" descr="http://www.stihi.ru/pics/2010/06/08/61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Полевой воробей">
            <a:hlinkClick r:id="rId6" tooltip="&quot;Полевой воробей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143636" y="1500174"/>
            <a:ext cx="242889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526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00166" y="1428736"/>
            <a:ext cx="4333907" cy="3250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Admin\Мои документы\Downloads\ОЛУБ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85860"/>
            <a:ext cx="3000364" cy="3071834"/>
          </a:xfrm>
          <a:prstGeom prst="rect">
            <a:avLst/>
          </a:prstGeom>
          <a:noFill/>
        </p:spPr>
      </p:pic>
      <p:pic>
        <p:nvPicPr>
          <p:cNvPr id="3" name="Рисунок 2" descr="http://www.zyblik.info/images/titul10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6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AutoShape 2" descr="белая трясогуз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588" name="AutoShape 4" descr="белая трясогуз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590" name="AutoShape 6" descr="ТРЯСОГУЗКА БЕЛ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592" name="AutoShape 8" descr="ТРЯСОГУЗКА БЕЛ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594" name="AutoShape 10" descr="http://images-6.moifoto.ru/big/2/16/3240261ese.jpg?13189532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Birdseu1388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285860"/>
            <a:ext cx="4214842" cy="3037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0" y="0"/>
          <a:ext cx="9144000" cy="141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1" name="Документ" r:id="rId4" imgW="5944886" imgH="1418138" progId="Word.Document.12">
                  <p:embed/>
                </p:oleObj>
              </mc:Choice>
              <mc:Fallback>
                <p:oleObj name="Документ" r:id="rId4" imgW="5944886" imgH="141813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417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0" name="AutoShape 4" descr="Картинка 8 из 84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42" name="AutoShape 6" descr="Картинка 37 из 84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44" name="AutoShape 8" descr="http://f1.foto.rambler.ru/preview/r/668x443/441a1869-3d6f-0d7d-d5b5-506ae8ce6198/%D0%92%D0%B5%D1%81%D0%B5%D0%BD%D0%BD%D1%8F%D1%8F_%D1%81%D0%B8%D0%BD%D0%B8%D1%87%D0%BA%D0%B0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feeder_5717.jpg"/>
          <p:cNvPicPr>
            <a:picLocks noChangeAspect="1"/>
          </p:cNvPicPr>
          <p:nvPr/>
        </p:nvPicPr>
        <p:blipFill>
          <a:blip r:embed="rId6" cstate="print"/>
          <a:srcRect r="8000" b="4087"/>
          <a:stretch>
            <a:fillRect/>
          </a:stretch>
        </p:blipFill>
        <p:spPr>
          <a:xfrm>
            <a:off x="3643306" y="1500174"/>
            <a:ext cx="5643602" cy="4662106"/>
          </a:xfrm>
          <a:prstGeom prst="rect">
            <a:avLst/>
          </a:prstGeom>
        </p:spPr>
      </p:pic>
      <p:pic>
        <p:nvPicPr>
          <p:cNvPr id="9" name="Рисунок 8" descr="sinica_bolshay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285720" y="1928802"/>
            <a:ext cx="2644573" cy="2876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олевой воробей">
            <a:hlinkClick r:id="rId2" tooltip="&quot;Полевой воробей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00628" y="1285860"/>
            <a:ext cx="392905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10800000" flipH="1" flipV="1">
            <a:off x="7143768" y="4052176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ТРЯСОГУЗКА</a:t>
            </a:r>
            <a:endParaRPr lang="ru-RU" sz="2000" b="1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85860"/>
            <a:ext cx="398618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10800000" flipV="1">
            <a:off x="642910" y="4286256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alibri" pitchFamily="34" charset="0"/>
              </a:rPr>
              <a:t>воробей</a:t>
            </a:r>
            <a:endParaRPr lang="ru-RU" sz="2800" b="1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9124" y="6396335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atin typeface="Calibri" pitchFamily="34" charset="0"/>
              </a:rPr>
              <a:t>Синица</a:t>
            </a:r>
            <a:endParaRPr lang="ru-RU" sz="2400" b="1" cap="all" dirty="0">
              <a:latin typeface="Calibri" pitchFamily="34" charset="0"/>
            </a:endParaRPr>
          </a:p>
        </p:txBody>
      </p:sp>
      <p:pic>
        <p:nvPicPr>
          <p:cNvPr id="9" name="Рисунок 8" descr="http://www.zyblik.info/images/titul10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26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14348" y="407194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5786" y="428625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Рисунок 11" descr="sinica_bolshay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3857628"/>
            <a:ext cx="2786082" cy="26103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86 -0.00393 -0.00399 -0.00231 -0.01458 -0.00417 C -0.02847 -0.01042 -0.03733 -0.01157 -0.05313 -0.0125 C -0.05938 -0.01389 -0.06476 -0.01597 -0.07083 -0.01805 C -0.07552 -0.02222 -0.08073 -0.02384 -0.08542 -0.02778 C -0.09271 -0.0338 -0.08663 -0.03055 -0.09271 -0.03333 C -0.0934 -0.03472 -0.09393 -0.03634 -0.09479 -0.0375 C -0.0967 -0.03958 -0.10104 -0.04305 -0.10104 -0.04305 C -0.10243 -0.04884 -0.1066 -0.05301 -0.10938 -0.05833 C -0.11215 -0.06366 -0.11233 -0.06852 -0.11354 -0.075 C -0.1132 -0.10046 -0.1132 -0.12592 -0.1125 -0.15139 C -0.11146 -0.18958 -0.1099 -0.2331 -0.1 -0.26967 C -0.0974 -0.27917 -0.09618 -0.28981 -0.09063 -0.29722 C -0.08872 -0.30509 -0.08559 -0.31111 -0.08125 -0.31667 C -0.07778 -0.32847 -0.07136 -0.34097 -0.06458 -0.35 C -0.0625 -0.35671 -0.05955 -0.36204 -0.05625 -0.36805 C -0.05365 -0.37292 -0.0507 -0.37731 -0.04792 -0.38194 C -0.04688 -0.3838 -0.04479 -0.3875 -0.04479 -0.3875 C -0.04184 -0.39954 -0.03212 -0.40509 -0.02708 -0.41528 C -0.02083 -0.42801 -0.01597 -0.4419 -0.00938 -0.4544 C -0.00538 -0.4618 -0.0007 -0.46852 0.00312 -0.47639 C 0.00833 -0.48704 0.01441 -0.50162 0.02187 -0.50972 C 0.02396 -0.51204 0.02673 -0.51227 0.02917 -0.51389 C 0.03177 -0.52083 0.03594 -0.52592 0.04167 -0.52778 C 0.04514 -0.53079 0.04809 -0.53426 0.05208 -0.53611 C 0.06319 -0.54722 0.07795 -0.55741 0.09167 -0.55972 C 0.09687 -0.56204 0.10087 -0.5662 0.10625 -0.56805 C 0.11423 -0.57523 0.12413 -0.5794 0.13333 -0.58333 C 0.15607 -0.59352 0.17673 -0.61157 0.2 -0.61944 C 0.20625 -0.62569 0.21215 -0.62824 0.21979 -0.63055 C 0.22482 -0.63727 0.22587 -0.6375 0.23333 -0.63889 C 0.24687 -0.65092 0.26562 -0.65116 0.28125 -0.65555 C 0.31111 -0.66412 0.34149 -0.66921 0.37187 -0.67361 C 0.38958 -0.68148 0.37708 -0.67639 0.4217 -0.67639 C 0.46423 -0.67639 0.5066 -0.67546 0.54896 -0.675 C 0.56597 -0.66944 0.58368 -0.66296 0.59896 -0.65139 C 0.60729 -0.64514 0.61406 -0.63079 0.62292 -0.62778 C 0.6276 -0.61829 0.63229 -0.60903 0.6375 -0.6 C 0.63993 -0.59606 0.64479 -0.58773 0.64479 -0.58773 C 0.64687 -0.57639 0.65156 -0.56759 0.65417 -0.55694 C 0.6566 -0.54745 0.6592 -0.53819 0.6625 -0.52917 C 0.66371 -0.51944 0.66649 -0.51134 0.66771 -0.50162 C 0.66892 -0.49097 0.66823 -0.48032 0.67187 -0.47106 C 0.67396 -0.44792 0.67708 -0.42384 0.68125 -0.40139 C 0.68316 -0.39143 0.68628 -0.38194 0.68854 -0.37222 C 0.6901 -0.36528 0.68906 -0.36435 0.69062 -0.35694 C 0.69305 -0.34514 0.69601 -0.3331 0.69792 -0.32083 C 0.70104 -0.26204 0.70399 -0.20301 0.70833 -0.14444 C 0.70798 -0.12685 0.70816 -0.10926 0.70729 -0.09167 C 0.70694 -0.08565 0.70208 -0.08032 0.70417 -0.075 " pathEditMode="relative" ptsTypes="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6 0.01018 0.00277 0.02153 0.00104 0.03194 C 0.00052 0.03472 -0.00035 0.0375 -0.00104 0.04028 C -0.00139 0.04167 -0.00209 0.04444 -0.00209 0.04444 C -0.00278 0.05926 -0.0033 0.07407 -0.00417 0.08889 C -0.00434 0.0912 -0.00486 0.09352 -0.00521 0.09583 C -0.00556 0.09861 -0.00643 0.11134 -0.00834 0.11389 C -0.01129 0.11782 -0.01164 0.11782 -0.01354 0.12222 C -0.01598 0.12801 -0.01563 0.13102 -0.01979 0.13472 C -0.02292 0.14745 -0.01736 0.12801 -0.025 0.14305 C -0.02622 0.1456 -0.02639 0.14861 -0.02709 0.15139 C -0.02952 0.16134 -0.03733 0.16736 -0.04063 0.17639 C -0.04323 0.18333 -0.04844 0.19583 -0.05313 0.2 C -0.06302 0.21967 -0.07952 0.22454 -0.09479 0.23333 C -0.11875 0.24699 -0.14254 0.25393 -0.16875 0.25555 C -0.17952 0.25625 -0.19028 0.25648 -0.20104 0.25694 C -0.27101 0.25602 -0.2842 0.25532 -0.33334 0.25139 C -0.34723 0.24213 -0.36945 0.24375 -0.38334 0.24305 C -0.43125 0.23634 -0.47275 0.23819 -0.52396 0.2375 C -0.55782 0.23565 -0.53993 0.23704 -0.55938 0.23055 C -0.5665 0.22824 -0.58125 0.225 -0.58125 0.225 C -0.58698 0.22106 -0.59306 0.21736 -0.59896 0.21389 C -0.60434 0.21065 -0.60452 0.21273 -0.60834 0.20833 C -0.61198 0.20417 -0.61424 0.19907 -0.61771 0.19444 C -0.61684 0.18009 -0.61719 0.17847 -0.6125 0.16805 C -0.61129 0.16528 -0.60973 0.1625 -0.60834 0.15972 C -0.60764 0.15833 -0.60625 0.15555 -0.60625 0.15555 C -0.60591 0.1537 -0.60556 0.15185 -0.60521 0.15 C -0.60452 0.14722 -0.60313 0.14167 -0.60313 0.14167 C -0.60191 0.11782 -0.60087 0.0956 -0.59792 0.07222 C -0.60035 0.05972 -0.59983 0.07315 -0.60104 0.07778 C -0.60157 0.09768 -0.59723 0.13403 -0.61354 0.14861 C -0.61858 0.1588 -0.62448 0.1537 -0.63438 0.15278 C -0.64601 0.14768 -0.65018 0.13009 -0.65521 0.11667 C -0.65452 0.09838 -0.65209 0.08055 -0.65209 0.0625 " pathEditMode="relative" ptsTypes="fffffffffffffffff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zyblik.info/images/titul10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 descr="http://www.chitalnya.ru/upload/195/27007565367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8596" y="2143116"/>
            <a:ext cx="3857684" cy="3286148"/>
          </a:xfrm>
          <a:prstGeom prst="rect">
            <a:avLst/>
          </a:prstGeom>
          <a:noFill/>
        </p:spPr>
      </p:pic>
      <p:pic>
        <p:nvPicPr>
          <p:cNvPr id="6" name="Рисунок 5" descr="Полевой воробей">
            <a:hlinkClick r:id="rId4" tooltip="&quot;Полевой воробей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714876" y="2143116"/>
            <a:ext cx="421484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-142908" y="0"/>
          <a:ext cx="9286908" cy="141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9" name="Документ" r:id="rId4" imgW="5944886" imgH="1418138" progId="Word.Document.12">
                  <p:embed/>
                </p:oleObj>
              </mc:Choice>
              <mc:Fallback>
                <p:oleObj name="Документ" r:id="rId4" imgW="5944886" imgH="141813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908" y="0"/>
                        <a:ext cx="9286908" cy="1417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357298"/>
            <a:ext cx="400049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sinica_bolshay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4810" y="1428736"/>
            <a:ext cx="4429156" cy="4149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0" y="0"/>
          <a:ext cx="9144000" cy="141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5" name="Документ" r:id="rId4" imgW="5944886" imgH="1418138" progId="Word.Document.12">
                  <p:embed/>
                </p:oleObj>
              </mc:Choice>
              <mc:Fallback>
                <p:oleObj name="Документ" r:id="rId4" imgW="5944886" imgH="141813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417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 descr="Полевой воробей">
            <a:hlinkClick r:id="rId6" tooltip="&quot;Полевой воробей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500174"/>
            <a:ext cx="435768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4572000" y="1428736"/>
            <a:ext cx="4339859" cy="385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0" y="0"/>
          <a:ext cx="9144000" cy="141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" name="Документ" r:id="rId4" imgW="5944886" imgH="1418138" progId="Word.Document.12">
                  <p:embed/>
                </p:oleObj>
              </mc:Choice>
              <mc:Fallback>
                <p:oleObj name="Документ" r:id="rId4" imgW="5944886" imgH="1418138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417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 descr="sinica_bolshay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43042" y="1428736"/>
            <a:ext cx="4643470" cy="4350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Admin\Мои документы\Downloads\ОЛУБ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3"/>
            <a:ext cx="6757986" cy="5286412"/>
          </a:xfrm>
          <a:prstGeom prst="rect">
            <a:avLst/>
          </a:prstGeom>
          <a:noFill/>
        </p:spPr>
      </p:pic>
      <p:pic>
        <p:nvPicPr>
          <p:cNvPr id="3" name="Рисунок 2" descr="http://www.zyblik.info/images/titul10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6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евой воробей">
            <a:hlinkClick r:id="rId2" tooltip="&quot;Полевой воробей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071678"/>
            <a:ext cx="442915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zyblik.info/images/titul10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"/>
            <a:ext cx="8572559" cy="157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57224" y="1285860"/>
            <a:ext cx="7772400" cy="182976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Comic Sans MS" pitchFamily="66" charset="0"/>
              </a:rPr>
              <a:t>Артикуляционная гимнастика</a:t>
            </a:r>
          </a:p>
        </p:txBody>
      </p:sp>
      <p:sp>
        <p:nvSpPr>
          <p:cNvPr id="205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28875" y="4572000"/>
            <a:ext cx="6400800" cy="1752600"/>
          </a:xfrm>
        </p:spPr>
        <p:txBody>
          <a:bodyPr/>
          <a:lstStyle/>
          <a:p>
            <a:pPr algn="r" eaLnBrk="1" hangingPunct="1"/>
            <a:r>
              <a:rPr lang="ru-RU" sz="2000" smtClean="0">
                <a:solidFill>
                  <a:srgbClr val="0000CC"/>
                </a:solidFill>
              </a:rPr>
              <a:t>   </a:t>
            </a:r>
          </a:p>
          <a:p>
            <a:pPr algn="r" eaLnBrk="1" hangingPunct="1"/>
            <a:endParaRPr lang="ru-RU" sz="2000" smtClean="0">
              <a:solidFill>
                <a:srgbClr val="0000CC"/>
              </a:solidFill>
            </a:endParaRP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928934"/>
            <a:ext cx="1928812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264516152_screenshot029.jpg"/>
          <p:cNvPicPr>
            <a:picLocks noChangeAspect="1"/>
          </p:cNvPicPr>
          <p:nvPr/>
        </p:nvPicPr>
        <p:blipFill>
          <a:blip r:embed="rId3" cstate="print"/>
          <a:srcRect l="38019"/>
          <a:stretch>
            <a:fillRect/>
          </a:stretch>
        </p:blipFill>
        <p:spPr>
          <a:xfrm>
            <a:off x="928662" y="2786057"/>
            <a:ext cx="2143140" cy="3012967"/>
          </a:xfrm>
          <a:prstGeom prst="rect">
            <a:avLst/>
          </a:prstGeom>
        </p:spPr>
      </p:pic>
      <p:pic>
        <p:nvPicPr>
          <p:cNvPr id="6" name="Рисунок 5" descr="http://www.zyblik.info/images/titul10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26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zyblik.info/images/titul10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"/>
            <a:ext cx="8572527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728" y="2357430"/>
            <a:ext cx="6426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Конкурс  чтецов   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 descr="44556-275382-19-obl-L.jpg"/>
          <p:cNvPicPr>
            <a:picLocks noChangeAspect="1"/>
          </p:cNvPicPr>
          <p:nvPr/>
        </p:nvPicPr>
        <p:blipFill>
          <a:blip r:embed="rId3" cstate="print"/>
          <a:srcRect l="15759" t="36971" b="10835"/>
          <a:stretch>
            <a:fillRect/>
          </a:stretch>
        </p:blipFill>
        <p:spPr>
          <a:xfrm>
            <a:off x="2357422" y="3286124"/>
            <a:ext cx="2928958" cy="2191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zyblik.info/images/titul10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6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3983-icon-midd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643050"/>
            <a:ext cx="2857520" cy="3810025"/>
          </a:xfrm>
          <a:prstGeom prst="rect">
            <a:avLst/>
          </a:prstGeom>
        </p:spPr>
      </p:pic>
      <p:pic>
        <p:nvPicPr>
          <p:cNvPr id="8" name="Рисунок 7" descr="deti_osen_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1785926"/>
            <a:ext cx="4857784" cy="3606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олевой воробей">
            <a:hlinkClick r:id="rId2" tooltip="&quot;Полевой воробей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57752" y="1214422"/>
            <a:ext cx="400052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10800000" flipH="1" flipV="1">
            <a:off x="6929454" y="4071942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воробей</a:t>
            </a:r>
            <a:endParaRPr lang="ru-RU" sz="2800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85860"/>
            <a:ext cx="398618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10800000" flipV="1">
            <a:off x="642910" y="4381836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трясогузка</a:t>
            </a:r>
            <a:endParaRPr lang="ru-RU" sz="28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9124" y="650083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atin typeface="+mj-lt"/>
              </a:rPr>
              <a:t>Синица</a:t>
            </a:r>
            <a:endParaRPr lang="ru-RU" b="1" cap="all" dirty="0">
              <a:latin typeface="+mj-lt"/>
            </a:endParaRPr>
          </a:p>
        </p:txBody>
      </p:sp>
      <p:pic>
        <p:nvPicPr>
          <p:cNvPr id="9" name="Рисунок 8" descr="http://www.zyblik.info/images/titul10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26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14348" y="407194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5786" y="428625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Рисунок 11" descr="sinica_bolshay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3643314"/>
            <a:ext cx="2928958" cy="27442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8"/>
            <a:ext cx="8929718" cy="4525963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ru-RU" sz="1050" dirty="0" smtClean="0"/>
              <a:t>Мальчик с зубной щёткой - </a:t>
            </a:r>
            <a:r>
              <a:rPr lang="en-US" sz="1050" dirty="0" smtClean="0">
                <a:hlinkClick r:id="rId2"/>
              </a:rPr>
              <a:t>http://www.labirint.ru/screenshot/goods/158430/23/</a:t>
            </a:r>
            <a:endParaRPr lang="ru-RU" sz="1050" dirty="0" smtClean="0"/>
          </a:p>
          <a:p>
            <a:pPr marL="0">
              <a:spcBef>
                <a:spcPts val="0"/>
              </a:spcBef>
            </a:pPr>
            <a:r>
              <a:rPr lang="ru-RU" sz="1050" dirty="0" smtClean="0"/>
              <a:t>Блинчик -  </a:t>
            </a:r>
            <a:r>
              <a:rPr lang="en-US" sz="1050" u="sng" dirty="0" smtClean="0">
                <a:hlinkClick r:id="rId3"/>
              </a:rPr>
              <a:t>http://www.forchel.ru/uploads/posts/2010-11/1288707486_1.jpg</a:t>
            </a:r>
            <a:r>
              <a:rPr lang="ru-RU" sz="1050" u="sng" dirty="0" smtClean="0"/>
              <a:t> </a:t>
            </a:r>
          </a:p>
          <a:p>
            <a:pPr marL="0">
              <a:spcBef>
                <a:spcPts val="0"/>
              </a:spcBef>
            </a:pPr>
            <a:r>
              <a:rPr lang="ru-RU" sz="1050" dirty="0" smtClean="0"/>
              <a:t>Вкусное варенье -  </a:t>
            </a:r>
            <a:r>
              <a:rPr lang="en-US" sz="1050" dirty="0" smtClean="0">
                <a:hlinkClick r:id="rId2"/>
              </a:rPr>
              <a:t>http://www.labirint.ru/screenshot/goods/158430/23/</a:t>
            </a:r>
            <a:r>
              <a:rPr lang="ru-RU" sz="1050" dirty="0" smtClean="0"/>
              <a:t> </a:t>
            </a:r>
          </a:p>
          <a:p>
            <a:pPr marL="0">
              <a:spcBef>
                <a:spcPts val="0"/>
              </a:spcBef>
            </a:pPr>
            <a:r>
              <a:rPr lang="ru-RU" sz="1050" dirty="0" smtClean="0"/>
              <a:t>Чашечка - </a:t>
            </a:r>
            <a:r>
              <a:rPr lang="en-US" sz="1050" dirty="0" smtClean="0">
                <a:hlinkClick r:id="rId4"/>
              </a:rPr>
              <a:t>http://img.labirint.ru/images/comments_pic/0842/01labdapq1224003982.jpg</a:t>
            </a:r>
            <a:r>
              <a:rPr lang="ru-RU" sz="1050" dirty="0" smtClean="0"/>
              <a:t> </a:t>
            </a:r>
          </a:p>
          <a:p>
            <a:pPr marL="0">
              <a:spcBef>
                <a:spcPts val="0"/>
              </a:spcBef>
            </a:pPr>
            <a:r>
              <a:rPr lang="ru-RU" sz="1050" dirty="0" smtClean="0"/>
              <a:t>Трясогузка - </a:t>
            </a:r>
            <a:r>
              <a:rPr lang="en-US" sz="1050" dirty="0" smtClean="0">
                <a:hlinkClick r:id="rId5"/>
              </a:rPr>
              <a:t>http://2.bp.blogspot.com/_7bEFe_7DTO8/S8B9hLp38eI/AAAAAAAAAwI/Ifo66MPI9m4/s1600/White-Wagtail.jpg</a:t>
            </a:r>
            <a:endParaRPr lang="ru-RU" sz="1050" dirty="0" smtClean="0"/>
          </a:p>
          <a:p>
            <a:pPr marL="0">
              <a:spcBef>
                <a:spcPts val="0"/>
              </a:spcBef>
            </a:pPr>
            <a:r>
              <a:rPr lang="ru-RU" sz="1050" dirty="0" smtClean="0"/>
              <a:t>Эмблема  - </a:t>
            </a:r>
            <a:r>
              <a:rPr lang="en-US" sz="1050" dirty="0" smtClean="0">
                <a:hlinkClick r:id="rId6"/>
              </a:rPr>
              <a:t>http://www.rbcu.ru/upload/iblock/ff2/vbosshmzvi4_2.jpg</a:t>
            </a:r>
            <a:r>
              <a:rPr lang="ru-RU" sz="1050" dirty="0" smtClean="0"/>
              <a:t> </a:t>
            </a:r>
          </a:p>
          <a:p>
            <a:pPr marL="0">
              <a:spcBef>
                <a:spcPts val="0"/>
              </a:spcBef>
            </a:pPr>
            <a:r>
              <a:rPr lang="ru-RU" sz="1050" dirty="0" smtClean="0"/>
              <a:t>Трясогузки - </a:t>
            </a:r>
            <a:r>
              <a:rPr lang="en-US" sz="1050" dirty="0" smtClean="0">
                <a:hlinkClick r:id="rId7"/>
              </a:rPr>
              <a:t>http://faunolog.ru/images/full/Birdseu1388-2.jpg</a:t>
            </a:r>
            <a:r>
              <a:rPr lang="ru-RU" sz="1050" dirty="0" smtClean="0"/>
              <a:t> </a:t>
            </a:r>
          </a:p>
          <a:p>
            <a:pPr marL="0">
              <a:spcBef>
                <a:spcPts val="0"/>
              </a:spcBef>
            </a:pPr>
            <a:r>
              <a:rPr lang="ru-RU" sz="1050" dirty="0" smtClean="0"/>
              <a:t>Воробей - </a:t>
            </a:r>
            <a:r>
              <a:rPr lang="en-US" sz="1050" dirty="0" smtClean="0">
                <a:hlinkClick r:id="rId8"/>
              </a:rPr>
              <a:t>http://en.wikipilipinas.org/images/4/4d/Tree_Sparrow.jpg</a:t>
            </a:r>
            <a:r>
              <a:rPr lang="ru-RU" sz="1050" dirty="0" smtClean="0"/>
              <a:t> </a:t>
            </a:r>
          </a:p>
          <a:p>
            <a:pPr marL="0">
              <a:spcBef>
                <a:spcPts val="0"/>
              </a:spcBef>
            </a:pPr>
            <a:r>
              <a:rPr lang="ru-RU" sz="1050" dirty="0" smtClean="0"/>
              <a:t>Воробьи - </a:t>
            </a:r>
            <a:r>
              <a:rPr lang="en-US" sz="1050" dirty="0" smtClean="0">
                <a:hlinkClick r:id="rId9"/>
              </a:rPr>
              <a:t>http://www.zoovet.ru/pet/5265.jpg</a:t>
            </a:r>
            <a:r>
              <a:rPr lang="ru-RU" sz="1050" dirty="0" smtClean="0"/>
              <a:t> </a:t>
            </a:r>
          </a:p>
          <a:p>
            <a:pPr marL="0">
              <a:spcBef>
                <a:spcPts val="0"/>
              </a:spcBef>
            </a:pPr>
            <a:r>
              <a:rPr lang="ru-RU" sz="1050" dirty="0" smtClean="0"/>
              <a:t> Синица - </a:t>
            </a:r>
            <a:r>
              <a:rPr lang="en-US" sz="1050" dirty="0" smtClean="0">
                <a:hlinkClick r:id="rId10"/>
              </a:rPr>
              <a:t>http://www.zoougolok.com/images/photoalbum/album_1/sinica_bolshaya.jpg</a:t>
            </a:r>
            <a:endParaRPr lang="ru-RU" sz="1050" dirty="0" smtClean="0"/>
          </a:p>
          <a:p>
            <a:pPr marL="0">
              <a:spcBef>
                <a:spcPts val="0"/>
              </a:spcBef>
            </a:pPr>
            <a:r>
              <a:rPr lang="ru-RU" sz="1050" dirty="0" smtClean="0"/>
              <a:t>Синицы - </a:t>
            </a:r>
            <a:r>
              <a:rPr lang="en-US" sz="1050" dirty="0" smtClean="0">
                <a:hlinkClick r:id="rId11"/>
              </a:rPr>
              <a:t>http://birdwatch.org.ua/aves/Parus_major/feeder_5717.jpg</a:t>
            </a:r>
            <a:r>
              <a:rPr lang="ru-RU" sz="1050" dirty="0" smtClean="0"/>
              <a:t> </a:t>
            </a:r>
          </a:p>
          <a:p>
            <a:pPr marL="0">
              <a:spcBef>
                <a:spcPts val="0"/>
              </a:spcBef>
            </a:pPr>
            <a:r>
              <a:rPr lang="ru-RU" sz="1050" dirty="0" smtClean="0"/>
              <a:t>Петух - </a:t>
            </a:r>
            <a:r>
              <a:rPr lang="en-US" sz="1050" dirty="0" smtClean="0">
                <a:hlinkClick r:id="rId12"/>
              </a:rPr>
              <a:t>http://www.sfgate.com/chronicle/pictures/2005/02/09/ga_lunar01.jpg</a:t>
            </a:r>
            <a:r>
              <a:rPr lang="ru-RU" sz="1050" dirty="0" smtClean="0"/>
              <a:t> </a:t>
            </a:r>
          </a:p>
          <a:p>
            <a:pPr marL="0">
              <a:spcBef>
                <a:spcPts val="0"/>
              </a:spcBef>
            </a:pPr>
            <a:r>
              <a:rPr lang="ru-RU" sz="1050" dirty="0" smtClean="0"/>
              <a:t>Гнездо  - </a:t>
            </a:r>
            <a:r>
              <a:rPr lang="en-US" sz="1050" dirty="0" smtClean="0">
                <a:hlinkClick r:id="rId13"/>
              </a:rPr>
              <a:t>http://www.pellotsaari.ru/resources/i3983-icon-middle.jpg</a:t>
            </a:r>
            <a:r>
              <a:rPr lang="ru-RU" sz="1050" dirty="0" smtClean="0"/>
              <a:t> </a:t>
            </a:r>
          </a:p>
          <a:p>
            <a:pPr marL="0">
              <a:spcBef>
                <a:spcPts val="0"/>
              </a:spcBef>
            </a:pPr>
            <a:r>
              <a:rPr lang="ru-RU" sz="1050" dirty="0" smtClean="0"/>
              <a:t>Дети в лесу - </a:t>
            </a:r>
            <a:r>
              <a:rPr lang="en-US" sz="1050" dirty="0" smtClean="0">
                <a:hlinkClick r:id="rId14"/>
              </a:rPr>
              <a:t>http://www.biletservis-tomsk.ru/files/deti_osen_.jpg</a:t>
            </a:r>
            <a:r>
              <a:rPr lang="ru-RU" sz="1050" dirty="0" smtClean="0"/>
              <a:t> </a:t>
            </a:r>
          </a:p>
          <a:p>
            <a:pPr marL="0">
              <a:spcBef>
                <a:spcPts val="0"/>
              </a:spcBef>
            </a:pPr>
            <a:endParaRPr lang="ru-RU" sz="1050" dirty="0" smtClean="0"/>
          </a:p>
          <a:p>
            <a:pPr marL="0">
              <a:spcBef>
                <a:spcPts val="0"/>
              </a:spcBef>
            </a:pPr>
            <a:endParaRPr lang="ru-RU" sz="105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Интернет-ресурсы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2000240"/>
            <a:ext cx="58579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17859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«БЛИНЧИК»</a:t>
            </a:r>
            <a:b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Улыбнуться, открыть рот. Положить широкий язык на нижнюю губу. Удерживать в спокойном состоянии на счет до пяти. В этом упражнении важно следить, чтобы нижняя губа не напрягалась и не натягивалась на нижние зубы.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88707486_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EEE"/>
              </a:clrFrom>
              <a:clrTo>
                <a:srgbClr val="FDFEEE">
                  <a:alpha val="0"/>
                </a:srgbClr>
              </a:clrTo>
            </a:clrChange>
          </a:blip>
          <a:srcRect l="4301" t="3376" r="2151" b="13903"/>
          <a:stretch>
            <a:fillRect/>
          </a:stretch>
        </p:blipFill>
        <p:spPr>
          <a:xfrm>
            <a:off x="1071538" y="1857364"/>
            <a:ext cx="6786610" cy="3822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«ВКУСНОЕ ВАРЕНЬЕ»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idx="1"/>
          </p:nvPr>
        </p:nvSpPr>
        <p:spPr>
          <a:xfrm>
            <a:off x="571500" y="928688"/>
            <a:ext cx="8229600" cy="10715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Улыбнуться, открыть рот. Языком в форме чашечки облизывать верхнюю губу сверху- вниз(можно помазать ее вареньем). Нижняя губа не должна обтягивать зубы (можно оттянуть ее  вниз рукой).</a:t>
            </a:r>
          </a:p>
        </p:txBody>
      </p:sp>
      <p:pic>
        <p:nvPicPr>
          <p:cNvPr id="4100" name="Picture 7" descr="__428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928802"/>
            <a:ext cx="757237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«ЧАШЕЧКА»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928688"/>
            <a:ext cx="8229600" cy="121443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Улыбнуться, открыть рот, положить широкий язык на нижнюю губу, боковые края языка загнуть в форме чашечки. Удерживать на счет до пяти. Нижняя губа не должна обтягивать нижние зубы.</a:t>
            </a:r>
          </a:p>
          <a:p>
            <a:pPr eaLnBrk="1" hangingPunct="1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7" descr="__45202"/>
          <p:cNvPicPr>
            <a:picLocks noChangeAspect="1" noChangeArrowheads="1"/>
          </p:cNvPicPr>
          <p:nvPr/>
        </p:nvPicPr>
        <p:blipFill>
          <a:blip r:embed="rId2" cstate="print"/>
          <a:srcRect l="2521" t="6985" r="2521" b="14417"/>
          <a:stretch>
            <a:fillRect/>
          </a:stretch>
        </p:blipFill>
        <p:spPr bwMode="auto">
          <a:xfrm>
            <a:off x="500034" y="2071678"/>
            <a:ext cx="821531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214422"/>
            <a:ext cx="1556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края</a:t>
            </a:r>
            <a:endParaRPr lang="ru-RU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86380" y="1357298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нашего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00298" y="3857628"/>
            <a:ext cx="2786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         </a:t>
            </a:r>
            <a:r>
              <a:rPr lang="ru-RU" sz="4800" b="1" dirty="0" smtClean="0">
                <a:latin typeface="+mj-lt"/>
              </a:rPr>
              <a:t>Птицы</a:t>
            </a:r>
            <a:endParaRPr lang="ru-RU" sz="4800" b="1" dirty="0">
              <a:latin typeface="+mj-lt"/>
            </a:endParaRPr>
          </a:p>
        </p:txBody>
      </p:sp>
      <p:pic>
        <p:nvPicPr>
          <p:cNvPr id="5" name="Рисунок 4" descr="http://www.zyblik.info/images/titul10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6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-357214"/>
            <a:ext cx="7410472" cy="435498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Птицы  нашего  края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3143248"/>
            <a:ext cx="7143800" cy="196691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           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</p:txBody>
      </p:sp>
      <p:pic>
        <p:nvPicPr>
          <p:cNvPr id="5" name="Рисунок 4" descr="http://www.zyblik.info/images/titul10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6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092447" y="3571876"/>
            <a:ext cx="50016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(трясогузка, воробей, синица)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zyblik.info/images/titul10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6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85860"/>
            <a:ext cx="300036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Полевой воробей">
            <a:hlinkClick r:id="rId5" tooltip="&quot;Полевой воробей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1285860"/>
            <a:ext cx="300039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643702" y="4357694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</a:rPr>
              <a:t>Синица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4143380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Трясогузка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71934" y="400050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Воробей</a:t>
            </a:r>
            <a:endParaRPr lang="ru-RU" sz="2400" b="1" dirty="0">
              <a:latin typeface="Calibri" pitchFamily="34" charset="0"/>
            </a:endParaRPr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2500298" y="7215214"/>
          <a:ext cx="5429256" cy="2071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Документ" r:id="rId8" imgW="5944886" imgH="1584363" progId="Word.Document.12">
                  <p:embed/>
                </p:oleObj>
              </mc:Choice>
              <mc:Fallback>
                <p:oleObj name="Документ" r:id="rId8" imgW="5944886" imgH="1584363" progId="Word.Documen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7215214"/>
                        <a:ext cx="5429256" cy="2071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Рисунок 15" descr="sinica_bolshay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15074" y="1285860"/>
            <a:ext cx="2928926" cy="2744219"/>
          </a:xfrm>
          <a:prstGeom prst="rect">
            <a:avLst/>
          </a:prstGeom>
        </p:spPr>
      </p:pic>
      <p:pic>
        <p:nvPicPr>
          <p:cNvPr id="18" name="Рисунок 17" descr="ga_lunar0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14810" y="4691939"/>
            <a:ext cx="1928826" cy="21660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929322" y="607220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</a:rPr>
              <a:t>Петух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20" name="Рисунок 19" descr="vbosshmzvi4_2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4582962"/>
            <a:ext cx="2286016" cy="2169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00"/>
                            </p:stCondLst>
                            <p:childTnLst>
                              <p:par>
                                <p:cTn id="3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5" grpId="0"/>
      <p:bldP spid="17" grpId="0"/>
      <p:bldP spid="19" grpId="0"/>
      <p:bldP spid="19" grpId="1"/>
      <p:bldP spid="1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0" y="0"/>
          <a:ext cx="9144000" cy="1857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Документ" r:id="rId4" imgW="5944886" imgH="1418138" progId="Word.Document.12">
                  <p:embed/>
                </p:oleObj>
              </mc:Choice>
              <mc:Fallback>
                <p:oleObj name="Документ" r:id="rId4" imgW="5944886" imgH="141813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857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785926"/>
            <a:ext cx="328611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Полевой воробей">
            <a:hlinkClick r:id="rId7" tooltip="&quot;Полевой воробей&quot;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1928802"/>
            <a:ext cx="257176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inica_bolshay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15074" y="1857364"/>
            <a:ext cx="2928926" cy="2744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756</TotalTime>
  <Words>219</Words>
  <Application>Microsoft Office PowerPoint</Application>
  <PresentationFormat>Экран (4:3)</PresentationFormat>
  <Paragraphs>48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Открытая</vt:lpstr>
      <vt:lpstr>Документ</vt:lpstr>
      <vt:lpstr>Презентация PowerPoint</vt:lpstr>
      <vt:lpstr>Артикуляционная гимнастика</vt:lpstr>
      <vt:lpstr>«БЛИНЧИК» Улыбнуться, открыть рот. Положить широкий язык на нижнюю губу. Удерживать в спокойном состоянии на счет до пяти. В этом упражнении важно следить, чтобы нижняя губа не напрягалась и не натягивалась на нижние зубы. </vt:lpstr>
      <vt:lpstr>«ВКУСНОЕ ВАРЕНЬЕ»</vt:lpstr>
      <vt:lpstr>«ЧАШЕЧКА»</vt:lpstr>
      <vt:lpstr>Презентация PowerPoint</vt:lpstr>
      <vt:lpstr>        Птицы  нашего  края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Интернет-ресурсы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Птицы  нашего  края   ( трясогузка, воробей, синица)</dc:title>
  <dc:creator>Admin</dc:creator>
  <cp:lastModifiedBy>Admin</cp:lastModifiedBy>
  <cp:revision>86</cp:revision>
  <dcterms:created xsi:type="dcterms:W3CDTF">2011-10-12T16:32:38Z</dcterms:created>
  <dcterms:modified xsi:type="dcterms:W3CDTF">2015-07-05T15:11:50Z</dcterms:modified>
</cp:coreProperties>
</file>