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75" r:id="rId4"/>
    <p:sldId id="262" r:id="rId5"/>
    <p:sldId id="258" r:id="rId6"/>
    <p:sldId id="263" r:id="rId7"/>
    <p:sldId id="259" r:id="rId8"/>
    <p:sldId id="268" r:id="rId9"/>
    <p:sldId id="270" r:id="rId10"/>
    <p:sldId id="264" r:id="rId11"/>
    <p:sldId id="271" r:id="rId12"/>
    <p:sldId id="272" r:id="rId13"/>
    <p:sldId id="274" r:id="rId14"/>
    <p:sldId id="273" r:id="rId15"/>
    <p:sldId id="266" r:id="rId16"/>
    <p:sldId id="276" r:id="rId17"/>
    <p:sldId id="277" r:id="rId18"/>
    <p:sldId id="278" r:id="rId19"/>
    <p:sldId id="261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6BF7B-F461-4018-BAA9-FFA7288F4014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625D-0D22-4FE9-B52F-2AD7C2A27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9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625D-0D22-4FE9-B52F-2AD7C2A27EA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625D-0D22-4FE9-B52F-2AD7C2A27EA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8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401F7-FD46-4BC7-9201-190AE3AD75B8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E225-1006-4966-8BCD-E3DBF03A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5.xml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6.jpeg"/><Relationship Id="rId4" Type="http://schemas.openxmlformats.org/officeDocument/2006/relationships/slide" Target="slide5.xml"/><Relationship Id="rId9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7.jpeg"/><Relationship Id="rId10" Type="http://schemas.openxmlformats.org/officeDocument/2006/relationships/image" Target="../media/image14.gif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8.jpeg"/><Relationship Id="rId4" Type="http://schemas.openxmlformats.org/officeDocument/2006/relationships/slide" Target="slide5.xml"/><Relationship Id="rId9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slide" Target="slide5.xml"/><Relationship Id="rId9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0.png"/><Relationship Id="rId7" Type="http://schemas.openxmlformats.org/officeDocument/2006/relationships/image" Target="../media/image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4" Type="http://schemas.openxmlformats.org/officeDocument/2006/relationships/slide" Target="slide5.xml"/><Relationship Id="rId9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10" Type="http://schemas.openxmlformats.org/officeDocument/2006/relationships/image" Target="../media/image14.gif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0.png"/><Relationship Id="rId7" Type="http://schemas.openxmlformats.org/officeDocument/2006/relationships/image" Target="../media/image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1.jpeg"/><Relationship Id="rId4" Type="http://schemas.openxmlformats.org/officeDocument/2006/relationships/slide" Target="slide5.xml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ханты и манси\север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7043352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0"/>
            <a:chExt cx="8501058" cy="571480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0" y="0"/>
            <a:ext cx="9144000" cy="571480"/>
            <a:chOff x="0" y="0"/>
            <a:chExt cx="8501058" cy="571480"/>
          </a:xfrm>
        </p:grpSpPr>
        <p:grpSp>
          <p:nvGrpSpPr>
            <p:cNvPr id="14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0" name="Прямоугольник 19"/>
          <p:cNvSpPr/>
          <p:nvPr/>
        </p:nvSpPr>
        <p:spPr>
          <a:xfrm>
            <a:off x="214282" y="0"/>
            <a:ext cx="8416322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perspectiveLeft"/>
              <a:lightRig rig="threePt" dir="t"/>
            </a:scene3d>
            <a:sp3d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Коренное население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Ханты-Мансийского автономного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 округа</a:t>
            </a:r>
            <a:endParaRPr lang="ru-RU" sz="4800" b="1" cap="none" spc="0" dirty="0">
              <a:ln w="1905"/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6143644"/>
            <a:ext cx="9144000" cy="714356"/>
            <a:chOff x="0" y="0"/>
            <a:chExt cx="5643570" cy="70485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52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78608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714356"/>
            <a:chOff x="0" y="0"/>
            <a:chExt cx="5643570" cy="7048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52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78608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42910" y="785794"/>
            <a:ext cx="166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 Одежда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8926" y="714356"/>
            <a:ext cx="6215074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Хантыйские и мансийские мастерицы шили одежду из различных материалов: оленьего меха, птичьих шкурок, пушнины, овчины,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ровдуги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сукна, крапивного и льняного холста, хлопчатобумажной ткани. Из нитей плели пояса и подвязки для обуви, а га иглах вязали носки.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257175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429000"/>
            <a:ext cx="1143008" cy="1706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14282" y="4929198"/>
            <a:ext cx="621510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Летом традиционный костюм женской одежды были платья, зимой – глухая одежда из оленьих шкур.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E:\узоры\ханты и манси\xabarovsk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344703"/>
            <a:ext cx="1441737" cy="3013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Дмитрий\Рабочий стол\g4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599" y="5643578"/>
            <a:ext cx="533401" cy="53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0" y="0"/>
            <a:ext cx="9144000" cy="642918"/>
            <a:chOff x="0" y="0"/>
            <a:chExt cx="5691175" cy="6667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/>
          <p:nvPr/>
        </p:nvGrpSpPr>
        <p:grpSpPr>
          <a:xfrm>
            <a:off x="0" y="6215082"/>
            <a:ext cx="9144000" cy="642918"/>
            <a:chOff x="0" y="0"/>
            <a:chExt cx="5691175" cy="66675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Средства передвижения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071546"/>
            <a:ext cx="857256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Основной транспорт - лодка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Жизнь ханты так  тесно связана с водой, что их трудно представить без лёгкой долблёной лодки, называемой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облас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обласок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Обычно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облас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изготовляли из осины, но если его перетаскивали по суше то использовали кедр, так как он легче и не намокает в воде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Documents and Settings\Дмитрий\Рабочий стол\g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599" y="5643578"/>
            <a:ext cx="533401" cy="533401"/>
          </a:xfrm>
          <a:prstGeom prst="rect">
            <a:avLst/>
          </a:prstGeom>
          <a:noFill/>
        </p:spPr>
      </p:pic>
      <p:pic>
        <p:nvPicPr>
          <p:cNvPr id="12" name="Picture 3" descr="C:\Documents and Settings\Дмитрий\Рабочий стол\smile4466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785795"/>
            <a:ext cx="1428759" cy="158751"/>
          </a:xfrm>
          <a:prstGeom prst="rect">
            <a:avLst/>
          </a:prstGeom>
          <a:noFill/>
        </p:spPr>
      </p:pic>
      <p:pic>
        <p:nvPicPr>
          <p:cNvPr id="3073" name="Picture 1" descr="H:\5babbb2aa64495cbdd69fcbd41427ae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3357562"/>
            <a:ext cx="437638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0" y="0"/>
            <a:ext cx="9144000" cy="642918"/>
            <a:chOff x="0" y="0"/>
            <a:chExt cx="5691175" cy="6667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/>
          <p:nvPr/>
        </p:nvGrpSpPr>
        <p:grpSpPr>
          <a:xfrm>
            <a:off x="0" y="6215082"/>
            <a:ext cx="9144000" cy="642918"/>
            <a:chOff x="0" y="0"/>
            <a:chExt cx="5691175" cy="66675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Средства передвижения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500174"/>
            <a:ext cx="5500726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Лыжи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Зимой для передвижения использовали лыжи. Ходить учились с 6-7 лет. Основу лыжи делали из древесины сосны, кедра или ели. Лыжи из одной деревянной части называли – голицами, а где скользящая часть обклеивалась мехом из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камусов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оленя или лося – поволоками.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071546"/>
            <a:ext cx="2608276" cy="4680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C:\Documents and Settings\Дмитрий\Рабочий стол\g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572140"/>
            <a:ext cx="533401" cy="533401"/>
          </a:xfrm>
          <a:prstGeom prst="rect">
            <a:avLst/>
          </a:prstGeom>
          <a:noFill/>
        </p:spPr>
      </p:pic>
      <p:pic>
        <p:nvPicPr>
          <p:cNvPr id="13" name="Picture 3" descr="C:\Documents and Settings\Дмитрий\Рабочий стол\smile446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785795"/>
            <a:ext cx="1428759" cy="158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0" y="0"/>
            <a:ext cx="9144000" cy="642918"/>
            <a:chOff x="0" y="0"/>
            <a:chExt cx="5691175" cy="6667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/>
          <p:nvPr/>
        </p:nvGrpSpPr>
        <p:grpSpPr>
          <a:xfrm>
            <a:off x="0" y="6215082"/>
            <a:ext cx="9144000" cy="642918"/>
            <a:chOff x="0" y="0"/>
            <a:chExt cx="5691175" cy="66675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Средства передвижения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071546"/>
            <a:ext cx="857256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Нарты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Основной транспорт зимой – нарты – ручные (собачьи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либо оленьи. Ручная нарта – используется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хантами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повсеместно. Общие очертания: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двухполозая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длинная, узкая, трапециевидная в поперечном разрезе на одной линии с нащепали.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14686"/>
            <a:ext cx="3786214" cy="286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357562"/>
            <a:ext cx="413731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:\Documents and Settings\Дмитрий\Рабочий стол\g4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0599" y="5715016"/>
            <a:ext cx="533401" cy="533401"/>
          </a:xfrm>
          <a:prstGeom prst="rect">
            <a:avLst/>
          </a:prstGeom>
          <a:noFill/>
        </p:spPr>
      </p:pic>
      <p:pic>
        <p:nvPicPr>
          <p:cNvPr id="14" name="Picture 3" descr="C:\Documents and Settings\Дмитрий\Рабочий стол\smile4466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785795"/>
            <a:ext cx="1428759" cy="158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0" y="0"/>
            <a:ext cx="9144000" cy="642918"/>
            <a:chOff x="0" y="0"/>
            <a:chExt cx="5691175" cy="6667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/>
          <p:nvPr/>
        </p:nvGrpSpPr>
        <p:grpSpPr>
          <a:xfrm>
            <a:off x="0" y="6215082"/>
            <a:ext cx="9144000" cy="642918"/>
            <a:chOff x="0" y="0"/>
            <a:chExt cx="5691175" cy="66675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1" y="571480"/>
            <a:ext cx="857256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Легенда о нартах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Два Ханта решили построить нарты...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Пошли в лес, два хвойных дерева срубили.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мужик обтесал ствол гладко, а другой ничего не обтесал, с сучками оставил.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поехал — только пыль столбом.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другого олени тянут-тянут — и никак: только обратно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тянут.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Олени оглянулись на хозяина, и говорят человеческим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голосом: «Ты нас послушай. Посмотри на своего товарища, у него все гладко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сделано, а мы лес вместе с талой землей тащим за собой, у нас силы нет».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этого времени стали обстругивать стволы для нарт гладко снизу.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Documents and Settings\Дмитрий\Рабочий стол\g4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5715016"/>
            <a:ext cx="533401" cy="53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0" y="0"/>
            <a:ext cx="9144000" cy="642918"/>
            <a:chOff x="0" y="0"/>
            <a:chExt cx="5691175" cy="6667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/>
          <p:nvPr/>
        </p:nvGrpSpPr>
        <p:grpSpPr>
          <a:xfrm>
            <a:off x="0" y="6215082"/>
            <a:ext cx="9144000" cy="642918"/>
            <a:chOff x="0" y="0"/>
            <a:chExt cx="5691175" cy="66675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Охота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857232"/>
            <a:ext cx="3071814" cy="5129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357158" y="1214422"/>
            <a:ext cx="5286412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Охотничий промысел разделялся на мясной (на крупного зверя или птицу) и пушной. Основную роль играл пушной промысел, на  первом месте которого стояла белка, а в отдаленном прошлом – соболь. Боровую птицу добывали ловушками, промышляли птицу и ружьём. Главная охота на боровую дичь проходила осенью, а на водоплавающую птицу охотились весной и летом.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Documents and Settings\Дмитрий\Рабочий стол\g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715016"/>
            <a:ext cx="533401" cy="533401"/>
          </a:xfrm>
          <a:prstGeom prst="rect">
            <a:avLst/>
          </a:prstGeom>
          <a:noFill/>
        </p:spPr>
      </p:pic>
      <p:pic>
        <p:nvPicPr>
          <p:cNvPr id="13" name="Picture 3" descr="C:\Documents and Settings\Дмитрий\Рабочий стол\smile446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857232"/>
            <a:ext cx="1428759" cy="158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0" y="0"/>
            <a:ext cx="9144000" cy="642918"/>
            <a:chOff x="0" y="0"/>
            <a:chExt cx="5691175" cy="6667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/>
          <p:nvPr/>
        </p:nvGrpSpPr>
        <p:grpSpPr>
          <a:xfrm>
            <a:off x="0" y="6215082"/>
            <a:ext cx="9144000" cy="642918"/>
            <a:chOff x="0" y="0"/>
            <a:chExt cx="5691175" cy="66675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Рыболовство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214422"/>
            <a:ext cx="850112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Ханты и манси селились вдоль рек и знали реку не хуже леса. Рыболовство было и остаётся одной  из основных отраслей хозяйства. с реки ханты и манси связаны с детства и на всю жизнь.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lum bright="-10000" contrast="20000"/>
          </a:blip>
          <a:srcRect l="1283" t="4608" r="29930" b="22350"/>
          <a:stretch>
            <a:fillRect/>
          </a:stretch>
        </p:blipFill>
        <p:spPr bwMode="auto">
          <a:xfrm>
            <a:off x="2428860" y="2857496"/>
            <a:ext cx="4229101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Documents and Settings\Дмитрий\Рабочий стол\g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5500702"/>
            <a:ext cx="533401" cy="533401"/>
          </a:xfrm>
          <a:prstGeom prst="rect">
            <a:avLst/>
          </a:prstGeom>
          <a:noFill/>
        </p:spPr>
      </p:pic>
      <p:pic>
        <p:nvPicPr>
          <p:cNvPr id="14" name="Picture 3" descr="C:\Documents and Settings\Дмитрий\Рабочий стол\smile446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785795"/>
            <a:ext cx="1428759" cy="158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0" y="0"/>
            <a:ext cx="9144000" cy="642918"/>
            <a:chOff x="0" y="0"/>
            <a:chExt cx="5691175" cy="6667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/>
          <p:nvPr/>
        </p:nvGrpSpPr>
        <p:grpSpPr>
          <a:xfrm>
            <a:off x="0" y="6215082"/>
            <a:ext cx="9144000" cy="642918"/>
            <a:chOff x="0" y="0"/>
            <a:chExt cx="5691175" cy="66675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Оленеводство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214422"/>
            <a:ext cx="850112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Оленеводство у большинства служило транспортным целям, и оленей в хозяйствах было немного. Откуда и как появились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хантов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домашние олени?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428868"/>
            <a:ext cx="5286412" cy="3857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2" descr="C:\Documents and Settings\Дмитрий\Рабочий стол\g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5429264"/>
            <a:ext cx="533401" cy="53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0" y="6143644"/>
            <a:ext cx="9144000" cy="714356"/>
            <a:chOff x="0" y="0"/>
            <a:chExt cx="5643570" cy="70485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52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78608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7"/>
          <p:cNvGrpSpPr/>
          <p:nvPr/>
        </p:nvGrpSpPr>
        <p:grpSpPr>
          <a:xfrm>
            <a:off x="0" y="0"/>
            <a:ext cx="9144000" cy="714356"/>
            <a:chOff x="0" y="0"/>
            <a:chExt cx="5643570" cy="7048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52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78608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0" y="7143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Устное народное творчество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142984"/>
            <a:ext cx="8501122" cy="2739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Изобразительное искусство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Рисунки ханты и манси обнаруживается много общего. Наибольшее развитие получил орнамент. в котором частично сохранились изображения животных.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Картинное письмо отражало, главным образом моменты хозяйственной деятельности, прежде всего охоту и рыболовство.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5" cstate="print"/>
          <a:srcRect l="1122" t="7589" r="31213" b="18527"/>
          <a:stretch>
            <a:fillRect/>
          </a:stretch>
        </p:blipFill>
        <p:spPr bwMode="auto">
          <a:xfrm>
            <a:off x="3071802" y="3500438"/>
            <a:ext cx="350046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C:\Documents and Settings\Дмитрий\Рабочий стол\g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429264"/>
            <a:ext cx="533401" cy="533401"/>
          </a:xfrm>
          <a:prstGeom prst="rect">
            <a:avLst/>
          </a:prstGeom>
          <a:noFill/>
        </p:spPr>
      </p:pic>
      <p:pic>
        <p:nvPicPr>
          <p:cNvPr id="12" name="Picture 3" descr="C:\Documents and Settings\Дмитрий\Рабочий стол\smile446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785795"/>
            <a:ext cx="1428759" cy="158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571480"/>
            <a:chOff x="0" y="0"/>
            <a:chExt cx="8501058" cy="57148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0"/>
              <a:ext cx="4357686" cy="571480"/>
              <a:chOff x="0" y="0"/>
              <a:chExt cx="4643406" cy="809620"/>
            </a:xfrm>
          </p:grpSpPr>
          <p:pic>
            <p:nvPicPr>
              <p:cNvPr id="512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4143372" y="0"/>
              <a:ext cx="4357686" cy="571480"/>
              <a:chOff x="0" y="0"/>
              <a:chExt cx="4643406" cy="809620"/>
            </a:xfrm>
          </p:grpSpPr>
          <p:pic>
            <p:nvPicPr>
              <p:cNvPr id="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" name="Группа 8"/>
          <p:cNvGrpSpPr/>
          <p:nvPr/>
        </p:nvGrpSpPr>
        <p:grpSpPr>
          <a:xfrm rot="10800000">
            <a:off x="0" y="6286520"/>
            <a:ext cx="9144000" cy="571480"/>
            <a:chOff x="0" y="0"/>
            <a:chExt cx="8501058" cy="5714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4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1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Устное народное творчество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1071546"/>
            <a:ext cx="8501122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Медвежьи игрища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Медвежий праздник или медвежьи игрища – наиболее древняя церемония, которая сохранилась до наших дней. Медвежьи игрища проводятся один раз в семь лет и по случаю добычи медведя. В зависимости от пола добытого медведя медвежьи игрища проводятся 5 дней (если это медведь) и 4 (если медведица).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3643338" cy="2645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" descr="C:\Documents and Settings\Дмитрий\Рабочий стол\g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599" y="5715016"/>
            <a:ext cx="533401" cy="533401"/>
          </a:xfrm>
          <a:prstGeom prst="rect">
            <a:avLst/>
          </a:prstGeom>
          <a:noFill/>
        </p:spPr>
      </p:pic>
      <p:pic>
        <p:nvPicPr>
          <p:cNvPr id="27" name="Picture 3" descr="C:\Documents and Settings\Дмитрий\Рабочий стол\smile4466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785795"/>
            <a:ext cx="1428759" cy="158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-1" y="0"/>
            <a:ext cx="9144000" cy="6858000"/>
            <a:chOff x="0" y="0"/>
            <a:chExt cx="9144000" cy="68580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0"/>
              <a:ext cx="9144000" cy="428604"/>
              <a:chOff x="0" y="0"/>
              <a:chExt cx="7215142" cy="35947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0" y="0"/>
                <a:ext cx="3643274" cy="359474"/>
                <a:chOff x="0" y="0"/>
                <a:chExt cx="3643274" cy="359474"/>
              </a:xfrm>
            </p:grpSpPr>
            <p:pic>
              <p:nvPicPr>
                <p:cNvPr id="1026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857356" cy="359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3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5918" y="0"/>
                  <a:ext cx="1857356" cy="35947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Группа 7"/>
              <p:cNvGrpSpPr/>
              <p:nvPr/>
            </p:nvGrpSpPr>
            <p:grpSpPr>
              <a:xfrm>
                <a:off x="3571868" y="0"/>
                <a:ext cx="3643274" cy="359474"/>
                <a:chOff x="0" y="0"/>
                <a:chExt cx="3643274" cy="359474"/>
              </a:xfrm>
            </p:grpSpPr>
            <p:pic>
              <p:nvPicPr>
                <p:cNvPr id="9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857356" cy="359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5918" y="0"/>
                  <a:ext cx="1857356" cy="359473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9" name="Группа 18"/>
            <p:cNvGrpSpPr/>
            <p:nvPr/>
          </p:nvGrpSpPr>
          <p:grpSpPr>
            <a:xfrm>
              <a:off x="0" y="6429396"/>
              <a:ext cx="9144000" cy="428604"/>
              <a:chOff x="0" y="0"/>
              <a:chExt cx="7215142" cy="359474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0" y="0"/>
                <a:ext cx="3643274" cy="359474"/>
                <a:chOff x="0" y="0"/>
                <a:chExt cx="3643274" cy="359474"/>
              </a:xfrm>
            </p:grpSpPr>
            <p:pic>
              <p:nvPicPr>
                <p:cNvPr id="24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857356" cy="359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5918" y="0"/>
                  <a:ext cx="1857356" cy="35947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" name="Группа 20"/>
              <p:cNvGrpSpPr/>
              <p:nvPr/>
            </p:nvGrpSpPr>
            <p:grpSpPr>
              <a:xfrm>
                <a:off x="3571868" y="0"/>
                <a:ext cx="3643274" cy="359474"/>
                <a:chOff x="0" y="0"/>
                <a:chExt cx="3643274" cy="359474"/>
              </a:xfrm>
            </p:grpSpPr>
            <p:pic>
              <p:nvPicPr>
                <p:cNvPr id="22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857356" cy="359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5918" y="0"/>
                  <a:ext cx="1857356" cy="359473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143240" y="714356"/>
            <a:ext cx="254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285720" y="3929066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Цель: познакомиться с коренными жителями Ханты-Мансийского автономного округа, их образом жизни,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мировоззрением, традициями.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357166"/>
            <a:chOff x="0" y="0"/>
            <a:chExt cx="3714712" cy="600546"/>
          </a:xfrm>
        </p:grpSpPr>
        <p:pic>
          <p:nvPicPr>
            <p:cNvPr id="3074" name="Picture 2" descr="C:\Documents and Settings\Дмитрий\Рабочий стол\узоры\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1857356" cy="600545"/>
            </a:xfrm>
            <a:prstGeom prst="rect">
              <a:avLst/>
            </a:prstGeom>
            <a:noFill/>
          </p:spPr>
        </p:pic>
        <p:pic>
          <p:nvPicPr>
            <p:cNvPr id="3" name="Picture 2" descr="C:\Documents and Settings\Дмитрий\Рабочий стол\узоры\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7356" y="0"/>
              <a:ext cx="1857356" cy="600545"/>
            </a:xfrm>
            <a:prstGeom prst="rect">
              <a:avLst/>
            </a:prstGeom>
            <a:noFill/>
          </p:spPr>
        </p:pic>
      </p:grpSp>
      <p:grpSp>
        <p:nvGrpSpPr>
          <p:cNvPr id="4" name="Группа 5"/>
          <p:cNvGrpSpPr/>
          <p:nvPr/>
        </p:nvGrpSpPr>
        <p:grpSpPr>
          <a:xfrm>
            <a:off x="0" y="6500834"/>
            <a:ext cx="9144000" cy="357166"/>
            <a:chOff x="0" y="0"/>
            <a:chExt cx="3714712" cy="600546"/>
          </a:xfrm>
        </p:grpSpPr>
        <p:pic>
          <p:nvPicPr>
            <p:cNvPr id="7" name="Picture 2" descr="C:\Documents and Settings\Дмитрий\Рабочий стол\узоры\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1857356" cy="600545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Дмитрий\Рабочий стол\узоры\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7356" y="0"/>
              <a:ext cx="1857356" cy="600545"/>
            </a:xfrm>
            <a:prstGeom prst="rect">
              <a:avLst/>
            </a:prstGeom>
            <a:no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2771775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85720" y="500042"/>
            <a:ext cx="799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Устное народное творчество 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142984"/>
            <a:ext cx="54292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Родовые и семейные знаки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Знаки принадлежали к роду (позже к семье), так называемые тамги или «знамёна», и носили у ханты ярко выраженный сюжетный характер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Татуировка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Изображение религиозного содержания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Изображения на изделиях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" name="Picture 2" descr="C:\Documents and Settings\Дмитрий\Рабочий стол\g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52" y="5786454"/>
            <a:ext cx="533401" cy="53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-1" y="0"/>
            <a:ext cx="9144000" cy="6858000"/>
            <a:chOff x="0" y="0"/>
            <a:chExt cx="9144000" cy="6858000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0" y="0"/>
              <a:ext cx="9144000" cy="428604"/>
              <a:chOff x="0" y="0"/>
              <a:chExt cx="7215142" cy="359474"/>
            </a:xfrm>
          </p:grpSpPr>
          <p:grpSp>
            <p:nvGrpSpPr>
              <p:cNvPr id="5" name="Группа 6"/>
              <p:cNvGrpSpPr/>
              <p:nvPr/>
            </p:nvGrpSpPr>
            <p:grpSpPr>
              <a:xfrm>
                <a:off x="0" y="0"/>
                <a:ext cx="3643274" cy="359474"/>
                <a:chOff x="0" y="0"/>
                <a:chExt cx="3643274" cy="359474"/>
              </a:xfrm>
            </p:grpSpPr>
            <p:pic>
              <p:nvPicPr>
                <p:cNvPr id="1026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857356" cy="359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3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5918" y="0"/>
                  <a:ext cx="1857356" cy="35947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" name="Группа 7"/>
              <p:cNvGrpSpPr/>
              <p:nvPr/>
            </p:nvGrpSpPr>
            <p:grpSpPr>
              <a:xfrm>
                <a:off x="3571868" y="0"/>
                <a:ext cx="3643274" cy="359474"/>
                <a:chOff x="0" y="0"/>
                <a:chExt cx="3643274" cy="359474"/>
              </a:xfrm>
            </p:grpSpPr>
            <p:pic>
              <p:nvPicPr>
                <p:cNvPr id="9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857356" cy="359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5918" y="0"/>
                  <a:ext cx="1857356" cy="359473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Группа 18"/>
            <p:cNvGrpSpPr/>
            <p:nvPr/>
          </p:nvGrpSpPr>
          <p:grpSpPr>
            <a:xfrm>
              <a:off x="0" y="6429396"/>
              <a:ext cx="9144000" cy="428604"/>
              <a:chOff x="0" y="0"/>
              <a:chExt cx="7215142" cy="359474"/>
            </a:xfrm>
          </p:grpSpPr>
          <p:grpSp>
            <p:nvGrpSpPr>
              <p:cNvPr id="8" name="Группа 19"/>
              <p:cNvGrpSpPr/>
              <p:nvPr/>
            </p:nvGrpSpPr>
            <p:grpSpPr>
              <a:xfrm>
                <a:off x="0" y="0"/>
                <a:ext cx="3643274" cy="359474"/>
                <a:chOff x="0" y="0"/>
                <a:chExt cx="3643274" cy="359474"/>
              </a:xfrm>
            </p:grpSpPr>
            <p:pic>
              <p:nvPicPr>
                <p:cNvPr id="24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857356" cy="359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5918" y="0"/>
                  <a:ext cx="1857356" cy="35947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1" name="Группа 20"/>
              <p:cNvGrpSpPr/>
              <p:nvPr/>
            </p:nvGrpSpPr>
            <p:grpSpPr>
              <a:xfrm>
                <a:off x="3571868" y="0"/>
                <a:ext cx="3643274" cy="359474"/>
                <a:chOff x="0" y="0"/>
                <a:chExt cx="3643274" cy="359474"/>
              </a:xfrm>
            </p:grpSpPr>
            <p:pic>
              <p:nvPicPr>
                <p:cNvPr id="22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857356" cy="359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2" descr="C:\Documents and Settings\Дмитрий\Рабочий стол\узоры\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5918" y="0"/>
                  <a:ext cx="1857356" cy="359473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428596" y="1142984"/>
            <a:ext cx="836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Традиционное и религиозные представления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571480"/>
            <a:ext cx="433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Народы ханты и манси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72" y="1928802"/>
            <a:ext cx="265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Брак и семья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2571744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Жилище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4143380"/>
            <a:ext cx="4585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Средства передвижения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472" y="3286124"/>
            <a:ext cx="491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Домашняя утварь, одежда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4714884"/>
            <a:ext cx="4087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Охота и рыболовство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72" y="5286388"/>
            <a:ext cx="5351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Устное народное творчество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0" y="0"/>
            <a:ext cx="9144000" cy="500042"/>
            <a:chOff x="0" y="0"/>
            <a:chExt cx="5214942" cy="50004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643206" cy="49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0"/>
              <a:ext cx="2571768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Группа 39"/>
          <p:cNvGrpSpPr/>
          <p:nvPr/>
        </p:nvGrpSpPr>
        <p:grpSpPr>
          <a:xfrm rot="10800000">
            <a:off x="0" y="6286520"/>
            <a:ext cx="9144000" cy="571480"/>
            <a:chOff x="0" y="0"/>
            <a:chExt cx="5214942" cy="500042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643206" cy="49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0"/>
              <a:ext cx="2571768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428728" y="285728"/>
            <a:ext cx="6103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Народы ханты и манси</a:t>
            </a:r>
            <a:endParaRPr lang="ru-RU" sz="40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Дмитрий\Рабочий стол\Лариса\узоры\ханты и манси\hanty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357298"/>
            <a:ext cx="3239317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643306" y="1000108"/>
            <a:ext cx="5500694" cy="51706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Коренные малочисленные народы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Ханты-Мансийского автономного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округа ханты и манси – обские угры.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Язык хантов и манси относят к угорским (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югорским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– родственный венгерский язык. Хантов в начало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в. было 7859 человек, манси – 4806 человек. В конце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XIX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в. хантов насчитывалось 16256 человек, манси – 7021 человек. В настоящее время ханты и манси живут в Ханты-Мансийском и Ямало-Ненецком автономных округах Тюменской области, а небольшая  их часть – В томской, Свердловской и Пермской областях.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Documents and Settings\Дмитрий\Рабочий стол\g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715016"/>
            <a:ext cx="533401" cy="53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6429396"/>
            <a:ext cx="9144000" cy="428604"/>
            <a:chOff x="0" y="0"/>
            <a:chExt cx="6929390" cy="59435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3571836" cy="594354"/>
              <a:chOff x="0" y="0"/>
              <a:chExt cx="3571836" cy="594354"/>
            </a:xfrm>
          </p:grpSpPr>
          <p:pic>
            <p:nvPicPr>
              <p:cNvPr id="2050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14480" y="0"/>
                <a:ext cx="1857356" cy="594354"/>
              </a:xfrm>
              <a:prstGeom prst="rect">
                <a:avLst/>
              </a:prstGeom>
              <a:noFill/>
            </p:spPr>
          </p:pic>
          <p:pic>
            <p:nvPicPr>
              <p:cNvPr id="3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857356" cy="594354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3357554" y="0"/>
              <a:ext cx="3571836" cy="594354"/>
              <a:chOff x="0" y="0"/>
              <a:chExt cx="3571836" cy="594354"/>
            </a:xfrm>
          </p:grpSpPr>
          <p:pic>
            <p:nvPicPr>
              <p:cNvPr id="7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14480" y="0"/>
                <a:ext cx="1857356" cy="594354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857356" cy="59435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Группа 9"/>
          <p:cNvGrpSpPr/>
          <p:nvPr/>
        </p:nvGrpSpPr>
        <p:grpSpPr>
          <a:xfrm>
            <a:off x="0" y="0"/>
            <a:ext cx="9144000" cy="428604"/>
            <a:chOff x="0" y="0"/>
            <a:chExt cx="6929390" cy="59435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0"/>
              <a:ext cx="3571836" cy="594354"/>
              <a:chOff x="0" y="0"/>
              <a:chExt cx="3571836" cy="594354"/>
            </a:xfrm>
          </p:grpSpPr>
          <p:pic>
            <p:nvPicPr>
              <p:cNvPr id="15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14480" y="0"/>
                <a:ext cx="1857356" cy="594354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857356" cy="59435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3357554" y="0"/>
              <a:ext cx="3571836" cy="594354"/>
              <a:chOff x="0" y="0"/>
              <a:chExt cx="3571836" cy="594354"/>
            </a:xfrm>
          </p:grpSpPr>
          <p:pic>
            <p:nvPicPr>
              <p:cNvPr id="13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14480" y="0"/>
                <a:ext cx="1857356" cy="594354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C:\Documents and Settings\Дмитрий\Рабочий стол\узоры\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857356" cy="59435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Традиционное и религиозные    представления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Documents and Settings\Дмитрий\Рабочий стол\Лариса\узоры\medved_ig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3158664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214678" y="1643050"/>
            <a:ext cx="5643602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У коренных народов Сибири развит культ медведя, в прошлом каждая семья хранила в доме медвежий череп.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Широко распространено у хантов почитание лося (символ достатка и благополучия), лягушки (дарит семейное счастье, детей), искали поддержку у деревьев, почитают огонь, сильны представления 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духах-хозяева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местности, которые изображались в виде идолов. Волк считался созданием злого духа Куля.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Documents and Settings\Дмитрий\Рабочий стол\g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715016"/>
            <a:ext cx="533401" cy="53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0"/>
            <a:ext cx="9144000" cy="642918"/>
            <a:chOff x="0" y="0"/>
            <a:chExt cx="5691175" cy="6667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6215082"/>
            <a:ext cx="9144000" cy="642918"/>
            <a:chOff x="0" y="0"/>
            <a:chExt cx="5691175" cy="66675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85748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0"/>
              <a:ext cx="28336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Брак и семья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1142984"/>
            <a:ext cx="6143636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Уклад жизни патриархальный. Главой считается мужчина, а женщина во многом подчинялась ему. Бревенчатый дом строил мужчина, а чум из легких шестов воздвигала женщина. Посуду из бересты делали женщины, а из дерева мужчины. Мужчины при необходимости могут сами приготовить пищи и среди женщин есть замечательные охотницы. В современных молодых семья все чаще мужья помогают женам в тяжёлых работах – доставке воды, дров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242889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Documents and Settings\Дмитрий\Рабочий стол\g4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715016"/>
            <a:ext cx="533401" cy="533401"/>
          </a:xfrm>
          <a:prstGeom prst="rect">
            <a:avLst/>
          </a:prstGeom>
          <a:noFill/>
        </p:spPr>
      </p:pic>
      <p:pic>
        <p:nvPicPr>
          <p:cNvPr id="13" name="Picture 3" descr="C:\Documents and Settings\Дмитрий\Рабочий стол\smile4466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785795"/>
            <a:ext cx="1428759" cy="158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357166"/>
            <a:chOff x="0" y="0"/>
            <a:chExt cx="3714712" cy="600546"/>
          </a:xfrm>
        </p:grpSpPr>
        <p:pic>
          <p:nvPicPr>
            <p:cNvPr id="3074" name="Picture 2" descr="C:\Documents and Settings\Дмитрий\Рабочий стол\узоры\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1857356" cy="600545"/>
            </a:xfrm>
            <a:prstGeom prst="rect">
              <a:avLst/>
            </a:prstGeom>
            <a:noFill/>
          </p:spPr>
        </p:pic>
        <p:pic>
          <p:nvPicPr>
            <p:cNvPr id="3" name="Picture 2" descr="C:\Documents and Settings\Дмитрий\Рабочий стол\узоры\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56" y="0"/>
              <a:ext cx="1857356" cy="600545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0" y="6500834"/>
            <a:ext cx="9144000" cy="357166"/>
            <a:chOff x="0" y="0"/>
            <a:chExt cx="3714712" cy="600546"/>
          </a:xfrm>
        </p:grpSpPr>
        <p:pic>
          <p:nvPicPr>
            <p:cNvPr id="7" name="Picture 2" descr="C:\Documents and Settings\Дмитрий\Рабочий стол\узоры\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1857356" cy="600545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Дмитрий\Рабочий стол\узоры\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56" y="0"/>
              <a:ext cx="1857356" cy="600545"/>
            </a:xfrm>
            <a:prstGeom prst="rect">
              <a:avLst/>
            </a:prstGeom>
            <a:noFill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3079335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Брак и семья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786190"/>
            <a:ext cx="857252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Когда в хантыйской семье появлялся на свет новый человек, здесь его ждали сразу четыре мамы. Первая мама -  которая родила, вторая – принявшая роды, третья –та, что первой подняла ребенка на руки, и четвертая – крестная мама. У ребенка было две колыбели – это берестяная коробочка и деревянная с берестяной со спинкою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Documents and Settings\Дмитрий\Рабочий стол\g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6000768"/>
            <a:ext cx="533401" cy="53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357166"/>
            <a:chOff x="0" y="0"/>
            <a:chExt cx="4288626" cy="642918"/>
          </a:xfrm>
        </p:grpSpPr>
        <p:pic>
          <p:nvPicPr>
            <p:cNvPr id="4098" name="Picture 2" descr="C:\Documents and Settings\Дмитрий\Рабочий стол\узоры\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2216956" cy="642917"/>
            </a:xfrm>
            <a:prstGeom prst="rect">
              <a:avLst/>
            </a:prstGeom>
            <a:noFill/>
          </p:spPr>
        </p:pic>
        <p:pic>
          <p:nvPicPr>
            <p:cNvPr id="3" name="Picture 2" descr="C:\Documents and Settings\Дмитрий\Рабочий стол\узоры\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0"/>
              <a:ext cx="2216956" cy="642917"/>
            </a:xfrm>
            <a:prstGeom prst="rect">
              <a:avLst/>
            </a:prstGeom>
            <a:noFill/>
          </p:spPr>
        </p:pic>
      </p:grpSp>
      <p:grpSp>
        <p:nvGrpSpPr>
          <p:cNvPr id="4" name="Группа 4"/>
          <p:cNvGrpSpPr/>
          <p:nvPr/>
        </p:nvGrpSpPr>
        <p:grpSpPr>
          <a:xfrm>
            <a:off x="0" y="6500834"/>
            <a:ext cx="9144000" cy="357166"/>
            <a:chOff x="0" y="0"/>
            <a:chExt cx="4288626" cy="642918"/>
          </a:xfrm>
        </p:grpSpPr>
        <p:pic>
          <p:nvPicPr>
            <p:cNvPr id="6" name="Picture 2" descr="C:\Documents and Settings\Дмитрий\Рабочий стол\узоры\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2216956" cy="642917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Дмитрий\Рабочий стол\узоры\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0"/>
              <a:ext cx="2216956" cy="642917"/>
            </a:xfrm>
            <a:prstGeom prst="rect">
              <a:avLst/>
            </a:prstGeom>
            <a:noFill/>
          </p:spPr>
        </p:pic>
      </p:grp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928662" y="35716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Жилище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428604"/>
            <a:ext cx="5715040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Около 30 типовых жилых построек насчитывается 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хантов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манси, среди них священные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амбарчики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домики для рожениц, для изображения умерших, общественные знания.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Сколько домов имеет одна хантыйская семья? 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охотников-рыбаловов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четыре сезонных поселения Любая постройка называется «кат, хот», к этому слову добавляются определения – берестяная, земляная, дощатая; её сезонность – зимняя, весенняя, летняя, осенняя; размер, форма или назначение – собачья, оленья.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267068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C:\Documents and Settings\Дмитрий\Рабочий стол\g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5929330"/>
            <a:ext cx="533401" cy="53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0" y="6143644"/>
            <a:ext cx="9144000" cy="714356"/>
            <a:chOff x="0" y="0"/>
            <a:chExt cx="5643570" cy="70485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52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78608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7"/>
          <p:cNvGrpSpPr/>
          <p:nvPr/>
        </p:nvGrpSpPr>
        <p:grpSpPr>
          <a:xfrm>
            <a:off x="0" y="0"/>
            <a:ext cx="9144000" cy="714356"/>
            <a:chOff x="0" y="0"/>
            <a:chExt cx="5643570" cy="7048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5752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0"/>
              <a:ext cx="278608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55576" y="908720"/>
            <a:ext cx="3396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44309"/>
                </a:solidFill>
                <a:latin typeface="Arial" pitchFamily="34" charset="0"/>
                <a:cs typeface="Arial" pitchFamily="34" charset="0"/>
              </a:rPr>
              <a:t>Домашняя утварь</a:t>
            </a:r>
            <a:endParaRPr lang="ru-RU" sz="2800" b="1" dirty="0">
              <a:solidFill>
                <a:srgbClr val="14430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564904"/>
            <a:ext cx="3243575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572000" y="908720"/>
            <a:ext cx="4214842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Посуда, мебель, игрушки делались из дерева. У каждого мужчины был свой нож, и учиться обращаться с ним мальчишки начинали очень рано. Огромное количество вещей делалось из бересты. Применялось десять способов орнаментации материала: выскабливание, тиснение, ажурная резьба, аппликация, раскрашивание и другие.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Documents and Settings\Дмитрий\Рабочий стол\g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715016"/>
            <a:ext cx="533401" cy="533401"/>
          </a:xfrm>
          <a:prstGeom prst="rect">
            <a:avLst/>
          </a:prstGeom>
          <a:noFill/>
        </p:spPr>
      </p:pic>
      <p:pic>
        <p:nvPicPr>
          <p:cNvPr id="17" name="Picture 3" descr="C:\Documents and Settings\Дмитрий\Рабочий стол\smile446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41" y="692696"/>
            <a:ext cx="1428759" cy="158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C6D9F0"/>
      </a:lt1>
      <a:dk2>
        <a:srgbClr val="1F497D"/>
      </a:dk2>
      <a:lt2>
        <a:srgbClr val="C6D9F0"/>
      </a:lt2>
      <a:accent1>
        <a:srgbClr val="DBE5F1"/>
      </a:accent1>
      <a:accent2>
        <a:srgbClr val="C0504D"/>
      </a:accent2>
      <a:accent3>
        <a:srgbClr val="9BBB59"/>
      </a:accent3>
      <a:accent4>
        <a:srgbClr val="8064A2"/>
      </a:accent4>
      <a:accent5>
        <a:srgbClr val="C6D9F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1062</Words>
  <Application>Microsoft Office PowerPoint</Application>
  <PresentationFormat>Экран (4:3)</PresentationFormat>
  <Paragraphs>76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katarios</cp:lastModifiedBy>
  <cp:revision>73</cp:revision>
  <dcterms:created xsi:type="dcterms:W3CDTF">2009-11-19T03:28:26Z</dcterms:created>
  <dcterms:modified xsi:type="dcterms:W3CDTF">2013-10-07T13:11:49Z</dcterms:modified>
</cp:coreProperties>
</file>