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5"/>
  </p:notesMasterIdLst>
  <p:sldIdLst>
    <p:sldId id="257" r:id="rId2"/>
    <p:sldId id="295" r:id="rId3"/>
    <p:sldId id="259" r:id="rId4"/>
    <p:sldId id="262" r:id="rId5"/>
    <p:sldId id="266" r:id="rId6"/>
    <p:sldId id="267" r:id="rId7"/>
    <p:sldId id="258" r:id="rId8"/>
    <p:sldId id="260" r:id="rId9"/>
    <p:sldId id="261" r:id="rId10"/>
    <p:sldId id="283" r:id="rId11"/>
    <p:sldId id="284" r:id="rId12"/>
    <p:sldId id="291" r:id="rId13"/>
    <p:sldId id="268" r:id="rId14"/>
    <p:sldId id="281" r:id="rId15"/>
    <p:sldId id="273" r:id="rId16"/>
    <p:sldId id="272" r:id="rId17"/>
    <p:sldId id="290" r:id="rId18"/>
    <p:sldId id="293" r:id="rId19"/>
    <p:sldId id="294" r:id="rId20"/>
    <p:sldId id="292" r:id="rId21"/>
    <p:sldId id="277" r:id="rId22"/>
    <p:sldId id="297" r:id="rId23"/>
    <p:sldId id="29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172" autoAdjust="0"/>
  </p:normalViewPr>
  <p:slideViewPr>
    <p:cSldViewPr>
      <p:cViewPr varScale="1">
        <p:scale>
          <a:sx n="102" d="100"/>
          <a:sy n="102" d="100"/>
        </p:scale>
        <p:origin x="-18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EB40E-ECCB-44BA-8A9D-CB1DAA9C3231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3BA78-1251-45AF-8399-7630C449A4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B9DEDF-C482-4294-82FC-0B4B0AC0525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5A593-FA71-4BE0-8403-FE4EE48FF774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5F499-C59B-40A5-8835-05C95991C7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5A593-FA71-4BE0-8403-FE4EE48FF774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5F499-C59B-40A5-8835-05C95991C7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5A593-FA71-4BE0-8403-FE4EE48FF774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5F499-C59B-40A5-8835-05C95991C7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5A593-FA71-4BE0-8403-FE4EE48FF774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5F499-C59B-40A5-8835-05C95991C7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5A593-FA71-4BE0-8403-FE4EE48FF774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5F499-C59B-40A5-8835-05C95991C7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5A593-FA71-4BE0-8403-FE4EE48FF774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5F499-C59B-40A5-8835-05C95991C7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5A593-FA71-4BE0-8403-FE4EE48FF774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5F499-C59B-40A5-8835-05C95991C7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5A593-FA71-4BE0-8403-FE4EE48FF774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5F499-C59B-40A5-8835-05C95991C7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5A593-FA71-4BE0-8403-FE4EE48FF774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5F499-C59B-40A5-8835-05C95991C7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5A593-FA71-4BE0-8403-FE4EE48FF774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5F499-C59B-40A5-8835-05C95991C7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5A593-FA71-4BE0-8403-FE4EE48FF774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BC5F499-C59B-40A5-8835-05C95991C7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65A593-FA71-4BE0-8403-FE4EE48FF774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C5F499-C59B-40A5-8835-05C95991C71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bing.com/images/search?q=%d0%ba%d0%b0%d1%80%d1%82%d0%b8%d0%bd%d0%ba%d0%b8+%d1%81%d0%be%d0%b2%d0%b0&amp;view=detailv2&amp;&amp;&amp;id=FD7A350FE83F487C60321C2AE9E4400F742A67EC&amp;selectedIndex=81&amp;ccid=oHBd4SYd&amp;simid=607997297583786732&amp;thid=JN.I6WcJZdqgngH6MfCNPKX5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bing.com/images/search?q=%d0%ba%d0%b0%d1%80%d1%82%d0%b8%d0%bd%d0%ba%d0%b8+%d0%be%d1%81%d0%b0&amp;view=detailv2&amp;&amp;&amp;id=6CDAAF6FF824A399BB19C156FD26EE4A230F7921&amp;selectedIndex=129&amp;ccid=Qrx5gPAh&amp;simid=608037215020059364&amp;thid=JN.DOoSBfFOjL0UsITlcBdUTw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hyperlink" Target="http://www.bing.com/images/search?q=%d0%ba%d0%b0%d1%80%d1%82%d0%b8%d0%bd%d0%ba%d0%b8+%d0%b0%d0%bd%d0%b0%d0%bd%d0%b0%d1%81&amp;view=detailv2&amp;&amp;&amp;id=AF298F9E769690C4DADBD6AB41A03904884303A0&amp;selectedIndex=19&amp;ccid=6hV0mVbW&amp;simid=607997654069151788&amp;thid=JN.U6psQaO1//Rv4bchU35t7Q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ng.com/images/search?q=%d0%ba%d0%b0%d1%80%d1%82%d0%b8%d0%bd%d0%ba%d0%b8+%d1%81%d0%b0%d0%bd%d0%b8&amp;view=detailv2&amp;&amp;qpvt=%d0%ba%d0%b0%d1%80%d1%82%d0%b8%d0%bd%d0%ba%d0%b8+%d1%81%d0%b0%d0%bd%d0%b8&amp;id=6FDE8CE7BF3371C5E998DE5403C640E4F948575F&amp;selectedIndex=16&amp;ccid=7OGEBoml&amp;simid=608013549744425847&amp;thid=JN.opGFnQpSe9o6RwWUwZzM2g" TargetMode="External"/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2" Type="http://schemas.openxmlformats.org/officeDocument/2006/relationships/hyperlink" Target="http://www.bing.com/images/search?q=%d0%ba%d0%b0%d1%80%d1%82%d0%b8%d0%bd%d0%ba%d0%b8+%d1%81%d0%be%d0%bc&amp;view=detailv2&amp;&amp;&amp;id=1C514CCD6D40DF21E99C1D749F4E53A94F9AB111&amp;selectedIndex=4&amp;ccid=S9wyuTxs&amp;simid=608029123303637375&amp;thid=JN.QXQ+axwCD8sx3A5djiRTl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2.jpeg"/><Relationship Id="rId5" Type="http://schemas.openxmlformats.org/officeDocument/2006/relationships/hyperlink" Target="http://www.bing.com/images/search?q=%d0%ba%d0%b0%d1%80%d1%82%d0%b8%d0%bd%d0%ba%d0%b8+%d1%81%d1%83%d0%bd%d0%b4%d1%83%d0%ba&amp;view=detailv2&amp;&amp;&amp;id=CC67BF0F88B3C57DE3E436820ECCFA8D8EB6BAD9&amp;selectedIndex=252&amp;ccid=gDi+yEQN&amp;simid=608043597339756605&amp;thid=JN.5EZXuQ0xfB1NYB3uE7LW0w" TargetMode="External"/><Relationship Id="rId10" Type="http://schemas.openxmlformats.org/officeDocument/2006/relationships/image" Target="../media/image31.jpeg"/><Relationship Id="rId4" Type="http://schemas.openxmlformats.org/officeDocument/2006/relationships/image" Target="../media/image27.jpeg"/><Relationship Id="rId9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3.jpeg"/><Relationship Id="rId7" Type="http://schemas.openxmlformats.org/officeDocument/2006/relationships/hyperlink" Target="http://www.bing.com/images/search?q=%d0%ba%d0%b0%d1%80%d1%82%d0%b8%d0%bd%d0%ba%d0%b8+%d0%ba%d0%be%d1%81%d0%b0&amp;view=detailv2&amp;&amp;&amp;id=92A8DC60D743178F30A2AE12FC8829DC054122F8&amp;selectedIndex=0&amp;ccid=r0EPAeI0&amp;simid=608051878034015841&amp;thid=JN.bL+3pZxrj5kaJk2bzYzAzQ" TargetMode="External"/><Relationship Id="rId2" Type="http://schemas.openxmlformats.org/officeDocument/2006/relationships/hyperlink" Target="http://www.bing.com/images/search?q=%d0%ba%d0%b0%d1%80%d1%82%d0%b8%d0%bd%d0%ba%d0%b8+%d0%bb%d0%b8%d1%81%d0%b0&amp;view=detailv2&amp;&amp;&amp;id=3B3BDC01CF8C78B260170B2E00DBD48F10FBA892&amp;selectedIndex=20&amp;ccid=7YSnh9ec&amp;simid=608036368902262652&amp;thid=JN.vN1CbIQ2fZSPzg1A5IGdwQ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24.jpeg"/><Relationship Id="rId4" Type="http://schemas.openxmlformats.org/officeDocument/2006/relationships/hyperlink" Target="http://www.bing.com/images/search?q=%d0%ba%d0%b0%d1%80%d1%82%d0%b8%d0%bd%d0%ba%d0%b8+%d0%be%d1%81%d0%b0&amp;view=detailv2&amp;&amp;&amp;id=6CDAAF6FF824A399BB19C156FD26EE4A230F7921&amp;selectedIndex=129&amp;ccid=Qrx5gPAh&amp;simid=608037215020059364&amp;thid=JN.DOoSBfFOjL0UsITlcBdUTw" TargetMode="External"/><Relationship Id="rId9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25.jpeg"/><Relationship Id="rId7" Type="http://schemas.openxmlformats.org/officeDocument/2006/relationships/image" Target="../media/image38.jpeg"/><Relationship Id="rId2" Type="http://schemas.openxmlformats.org/officeDocument/2006/relationships/hyperlink" Target="http://www.bing.com/images/search?q=%d0%ba%d0%b0%d1%80%d1%82%d0%b8%d0%bd%d0%ba%d0%b8+%d0%b0%d0%bd%d0%b0%d0%bd%d0%b0%d1%81&amp;view=detailv2&amp;&amp;&amp;id=AF298F9E769690C4DADBD6AB41A03904884303A0&amp;selectedIndex=19&amp;ccid=6hV0mVbW&amp;simid=607997654069151788&amp;thid=JN.U6psQaO1//Rv4bchU35t7Q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ing.com/images/search?q=%d0%ba%d0%b0%d1%80%d1%82%d0%b8%d0%bd%d0%ba%d0%b8+%d0%bd%d0%be%d1%81&amp;view=detailv2&amp;&amp;&amp;id=1632608FFC9597F7DC15B884E72CC08E0B6AE5BA&amp;selectedIndex=0&amp;ccid=sNlV6JU8&amp;simid=608018106700466289&amp;thid=JN.8tM5pTGcbUZuUnkj6HEGGw" TargetMode="External"/><Relationship Id="rId5" Type="http://schemas.openxmlformats.org/officeDocument/2006/relationships/image" Target="../media/image37.jpeg"/><Relationship Id="rId4" Type="http://schemas.openxmlformats.org/officeDocument/2006/relationships/hyperlink" Target="http://www.bing.com/images/search?q=%d0%ba%d0%b0%d1%80%d1%82%d0%b8%d0%bd%d0%ba%d0%b8+%d0%ba%d0%b0%d0%ba%d1%82%d1%83%d1%81&amp;view=detailv2&amp;&amp;&amp;id=5B0CF02F0EE7B531B4D73FEE24F43D43682FDF0E&amp;selectedIndex=66&amp;ccid=Zpv0fEEZ&amp;simid=607986233753865179&amp;thid=JN.IASspFyhRGL5PfaKs+49hw" TargetMode="External"/><Relationship Id="rId9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hyperlink" Target="http://www.bing.com/images/search?q=%d0%ba%d0%b0%d1%80%d1%82%d0%b8%d0%bd%d0%ba%d0%b8+%d1%81%d0%ba%d0%b0%d0%bc%d0%b5%d0%b9%d0%ba%d0%b0&amp;view=detailv2&amp;&amp;&amp;id=952010D223C61FFA3F5F51D68DAB51949C1FABAB&amp;selectedIndex=12&amp;ccid=mWyKlKyn&amp;simid=608018415938506231&amp;thid=JN.dNhxY4qDzXAfKlUYk7R5oQ" TargetMode="External"/><Relationship Id="rId7" Type="http://schemas.openxmlformats.org/officeDocument/2006/relationships/hyperlink" Target="http://www.bing.com/images/search?q=%d0%ba%d0%b0%d1%80%d1%82%d0%b8%d0%bd%d0%ba%d0%b8+%d1%81%d1%82%d0%b0%d0%ba%d0%b0%d0%bd&amp;view=detailv2&amp;&amp;&amp;id=29AF2E1994F1B256E64DD30F30D2A6C90C714D94&amp;selectedIndex=0&amp;ccid=w9MbRPL9&amp;simid=607999488021758025&amp;thid=JN.A8U46pl/6pdu4q28WUnKV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gif"/><Relationship Id="rId10" Type="http://schemas.openxmlformats.org/officeDocument/2006/relationships/image" Target="../media/image45.jpeg"/><Relationship Id="rId4" Type="http://schemas.openxmlformats.org/officeDocument/2006/relationships/image" Target="../media/image41.jpeg"/><Relationship Id="rId9" Type="http://schemas.openxmlformats.org/officeDocument/2006/relationships/hyperlink" Target="http://www.bing.com/images/search?q=%d0%ba%d0%b0%d1%80%d1%82%d0%b8%d0%bd%d0%ba%d0%b8+%d0%ba%d0%b0%d0%bf%d1%83%d1%81%d1%82%d0%b0&amp;view=detailv2&amp;&amp;&amp;id=262BF784B1E9FAE21CDC93B17D2FC19322E10B8D&amp;selectedIndex=9&amp;ccid=2Tz3rtV8&amp;simid=608001760063586718&amp;thid=JN.EebgZLpylznI+e26kSVHog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ng.com/images/search?q=%d0%ba%d0%b0%d1%80%d1%82%d0%b8%d0%bd%d0%ba%d0%b8+%d0%bd%d0%be%d1%81%d0%ba%d0%b8&amp;view=detailv2&amp;&amp;&amp;id=2FAADF016A0F6E41FD7FB5110D9AB6699C8AE478&amp;selectedIndex=14&amp;ccid=ysVG9IKE&amp;simid=608023007261689617&amp;thid=JN.Rxsq6h1ZBWlHu88fOXRtjQ" TargetMode="External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11" Type="http://schemas.openxmlformats.org/officeDocument/2006/relationships/image" Target="../media/image30.jpeg"/><Relationship Id="rId5" Type="http://schemas.openxmlformats.org/officeDocument/2006/relationships/image" Target="../media/image49.jpeg"/><Relationship Id="rId10" Type="http://schemas.openxmlformats.org/officeDocument/2006/relationships/hyperlink" Target="http://www.bing.com/images/search?q=%d0%ba%d0%b0%d1%80%d1%82%d0%b8%d0%bd%d0%ba%d0%b8+%d1%81%d0%b0%d0%bd%d0%b8&amp;view=detailv2&amp;&amp;qpvt=%d0%ba%d0%b0%d1%80%d1%82%d0%b8%d0%bd%d0%ba%d0%b8+%d1%81%d0%b0%d0%bd%d0%b8&amp;id=6FDE8CE7BF3371C5E998DE5403C640E4F948575F&amp;selectedIndex=16&amp;ccid=7OGEBoml&amp;simid=608013549744425847&amp;thid=JN.opGFnQpSe9o6RwWUwZzM2g" TargetMode="External"/><Relationship Id="rId4" Type="http://schemas.openxmlformats.org/officeDocument/2006/relationships/image" Target="../media/image48.jpeg"/><Relationship Id="rId9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786058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9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96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9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96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9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96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9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96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9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96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9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96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9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96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9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96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9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96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9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96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9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96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9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96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9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96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9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96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9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96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9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96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9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96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9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96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9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66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6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6600" dirty="0" smtClean="0">
                <a:solidFill>
                  <a:schemeClr val="accent1">
                    <a:lumMod val="50000"/>
                  </a:schemeClr>
                </a:solidFill>
              </a:rPr>
              <a:t> Секреты звука С </a:t>
            </a:r>
            <a:r>
              <a:rPr lang="ru-RU" sz="80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8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Комплекс артикуляционных упражнений 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для постановки звука «С»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http://ts1.mm.bing.net/th?&amp;id=JN.I6WcJZdqgngH6MfCNPKX5g&amp;w=300&amp;h=300&amp;c=0&amp;pid=1.9&amp;rs=0&amp;p=0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857884" y="3357562"/>
            <a:ext cx="2409825" cy="2552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http://scoala-duminicala.ro/wp-content/uploads/2014/03/snowman-clip-art-isolated-704964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429000"/>
            <a:ext cx="3600400" cy="24102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0590" y="1571612"/>
            <a:ext cx="3870682" cy="4786346"/>
          </a:xfrm>
          <a:prstGeom prst="round2DiagRect">
            <a:avLst/>
          </a:prstGeom>
          <a:noFill/>
          <a:ln w="381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643050"/>
            <a:ext cx="3760261" cy="4770344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57166"/>
            <a:ext cx="8305800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Упражнение на развитие дыхания «Сдуй снежинку»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3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Постановка и автоматизация звука 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Изолированно;</a:t>
            </a:r>
          </a:p>
          <a:p>
            <a:r>
              <a:rPr lang="ru-RU" sz="3600" dirty="0" smtClean="0"/>
              <a:t>В слогах;</a:t>
            </a:r>
          </a:p>
          <a:p>
            <a:r>
              <a:rPr lang="ru-RU" sz="3600" dirty="0" smtClean="0"/>
              <a:t>Словах;</a:t>
            </a:r>
          </a:p>
          <a:p>
            <a:r>
              <a:rPr lang="ru-RU" sz="3600" dirty="0" smtClean="0"/>
              <a:t>Предложениях;</a:t>
            </a:r>
          </a:p>
          <a:p>
            <a:r>
              <a:rPr lang="ru-RU" sz="3600" dirty="0" smtClean="0"/>
              <a:t>Связной речи.</a:t>
            </a:r>
            <a:endParaRPr lang="ru-RU" sz="36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Упражнение </a:t>
            </a:r>
            <a:br>
              <a:rPr lang="ru-RU" sz="4000" b="1" dirty="0" smtClean="0"/>
            </a:br>
            <a:r>
              <a:rPr lang="ru-RU" sz="4000" b="1" dirty="0" smtClean="0"/>
              <a:t>«Холодный ветерок»</a:t>
            </a:r>
            <a:endParaRPr lang="ru-RU" sz="4000" b="1" dirty="0"/>
          </a:p>
        </p:txBody>
      </p:sp>
      <p:pic>
        <p:nvPicPr>
          <p:cNvPr id="1026" name="Picture 2" descr="I:\звук с картинки из Комаровой и др\Холодный ветеро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178" t="19385" r="9988"/>
          <a:stretch>
            <a:fillRect/>
          </a:stretch>
        </p:blipFill>
        <p:spPr bwMode="auto">
          <a:xfrm>
            <a:off x="428596" y="1285860"/>
            <a:ext cx="8445629" cy="535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 подражанию с введением игровых приемов: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насосом накачиваем колесо (</a:t>
            </a:r>
            <a:r>
              <a:rPr lang="ru-RU" i="1" dirty="0" err="1" smtClean="0"/>
              <a:t>с-с-с</a:t>
            </a:r>
            <a:r>
              <a:rPr lang="ru-RU" i="1" dirty="0" smtClean="0"/>
              <a:t>);</a:t>
            </a:r>
            <a:endParaRPr lang="ru-RU" dirty="0" smtClean="0"/>
          </a:p>
          <a:p>
            <a:r>
              <a:rPr lang="ru-RU" i="1" dirty="0" smtClean="0"/>
              <a:t>дует холодный ветер (</a:t>
            </a:r>
            <a:r>
              <a:rPr lang="ru-RU" i="1" dirty="0" err="1" smtClean="0"/>
              <a:t>с-с-с</a:t>
            </a:r>
            <a:r>
              <a:rPr lang="ru-RU" i="1" dirty="0" smtClean="0"/>
              <a:t>);</a:t>
            </a:r>
            <a:endParaRPr lang="ru-RU" dirty="0" smtClean="0"/>
          </a:p>
          <a:p>
            <a:r>
              <a:rPr lang="ru-RU" i="1" dirty="0" smtClean="0"/>
              <a:t>течёт  вода (</a:t>
            </a:r>
            <a:r>
              <a:rPr lang="ru-RU" i="1" dirty="0" err="1" smtClean="0"/>
              <a:t>с-с-с</a:t>
            </a:r>
            <a:r>
              <a:rPr lang="ru-RU" i="1" dirty="0" smtClean="0"/>
              <a:t>);</a:t>
            </a:r>
            <a:endParaRPr lang="ru-RU" dirty="0" smtClean="0"/>
          </a:p>
          <a:p>
            <a:r>
              <a:rPr lang="ru-RU" i="1" dirty="0" smtClean="0"/>
              <a:t>подуй в бутылочку с узким горлышком (получится звук </a:t>
            </a:r>
            <a:r>
              <a:rPr lang="ru-RU" i="1" dirty="0" err="1" smtClean="0"/>
              <a:t>с-с-с</a:t>
            </a:r>
            <a:r>
              <a:rPr lang="ru-RU" i="1" dirty="0" smtClean="0"/>
              <a:t>).</a:t>
            </a:r>
            <a:endParaRPr lang="ru-RU" dirty="0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21442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Автоматизация звука «С» в слогах с использованием пальчиковых упражнений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214423"/>
            <a:ext cx="850112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333333"/>
                </a:solidFill>
                <a:latin typeface="Helvetica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Повтори прямые слоги со звуком «С»,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собирая пальцы в кулачок,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начиная с большого пальца:</a:t>
            </a: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err="1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Са-Са-Са-Са-Са</a:t>
            </a: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Со-Со-Со-Со-Со</a:t>
            </a: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Су-Су-Су-Су-Су</a:t>
            </a: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err="1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Сы-Сы-Сы-Сы-Сы</a:t>
            </a: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lang="ru-RU" sz="2000" dirty="0" err="1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Сэ-Сэ-Сэ-Сэ-Сэ</a:t>
            </a: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Повтори обратные слоги со звуком «С»,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собирая пальцы в кулачок, начиная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большого пальца:</a:t>
            </a: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err="1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Ас-Ас-Ас-Ас-Ас</a:t>
            </a: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Ос-Ос-Ос-Ос-Ос</a:t>
            </a:r>
            <a:endParaRPr lang="ru-RU" sz="2000" dirty="0" smtClean="0">
              <a:solidFill>
                <a:srgbClr val="333333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err="1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Ус-Ус-Ус-Ус-Ус</a:t>
            </a: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err="1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Ыс-Ыс-Ыс-Ыс-Ыс</a:t>
            </a: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Эс-Эс-Эс-Эс-Эс</a:t>
            </a: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900igr.net/datai/pedagogika/Relaksatsija-uprazhnenija/0014-016-Palchikovaja-gimnastika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2643182"/>
            <a:ext cx="2643207" cy="2500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Игра </a:t>
            </a:r>
            <a:br>
              <a:rPr lang="ru-RU" b="1" i="1" dirty="0" smtClean="0"/>
            </a:br>
            <a:r>
              <a:rPr lang="ru-RU" b="1" i="1" dirty="0" smtClean="0"/>
              <a:t>«Здравствуй, пальчик».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2143116"/>
            <a:ext cx="7358114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Большой палец поочередно «здоровается» (касается подушечкой) с остальными. При этом ребенок каждый раз произносит одинаковые или различные слоги:</a:t>
            </a:r>
            <a:endParaRPr lang="ru-RU" sz="2200" dirty="0" smtClean="0">
              <a:solidFill>
                <a:srgbClr val="333333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err="1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Са-Со-Су-Сы-Сэ</a:t>
            </a:r>
            <a:r>
              <a:rPr lang="ru-RU" sz="22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ru-RU" sz="2200" dirty="0" err="1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Ас-Ос-Ус-ыс-Эс</a:t>
            </a:r>
            <a:endParaRPr lang="ru-RU" sz="2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Повтори прямые слоги со стечением согласных, «пальцы левой и правой руки здороваются друг с другом»</a:t>
            </a:r>
            <a:endParaRPr lang="ru-RU" sz="2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Ста–Сто–</a:t>
            </a:r>
            <a:r>
              <a:rPr lang="ru-RU" sz="2200" dirty="0" err="1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Сту</a:t>
            </a:r>
            <a:r>
              <a:rPr lang="ru-RU" sz="22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2200" dirty="0" err="1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Сты</a:t>
            </a:r>
            <a:r>
              <a:rPr lang="ru-RU" sz="22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Сна–</a:t>
            </a:r>
            <a:r>
              <a:rPr lang="ru-RU" sz="2200" dirty="0" err="1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Сно</a:t>
            </a:r>
            <a:r>
              <a:rPr lang="ru-RU" sz="22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–Сну–Сны</a:t>
            </a:r>
            <a:br>
              <a:rPr lang="ru-RU" sz="22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200" dirty="0" err="1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Сва</a:t>
            </a:r>
            <a:r>
              <a:rPr lang="ru-RU" sz="22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2200" dirty="0" err="1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Сво-Сву</a:t>
            </a:r>
            <a:r>
              <a:rPr lang="ru-RU" sz="22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2200" dirty="0" err="1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Свы</a:t>
            </a:r>
            <a:r>
              <a:rPr lang="ru-RU" sz="22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-RU" sz="2200" dirty="0" err="1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Спа</a:t>
            </a:r>
            <a:r>
              <a:rPr lang="ru-RU" sz="22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lang="ru-RU" sz="2200" dirty="0" err="1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</a:t>
            </a:r>
            <a:r>
              <a:rPr lang="ru-RU" sz="22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lang="ru-RU" sz="2200" dirty="0" err="1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Спу</a:t>
            </a:r>
            <a:r>
              <a:rPr lang="ru-RU" sz="22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lang="ru-RU" sz="2200" dirty="0" err="1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Спы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229600" cy="1000132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5400" b="1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5400" b="1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5400" b="1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5400" b="1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5400" b="1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5400" b="1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5400" b="1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5400" b="1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5400" b="1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5400" b="1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5400" b="1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5400" b="1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5400" b="1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Повтори </a:t>
            </a:r>
            <a:r>
              <a:rPr lang="ru-RU" sz="5400" b="1" dirty="0" err="1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чистоговорки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389120"/>
          </a:xfrm>
        </p:spPr>
        <p:txBody>
          <a:bodyPr>
            <a:normAutofit fontScale="92500" lnSpcReduction="10000"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АС-АС-АС – покупаем ананас</a:t>
            </a:r>
            <a:br>
              <a:rPr lang="ru-RU" sz="2800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АС-АС-АС– какой вкусный ананас</a:t>
            </a:r>
            <a:br>
              <a:rPr lang="ru-RU" sz="2800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АС-АС-АС– съедят осы ананас</a:t>
            </a:r>
            <a:br>
              <a:rPr lang="ru-RU" sz="2800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УС-УС-УС – у ананаса дивный вкус</a:t>
            </a:r>
            <a:br>
              <a:rPr lang="ru-RU" sz="2800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ИС-ИС-ИС– ананасы ест Денис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СА-СА-СА- вот летит оса.</a:t>
            </a:r>
          </a:p>
          <a:p>
            <a:pPr>
              <a:buNone/>
            </a:pPr>
            <a:r>
              <a:rPr lang="ru-RU" dirty="0" smtClean="0"/>
              <a:t>СА-СА-СА – меня ужалила оса, </a:t>
            </a:r>
          </a:p>
          <a:p>
            <a:pPr>
              <a:buNone/>
            </a:pPr>
            <a:r>
              <a:rPr lang="ru-RU" dirty="0" smtClean="0"/>
              <a:t>СО-СО-СО – стал мой нос как колесо,</a:t>
            </a:r>
          </a:p>
          <a:p>
            <a:pPr>
              <a:buNone/>
            </a:pPr>
            <a:r>
              <a:rPr lang="ru-RU" dirty="0" smtClean="0"/>
              <a:t>СЫ-СЫ-СЫ – не боюсь я злой осы, </a:t>
            </a:r>
          </a:p>
          <a:p>
            <a:pPr>
              <a:buNone/>
            </a:pPr>
            <a:r>
              <a:rPr lang="ru-RU" dirty="0" smtClean="0"/>
              <a:t>СУ-СУ-СУ – я осу</a:t>
            </a:r>
            <a:r>
              <a:rPr lang="ru-RU" sz="2800" b="1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> в руке несу</a:t>
            </a:r>
            <a:r>
              <a:rPr lang="ru-RU" sz="2800" b="1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7" name="Рисунок 6" descr="http://ts1.mm.bing.net/th?&amp;id=JN.DOoSBfFOjL0UsITlcBdUTw&amp;w=300&amp;h=300&amp;c=0&amp;pid=1.9&amp;rs=0&amp;p=0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4429132"/>
            <a:ext cx="2139945" cy="1782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ts1.mm.bing.net/th?&amp;id=JN.U6psQaO1//Rv4bchU35t7Q&amp;w=300&amp;h=300&amp;c=0&amp;pid=1.9&amp;rs=0&amp;p=0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1357299"/>
            <a:ext cx="2068507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pPr algn="ctr"/>
            <a:r>
              <a:rPr lang="ru-RU" dirty="0" smtClean="0"/>
              <a:t>Назови картинки </a:t>
            </a:r>
            <a:endParaRPr lang="ru-RU" dirty="0"/>
          </a:p>
        </p:txBody>
      </p:sp>
      <p:pic>
        <p:nvPicPr>
          <p:cNvPr id="4" name="Содержимое 3" descr="http://ts1.mm.bing.net/th?&amp;id=JN.QXQ%2baxwCD8sx3A5djiRTlg&amp;w=300&amp;h=300&amp;c=0&amp;pid=1.9&amp;rs=0&amp;p=0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285860"/>
            <a:ext cx="2500330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http://ona-znaet.ru/statii/2/108/b2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1214422"/>
            <a:ext cx="2139945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http://ts1.mm.bing.net/th?&amp;id=JN.5EZXuQ0xfB1NYB3uE7LW0w&amp;w=300&amp;h=300&amp;c=0&amp;pid=1.9&amp;rs=0&amp;p=0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4575179"/>
            <a:ext cx="1928826" cy="2068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http://naturnike.ru/upload/blogs/cbe7a9e0abadf38afd758621c8beee9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8926" y="4572008"/>
            <a:ext cx="1777945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http://ts1.mm.bing.net/th?&amp;id=JN.opGFnQpSe9o6RwWUwZzM2g&amp;w=300&amp;h=300&amp;c=0&amp;pid=1.9&amp;rs=0&amp;p=0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59" y="3643314"/>
            <a:ext cx="2357454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http://www.activechild.ru/assets/images/Samokat/Explore_II_green_black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72330" y="3357562"/>
            <a:ext cx="1745821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http://ts1.mm.bing.net/th?id=JN.BksohvOwZXbuTyHMBMYWNg&amp;w=199&amp;h=139&amp;c=7&amp;rs=1&amp;qlt=90&amp;o=4&amp;pid=1.1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5720" y="1285860"/>
            <a:ext cx="2357486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Назови картинки </a:t>
            </a:r>
            <a:endParaRPr lang="ru-RU" dirty="0"/>
          </a:p>
        </p:txBody>
      </p:sp>
      <p:pic>
        <p:nvPicPr>
          <p:cNvPr id="4" name="Содержимое 3" descr="http://ts1.mm.bing.net/th?&amp;id=JN.vN1CbIQ2fZSPzg1A5IGdwQ&amp;w=300&amp;h=300&amp;c=0&amp;pid=1.9&amp;rs=0&amp;p=0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143116"/>
            <a:ext cx="2643206" cy="1952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http://ts1.mm.bing.net/th?&amp;id=JN.DOoSBfFOjL0UsITlcBdUTw&amp;w=300&amp;h=300&amp;c=0&amp;pid=1.9&amp;rs=0&amp;p=0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2143116"/>
            <a:ext cx="2568573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http://public.starlook.ru/temp/article/moda/HochuMogu/1/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4357694"/>
            <a:ext cx="2428892" cy="22145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http://ts1.mm.bing.net/th?&amp;id=JN.bL%2b3pZxrj5kaJk2bzYzAzQ&amp;w=300&amp;h=300&amp;c=0&amp;pid=1.9&amp;rs=0&amp;p=0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868" y="4357694"/>
            <a:ext cx="1785950" cy="21399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http://ts4.mm.bing.net/th?id=JN.nSu%2fGLWCMkjReQqS%2bfYFBQ&amp;pid=15.1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20" y="4357694"/>
            <a:ext cx="2428892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716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Назови картинки </a:t>
            </a:r>
            <a:endParaRPr lang="ru-RU" dirty="0"/>
          </a:p>
        </p:txBody>
      </p:sp>
      <p:pic>
        <p:nvPicPr>
          <p:cNvPr id="4" name="Содержимое 3" descr="http://ts1.mm.bing.net/th?&amp;id=JN.U6psQaO1//Rv4bchU35t7Q&amp;w=300&amp;h=300&amp;c=0&amp;pid=1.9&amp;rs=0&amp;p=0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857364"/>
            <a:ext cx="2214578" cy="22859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http://ts1.mm.bing.net/th?&amp;id=JN.IASspFyhRGL5PfaKs%2b49hw&amp;w=300&amp;h=300&amp;c=0&amp;pid=1.9&amp;rs=0&amp;p=0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1857364"/>
            <a:ext cx="2498733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http://ts1.mm.bing.net/th?&amp;id=JN.8tM5pTGcbUZuUnkj6HEGGw&amp;w=300&amp;h=300&amp;c=0&amp;pid=1.9&amp;rs=0&amp;p=0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2976" y="4429132"/>
            <a:ext cx="2854325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http://yarovit.com/i/photo/avtobus_arktika/trans_arctic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3438" y="4500570"/>
            <a:ext cx="3071834" cy="20612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http://tse1.mm.bing.net/th?&amp;id=OIP.M3a856f4fb42cbf2717c58bef96360667H0&amp;w=300&amp;h=300&amp;c=0&amp;pid=1.9&amp;rs=0&amp;p=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43240" y="1857364"/>
            <a:ext cx="2333625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8229600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Упражнение 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err="1" smtClean="0"/>
              <a:t>Бегемотики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277" t="1950" r="51930" b="68798"/>
          <a:stretch>
            <a:fillRect/>
          </a:stretch>
        </p:blipFill>
        <p:spPr bwMode="auto">
          <a:xfrm>
            <a:off x="1571604" y="2035068"/>
            <a:ext cx="5520676" cy="3923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143008"/>
          </a:xfrm>
        </p:spPr>
        <p:txBody>
          <a:bodyPr/>
          <a:lstStyle/>
          <a:p>
            <a:pPr algn="ctr"/>
            <a:r>
              <a:rPr lang="ru-RU" dirty="0" smtClean="0"/>
              <a:t>Назови картинки </a:t>
            </a:r>
            <a:endParaRPr lang="ru-RU" dirty="0"/>
          </a:p>
        </p:txBody>
      </p:sp>
      <p:pic>
        <p:nvPicPr>
          <p:cNvPr id="4" name="Содержимое 3" descr="http://scoala-duminicala.ro/wp-content/uploads/2014/03/snowman-clip-art-isolated-704964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071678"/>
            <a:ext cx="2286016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emb4" descr="http://ts2.mm.bing.net/th?id=JN.dNhxY4qDzXAfKlUYk7R5oQ&amp;w=182&amp;h=151&amp;c=7&amp;rs=1&amp;qlt=90&amp;o=4&amp;pid=1.1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2071679"/>
            <a:ext cx="2286016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http://www.free-clipart-pictures.net/free_clipart/object_clipart/object_clipart_candle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4643446"/>
            <a:ext cx="1857457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http://restmarket.com/emal/stalemal/miskaKrasnyiMak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4929198"/>
            <a:ext cx="2071702" cy="16614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http://ts1.mm.bing.net/th?&amp;id=JN.A8U46pl/6pdu4q28WUnKVg&amp;w=300&amp;h=300&amp;c=0&amp;pid=1.9&amp;rs=0&amp;p=0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14744" y="1785926"/>
            <a:ext cx="1643074" cy="22828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http://ts1.mm.bing.net/th?&amp;id=JN.EebgZLpylznI%2be26kSVHog&amp;w=300&amp;h=300&amp;c=0&amp;pid=1.9&amp;rs=0&amp;p=0">
            <a:hlinkClick r:id="rId9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14678" y="4357694"/>
            <a:ext cx="2854325" cy="2138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/>
            <a:r>
              <a:rPr lang="ru-RU" dirty="0" smtClean="0"/>
              <a:t>Назови, что подарим Соне?</a:t>
            </a:r>
          </a:p>
        </p:txBody>
      </p:sp>
      <p:pic>
        <p:nvPicPr>
          <p:cNvPr id="22531" name="Picture 2" descr="http://npocmo.net/uploads/posts/2011-11/1320580399_bus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1687511" cy="17859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2" name="Рисунок 5" descr="айра-браун-1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1285860"/>
            <a:ext cx="2792413" cy="3819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5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3" name="Picture 4" descr="http://t3.gstatic.com/images?q=tbn:ANd9GcQuso70ZNoOdX0QP1J0ywo_DpTrd1WodeGx1uvROKNyOYT-Xbikq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286124"/>
            <a:ext cx="1714512" cy="17145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5" name="Picture 10" descr="http://f1.foto.rambler.ru/preview/r/668x529/4b503642-e60c-d5fd-6f6b-597289694084/%D0%90%D0%B1%D1%80%D0%B8%D0%BA%D0%BE%D1%81%D1%8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5214950"/>
            <a:ext cx="1852613" cy="1466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6" name="Picture 12" descr="http://www.sportall.ru/i/product/83/l/1318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5214950"/>
            <a:ext cx="1643074" cy="14287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7" name="Picture 14" descr="http://s60.radikal.ru/i170/1107/a1/ea38b4f7d30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3286124"/>
            <a:ext cx="1714500" cy="1692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http://ts1.mm.bing.net/th?&amp;id=JN.Rxsq6h1ZBWlHu88fOXRtjQ&amp;w=300&amp;h=300&amp;c=0&amp;pid=1.9&amp;rs=0&amp;p=0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86644" y="1357298"/>
            <a:ext cx="1500198" cy="164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http://ts1.mm.bing.net/th?&amp;id=JN.opGFnQpSe9o6RwWUwZzM2g&amp;w=300&amp;h=300&amp;c=0&amp;pid=1.9&amp;rs=0&amp;p=0">
            <a:hlinkClick r:id="rId10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86446" y="5286388"/>
            <a:ext cx="2089811" cy="1400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6430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Упражнение «Сложи картинку»</a:t>
            </a:r>
            <a:br>
              <a:rPr lang="ru-RU" dirty="0" smtClean="0"/>
            </a:br>
            <a:r>
              <a:rPr lang="ru-RU" sz="2700" dirty="0" smtClean="0"/>
              <a:t>(сложить картинку из счетных палочек и рассказать стихотворение)</a:t>
            </a:r>
            <a:endParaRPr lang="ru-RU" sz="27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I:\звук с картинки из Комаровой и др\стихи и палочки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 l="6897" t="17329" b="43680"/>
          <a:stretch>
            <a:fillRect/>
          </a:stretch>
        </p:blipFill>
        <p:spPr bwMode="auto">
          <a:xfrm>
            <a:off x="285720" y="1857364"/>
            <a:ext cx="4143404" cy="4214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2" descr="I:\звук с картинки из Комаровой и др\киска и миска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 l="2803" t="16130" r="10354" b="44282"/>
          <a:stretch>
            <a:fillRect/>
          </a:stretch>
        </p:blipFill>
        <p:spPr bwMode="auto">
          <a:xfrm>
            <a:off x="4645025" y="1857364"/>
            <a:ext cx="4041775" cy="42148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1785926"/>
            <a:ext cx="8305800" cy="2071702"/>
          </a:xfrm>
        </p:spPr>
        <p:txBody>
          <a:bodyPr>
            <a:noAutofit/>
          </a:bodyPr>
          <a:lstStyle/>
          <a:p>
            <a:pPr algn="ctr"/>
            <a:r>
              <a:rPr lang="ru-RU" sz="7200" b="1" i="1" dirty="0" smtClean="0"/>
              <a:t>До скорой встречи!</a:t>
            </a:r>
            <a:endParaRPr lang="ru-RU" sz="7200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1037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Упражнение 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err="1" smtClean="0"/>
              <a:t>Лягушечка</a:t>
            </a:r>
            <a:r>
              <a:rPr lang="ru-RU" dirty="0" smtClean="0"/>
              <a:t> и слоник»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4143380"/>
            <a:ext cx="3586316" cy="23145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Рисунок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785926"/>
            <a:ext cx="2171700" cy="2114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Рисунок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1928802"/>
            <a:ext cx="2114550" cy="2095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Упражнение </a:t>
            </a:r>
            <a:br>
              <a:rPr lang="ru-RU" dirty="0" smtClean="0"/>
            </a:br>
            <a:r>
              <a:rPr lang="ru-RU" dirty="0" smtClean="0"/>
              <a:t>«Змейка»</a:t>
            </a:r>
            <a:endParaRPr lang="ru-RU" dirty="0"/>
          </a:p>
        </p:txBody>
      </p:sp>
      <p:pic>
        <p:nvPicPr>
          <p:cNvPr id="4" name="Содержимое 3" descr="Змейка Давай изобразим змею. Улыбнись, от крой рот, сильно высуни язычок изо рта испрячь (рот не закрывать). Повтори три-четыре раза. Подражаем мы змее, Мы с ней будем наравне: Высунем язык и спрячем,Только так, а не иначе."/>
          <p:cNvPicPr>
            <a:picLocks noGrp="1"/>
          </p:cNvPicPr>
          <p:nvPr>
            <p:ph idx="1"/>
          </p:nvPr>
        </p:nvPicPr>
        <p:blipFill>
          <a:blip r:embed="rId2" cstate="print"/>
          <a:srcRect l="6522" t="18045" r="60870" b="50786"/>
          <a:stretch>
            <a:fillRect/>
          </a:stretch>
        </p:blipFill>
        <p:spPr bwMode="auto">
          <a:xfrm>
            <a:off x="4355976" y="4509120"/>
            <a:ext cx="4176464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Змейка Давай изобразим змею. Улыбнись, от крой рот, сильно высуни язычок изо рта испрячь (рот не закрывать). Повтори три-четыре раза. Подражаем мы змее, Мы с ней будем наравне: Высунем язык и спрячем,Только так, а не иначе."/>
          <p:cNvPicPr/>
          <p:nvPr/>
        </p:nvPicPr>
        <p:blipFill>
          <a:blip r:embed="rId2" cstate="print"/>
          <a:srcRect l="5224" t="53234" r="43080" b="16042"/>
          <a:stretch>
            <a:fillRect/>
          </a:stretch>
        </p:blipFill>
        <p:spPr bwMode="auto">
          <a:xfrm>
            <a:off x="827584" y="2420888"/>
            <a:ext cx="3816424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Упражнение </a:t>
            </a:r>
            <a:br>
              <a:rPr lang="ru-RU" dirty="0" smtClean="0"/>
            </a:br>
            <a:r>
              <a:rPr lang="ru-RU" dirty="0" smtClean="0"/>
              <a:t>«Блинчик»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endParaRPr lang="ru-RU" sz="16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 algn="ctr">
              <a:buNone/>
            </a:pPr>
            <a:r>
              <a:rPr lang="ru-RU" sz="1800" dirty="0" smtClean="0"/>
              <a:t>Испекли блинов немножко, </a:t>
            </a:r>
          </a:p>
          <a:p>
            <a:pPr algn="ctr">
              <a:buNone/>
            </a:pPr>
            <a:r>
              <a:rPr lang="ru-RU" sz="1800" dirty="0" smtClean="0"/>
              <a:t>Остудили на окошке. </a:t>
            </a:r>
          </a:p>
          <a:p>
            <a:pPr algn="ctr">
              <a:buNone/>
            </a:pPr>
            <a:r>
              <a:rPr lang="ru-RU" sz="1800" dirty="0" smtClean="0"/>
              <a:t>Есть их будем со сметаной, </a:t>
            </a:r>
          </a:p>
          <a:p>
            <a:pPr algn="ctr">
              <a:buNone/>
            </a:pPr>
            <a:r>
              <a:rPr lang="ru-RU" sz="1800" dirty="0" smtClean="0"/>
              <a:t>Пригласим к обеду маму.</a:t>
            </a:r>
          </a:p>
          <a:p>
            <a:pPr algn="ctr">
              <a:buNone/>
            </a:pPr>
            <a:r>
              <a:rPr lang="ru-RU" sz="1800" i="1" dirty="0" smtClean="0"/>
              <a:t>(О. Перова)</a:t>
            </a:r>
            <a:endParaRPr lang="ru-RU" sz="1800" dirty="0" smtClean="0"/>
          </a:p>
          <a:p>
            <a:endParaRPr lang="ru-RU" dirty="0"/>
          </a:p>
        </p:txBody>
      </p:sp>
      <p:pic>
        <p:nvPicPr>
          <p:cNvPr id="5122" name="Рисунок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204864"/>
            <a:ext cx="2028825" cy="2105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3" name="Рисунок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9132" y="1928802"/>
            <a:ext cx="3246032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Упражнение</a:t>
            </a:r>
            <a:br>
              <a:rPr lang="ru-RU" dirty="0" smtClean="0"/>
            </a:br>
            <a:r>
              <a:rPr lang="ru-RU" dirty="0" smtClean="0"/>
              <a:t> «Месим тесто»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098" name="Рисунок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357694"/>
            <a:ext cx="2105025" cy="2171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Рисунок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636912"/>
            <a:ext cx="4210050" cy="2847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Рисунок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000240"/>
            <a:ext cx="2257425" cy="2124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Упражнение </a:t>
            </a:r>
            <a:br>
              <a:rPr lang="ru-RU" dirty="0" smtClean="0"/>
            </a:br>
            <a:r>
              <a:rPr lang="ru-RU" dirty="0" smtClean="0"/>
              <a:t>«Часики»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/>
          </a:p>
          <a:p>
            <a:pPr>
              <a:buNone/>
            </a:pPr>
            <a:endParaRPr lang="ru-RU" sz="2000" dirty="0"/>
          </a:p>
          <a:p>
            <a:pPr>
              <a:buNone/>
            </a:pPr>
            <a:endParaRPr lang="ru-RU" sz="2000" dirty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/>
          </a:p>
          <a:p>
            <a:pPr>
              <a:buNone/>
            </a:pPr>
            <a:endParaRPr lang="ru-RU" sz="2000" dirty="0" smtClean="0"/>
          </a:p>
          <a:p>
            <a:pPr algn="ctr">
              <a:buNone/>
            </a:pPr>
            <a:r>
              <a:rPr lang="ru-RU" sz="2000" dirty="0" smtClean="0"/>
              <a:t>Тик-так</a:t>
            </a:r>
            <a:r>
              <a:rPr lang="ru-RU" sz="2000" dirty="0"/>
              <a:t>, </a:t>
            </a:r>
            <a:r>
              <a:rPr lang="ru-RU" sz="2000" dirty="0" smtClean="0"/>
              <a:t>тик-так.</a:t>
            </a:r>
          </a:p>
          <a:p>
            <a:pPr algn="ctr">
              <a:buNone/>
            </a:pPr>
            <a:r>
              <a:rPr lang="ru-RU" sz="2000" dirty="0" smtClean="0"/>
              <a:t>Язычок </a:t>
            </a:r>
            <a:r>
              <a:rPr lang="ru-RU" sz="2000" dirty="0"/>
              <a:t>качался </a:t>
            </a:r>
            <a:r>
              <a:rPr lang="ru-RU" sz="2000" dirty="0" smtClean="0"/>
              <a:t>так,</a:t>
            </a:r>
          </a:p>
          <a:p>
            <a:pPr algn="ctr">
              <a:buNone/>
            </a:pPr>
            <a:r>
              <a:rPr lang="ru-RU" sz="2000" dirty="0" smtClean="0"/>
              <a:t>Словно </a:t>
            </a:r>
            <a:r>
              <a:rPr lang="ru-RU" sz="2000" dirty="0"/>
              <a:t>маятник часов</a:t>
            </a:r>
            <a:r>
              <a:rPr lang="ru-RU" sz="2000" dirty="0" smtClean="0"/>
              <a:t>.</a:t>
            </a:r>
          </a:p>
          <a:p>
            <a:pPr algn="ctr">
              <a:buNone/>
            </a:pPr>
            <a:r>
              <a:rPr lang="ru-RU" sz="2000" dirty="0" smtClean="0"/>
              <a:t> </a:t>
            </a:r>
            <a:r>
              <a:rPr lang="ru-RU" sz="2000" dirty="0"/>
              <a:t>Ты в часы играть готов?</a:t>
            </a:r>
          </a:p>
          <a:p>
            <a:pPr algn="ctr">
              <a:buNone/>
            </a:pPr>
            <a:r>
              <a:rPr lang="ru-RU" sz="2000" i="1" dirty="0"/>
              <a:t>(М. Синицына)</a:t>
            </a:r>
            <a:endParaRPr lang="ru-RU" sz="2000" dirty="0"/>
          </a:p>
          <a:p>
            <a:endParaRPr lang="ru-RU" dirty="0"/>
          </a:p>
        </p:txBody>
      </p:sp>
      <p:pic>
        <p:nvPicPr>
          <p:cNvPr id="1026" name="Рисунок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24874"/>
            <a:ext cx="2592288" cy="24127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Рисунок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916832"/>
            <a:ext cx="2667000" cy="2352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Упражнение 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i="1" dirty="0" smtClean="0"/>
              <a:t>Чистим зубки»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3074" name="Рисунок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16832"/>
            <a:ext cx="2247900" cy="2095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Рисунок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636912"/>
            <a:ext cx="4935984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Чистим зубки Покажи, как язычок чистит зубки: улыбнись, открой рот,кончиком языка сильно «чисти» (води влево-вправо)за нижними зубамипод счёт (семь-восемь раз).Теперь почисти за верхними зубами(рот широко открыт). Не спеши, «чисти» под счёт взрослог…"/>
          <p:cNvPicPr/>
          <p:nvPr/>
        </p:nvPicPr>
        <p:blipFill>
          <a:blip r:embed="rId4" cstate="print"/>
          <a:srcRect t="64554" r="52425"/>
          <a:stretch>
            <a:fillRect/>
          </a:stretch>
        </p:blipFill>
        <p:spPr bwMode="auto">
          <a:xfrm>
            <a:off x="683568" y="4437112"/>
            <a:ext cx="2825879" cy="15784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7829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Упражнение 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i="1" dirty="0" smtClean="0"/>
              <a:t>Киска сердится»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Киска сердится Давай покажем, как киска сердилась и выгибала спинку. Улыбнись, открой рот, кончик языка упри за нижние зубы, «спинку» выгни, а боковые края языка прижми к верхним коренным зубам. Удерживай язык в таком положении под счёт до восьми-десяти."/>
          <p:cNvPicPr/>
          <p:nvPr/>
        </p:nvPicPr>
        <p:blipFill>
          <a:blip r:embed="rId2" cstate="print"/>
          <a:srcRect l="30603" t="69405" r="30603" b="7956"/>
          <a:stretch>
            <a:fillRect/>
          </a:stretch>
        </p:blipFill>
        <p:spPr bwMode="auto">
          <a:xfrm>
            <a:off x="4788024" y="4149080"/>
            <a:ext cx="3960440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Киска сердится Давай покажем, как киска сердилась и выгибала спинку. Улыбнись, открой рот, кончик языка упри за нижние зубы, «спинку» выгни, а боковые края языка прижми к верхним коренным зубам. Удерживай язык в таком положении под счёт до восьми-десяти."/>
          <p:cNvPicPr/>
          <p:nvPr/>
        </p:nvPicPr>
        <p:blipFill>
          <a:blip r:embed="rId2" cstate="print"/>
          <a:srcRect l="5145" t="17659" r="73034" b="48383"/>
          <a:stretch>
            <a:fillRect/>
          </a:stretch>
        </p:blipFill>
        <p:spPr bwMode="auto">
          <a:xfrm>
            <a:off x="899592" y="2780928"/>
            <a:ext cx="2880320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935</TotalTime>
  <Words>201</Words>
  <Application>Microsoft Office PowerPoint</Application>
  <PresentationFormat>Экран (4:3)</PresentationFormat>
  <Paragraphs>93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                     Секреты звука С  Комплекс артикуляционных упражнений  для постановки звука «С» </vt:lpstr>
      <vt:lpstr>Упражнение  «Бегемотики»</vt:lpstr>
      <vt:lpstr>Упражнение  «Лягушечка и слоник»</vt:lpstr>
      <vt:lpstr>Упражнение  «Змейка»</vt:lpstr>
      <vt:lpstr>Упражнение  «Блинчик»</vt:lpstr>
      <vt:lpstr>Упражнение  «Месим тесто»</vt:lpstr>
      <vt:lpstr>Упражнение  «Часики»</vt:lpstr>
      <vt:lpstr>Упражнение  «Чистим зубки»</vt:lpstr>
      <vt:lpstr>            Упражнение  «Киска сердится»</vt:lpstr>
      <vt:lpstr>Упражнение на развитие дыхания «Сдуй снежинку»</vt:lpstr>
      <vt:lpstr>Постановка и автоматизация звука С</vt:lpstr>
      <vt:lpstr>Упражнение  «Холодный ветерок»</vt:lpstr>
      <vt:lpstr>По подражанию с введением игровых приемов:</vt:lpstr>
      <vt:lpstr>Автоматизация звука «С» в слогах с использованием пальчиковых упражнений</vt:lpstr>
      <vt:lpstr>Игра  «Здравствуй, пальчик».</vt:lpstr>
      <vt:lpstr>      Повтори чистоговорки </vt:lpstr>
      <vt:lpstr>Назови картинки </vt:lpstr>
      <vt:lpstr>Назови картинки </vt:lpstr>
      <vt:lpstr>Назови картинки </vt:lpstr>
      <vt:lpstr>Назови картинки </vt:lpstr>
      <vt:lpstr>Назови, что подарим Соне?</vt:lpstr>
      <vt:lpstr>Упражнение «Сложи картинку» (сложить картинку из счетных палочек и рассказать стихотворение)</vt:lpstr>
      <vt:lpstr>До скорой встречи!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Секреты звука С</dc:title>
  <dc:creator>Хозяин</dc:creator>
  <cp:lastModifiedBy>Хозяин</cp:lastModifiedBy>
  <cp:revision>63</cp:revision>
  <dcterms:created xsi:type="dcterms:W3CDTF">2015-11-25T12:40:17Z</dcterms:created>
  <dcterms:modified xsi:type="dcterms:W3CDTF">2015-12-03T15:56:03Z</dcterms:modified>
</cp:coreProperties>
</file>