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56" r:id="rId4"/>
    <p:sldId id="257" r:id="rId5"/>
    <p:sldId id="258" r:id="rId6"/>
    <p:sldId id="267" r:id="rId7"/>
    <p:sldId id="263" r:id="rId8"/>
    <p:sldId id="264" r:id="rId9"/>
    <p:sldId id="260" r:id="rId10"/>
    <p:sldId id="266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2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852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22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006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669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293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56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036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846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822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147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405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A02F-6784-41A5-9A25-F694AF130255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22E3-6A98-4684-B121-807BC27AA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29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200024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Происхождение и сущность игры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86182" y="5786454"/>
            <a:ext cx="1128698" cy="50006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2014 год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864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МБДОУ № 8 детский сад «Елочка» </a:t>
            </a:r>
            <a:r>
              <a:rPr lang="ru-RU" dirty="0" err="1" smtClean="0"/>
              <a:t>Уренского</a:t>
            </a:r>
            <a:r>
              <a:rPr lang="ru-RU" dirty="0" smtClean="0"/>
              <a:t> муниципального района </a:t>
            </a:r>
          </a:p>
          <a:p>
            <a:pPr algn="ctr"/>
            <a:r>
              <a:rPr lang="ru-RU" dirty="0" smtClean="0"/>
              <a:t>Нижегородской области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3786190"/>
            <a:ext cx="4047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Выполнила:</a:t>
            </a:r>
          </a:p>
          <a:p>
            <a:r>
              <a:rPr lang="ru-RU" sz="2000" dirty="0" smtClean="0"/>
              <a:t>Воспитатель </a:t>
            </a:r>
            <a:r>
              <a:rPr lang="ru-RU" sz="2000" dirty="0" err="1" smtClean="0"/>
              <a:t>Целикова</a:t>
            </a:r>
            <a:r>
              <a:rPr lang="ru-RU" sz="2000" dirty="0" smtClean="0"/>
              <a:t> Н.А.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567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Комплексный подход к организации сюжетно – ролевой игры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dirty="0"/>
              <a:t>Ознакомление дошкольников с окружающим миром в процессе их активной деятельности.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dirty="0"/>
              <a:t>Организация развивающей динамичной предметно-игровой среды.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dirty="0"/>
              <a:t>Общение взрослого с детьми в процессе игры.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dirty="0"/>
              <a:t>Интеграция в работе педагогов ДОУ.</a:t>
            </a:r>
          </a:p>
        </p:txBody>
      </p:sp>
    </p:spTree>
    <p:extLst>
      <p:ext uri="{BB962C8B-B14F-4D97-AF65-F5344CB8AC3E}">
        <p14:creationId xmlns:p14="http://schemas.microsoft.com/office/powerpoint/2010/main" xmlns="" val="35931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71480"/>
            <a:ext cx="2571768" cy="2857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Контрольные вопросы</a:t>
            </a:r>
            <a:endParaRPr lang="ru-RU" sz="32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3212976"/>
            <a:ext cx="1738536" cy="381719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F:\images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57158" y="1214422"/>
            <a:ext cx="2024743" cy="492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428860" y="285728"/>
            <a:ext cx="6325874" cy="714380"/>
          </a:xfrm>
        </p:spPr>
        <p:txBody>
          <a:bodyPr>
            <a:normAutofit lnSpcReduction="10000"/>
          </a:bodyPr>
          <a:lstStyle/>
          <a:p>
            <a:r>
              <a:rPr lang="ru-RU" sz="1400" b="0" dirty="0"/>
              <a:t>Сюжетно-ролевая игра - деятельность, в которой дети берут на себя роли взрослых и в обобщенной форме в специально создаваемых игровых условиях воспроизводят деятельность взрослых и отношения между </a:t>
            </a:r>
            <a:r>
              <a:rPr lang="ru-RU" sz="1400" b="0" dirty="0" smtClean="0"/>
              <a:t>ними.</a:t>
            </a:r>
            <a:endParaRPr lang="ru-RU" sz="1400" b="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2928926" y="0"/>
            <a:ext cx="6858016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1.Дать определение </a:t>
            </a:r>
            <a:r>
              <a:rPr lang="ru-RU" sz="1800" b="1" dirty="0"/>
              <a:t>сюжетно-ролевой </a:t>
            </a:r>
            <a:r>
              <a:rPr lang="ru-RU" sz="1800" b="1" dirty="0" smtClean="0"/>
              <a:t>игры.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2.Что входит в сюжет игры?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3.Дайте определение роли.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b="1" dirty="0" smtClean="0"/>
              <a:t>4.Какая особенность у воображаемой ситуации?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5.Значение правил игры.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6.Какие есть приемы руководства игрой?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7.Назовите основные этапы развития игровой деятельности.     </a:t>
            </a:r>
            <a:endParaRPr lang="ru-RU" sz="1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3213829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1285860"/>
            <a:ext cx="68580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Сюжет игры - это сфера действительности( быт семьи, труд взрослых, события в стране, др.), которая воспроизводится  детьми, отражение определенных действий, событий из жизни и деятельности окружающих.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2214554"/>
            <a:ext cx="6715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Роль </a:t>
            </a:r>
            <a:r>
              <a:rPr lang="ru-RU" sz="1400" dirty="0"/>
              <a:t>-  игровая позиция, ребенок отожествляет себя с каким-либо персонажем </a:t>
            </a:r>
            <a:r>
              <a:rPr lang="ru-RU" sz="1400" dirty="0" smtClean="0"/>
              <a:t>             сюжета </a:t>
            </a:r>
            <a:r>
              <a:rPr lang="ru-RU" sz="1400" dirty="0"/>
              <a:t>и действует в соответствии с представлениями о данном персонаже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2857496"/>
            <a:ext cx="64634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Отличительной </a:t>
            </a:r>
            <a:r>
              <a:rPr lang="ru-RU" sz="1400" dirty="0"/>
              <a:t>особенностью игровой воображаемой ситуации является то, что ребенок начинает действовать в мысленной, а не видимой ситуации: действие определяется мыслью, а не вещью.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3857628"/>
            <a:ext cx="6786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Правила придают </a:t>
            </a:r>
            <a:r>
              <a:rPr lang="ru-RU" sz="1400" dirty="0"/>
              <a:t>играм организованность, устойчивость, закрепляют их содержание и определяют дальнейшее развитие, усложнение отношений и взаимоотношений.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4572008"/>
            <a:ext cx="5357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Прямые и косвенные.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5214950"/>
            <a:ext cx="6858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1) Ознакомительная; 2) Отобразительная; 3) </a:t>
            </a:r>
            <a:r>
              <a:rPr lang="ru-RU" sz="1400" dirty="0" err="1" smtClean="0"/>
              <a:t>Сюжетно-отобразительная</a:t>
            </a:r>
            <a:r>
              <a:rPr lang="ru-RU" sz="1400" dirty="0" smtClean="0"/>
              <a:t>; 4) Сюжетно-ролевая игра.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56440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10" grpId="0" build="allAtOnce"/>
      <p:bldP spid="11" grpId="0" build="allAtOnce"/>
      <p:bldP spid="13" grpId="0" build="allAtOnce"/>
      <p:bldP spid="15" grpId="0" build="allAtOnce"/>
      <p:bldP spid="12" grpId="0" build="allAtOnce"/>
      <p:bldP spid="1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Заключение</a:t>
            </a:r>
            <a:endParaRPr lang="ru-RU" sz="32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Наши дети растут в непростое время, и все же они – надежда и опора родителей! Они должны получить хорошее образование, оправдать ожидания взрослых. А начинается развитие детей в игре; с её помощью он познает окружающий мир и учится в нем ориентироваться. В игре  ребенок становится равноправен с нами, ведь в повседневной жизни, хотим мы этого или не хотим, нам приходится руководить им, а ему подчиняться или сопротивляться.</a:t>
            </a:r>
          </a:p>
          <a:p>
            <a:pPr marL="0" indent="0">
              <a:buNone/>
            </a:pPr>
            <a:r>
              <a:rPr lang="ru-RU" dirty="0"/>
              <a:t>Игра – это чудесный мир, который позволяет нам общаться с ребенком напрямую, легко </a:t>
            </a:r>
            <a:r>
              <a:rPr lang="ru-RU" dirty="0" smtClean="0"/>
              <a:t>преодолевая, благодаря условностям, </a:t>
            </a:r>
            <a:r>
              <a:rPr lang="ru-RU" dirty="0"/>
              <a:t>громоздкие формы нашего существования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16388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229600" cy="2500330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dirty="0" smtClean="0"/>
              <a:t>Спасибо з</a:t>
            </a:r>
            <a:r>
              <a:rPr lang="ru-RU" b="1" dirty="0" smtClean="0"/>
              <a:t>а</a:t>
            </a:r>
            <a:r>
              <a:rPr lang="ru-RU" dirty="0" smtClean="0"/>
              <a:t>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/>
              <a:t>Изучением игр занимаются историки культуры, этнографы и психологи. Существует несколько концепций в подходе к феномену игры</a:t>
            </a:r>
            <a:r>
              <a:rPr lang="ru-RU" sz="1400" dirty="0" smtClean="0"/>
              <a:t>: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/>
              <a:t>а) немецкого философа и психолога </a:t>
            </a:r>
            <a:r>
              <a:rPr lang="ru-RU" sz="1400" b="1" dirty="0"/>
              <a:t>К. </a:t>
            </a:r>
            <a:r>
              <a:rPr lang="ru-RU" sz="1400" b="1" dirty="0" err="1" smtClean="0"/>
              <a:t>Грооса</a:t>
            </a:r>
            <a:r>
              <a:rPr lang="ru-RU" sz="1400" dirty="0" smtClean="0"/>
              <a:t>: </a:t>
            </a:r>
            <a:r>
              <a:rPr lang="ru-RU" sz="1400" dirty="0"/>
              <a:t>согласно </a:t>
            </a:r>
            <a:r>
              <a:rPr lang="ru-RU" sz="1400" dirty="0" smtClean="0"/>
              <a:t>концепции - </a:t>
            </a:r>
            <a:r>
              <a:rPr lang="ru-RU" sz="1400" dirty="0"/>
              <a:t>игра есть предварительная подготовка к условиям будущей жизни</a:t>
            </a:r>
            <a:r>
              <a:rPr lang="ru-RU" sz="1400" dirty="0" smtClean="0"/>
              <a:t>;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/>
              <a:t>б) австрийского психолога </a:t>
            </a:r>
            <a:r>
              <a:rPr lang="ru-RU" sz="1400" b="1" dirty="0"/>
              <a:t>К. </a:t>
            </a:r>
            <a:r>
              <a:rPr lang="ru-RU" sz="1400" b="1" dirty="0" err="1"/>
              <a:t>Бюлера</a:t>
            </a:r>
            <a:r>
              <a:rPr lang="ru-RU" sz="1400" dirty="0"/>
              <a:t>, определяющего игру как деятельность, совершаемую ради получения удовольствия от самого процесса деятельности;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в</a:t>
            </a:r>
            <a:r>
              <a:rPr lang="ru-RU" sz="1400" dirty="0"/>
              <a:t>) голландского ученого </a:t>
            </a:r>
            <a:r>
              <a:rPr lang="ru-RU" sz="1400" b="1" dirty="0"/>
              <a:t>Ф. </a:t>
            </a:r>
            <a:r>
              <a:rPr lang="ru-RU" sz="1400" b="1" dirty="0" err="1"/>
              <a:t>Бейтендейка</a:t>
            </a:r>
            <a:r>
              <a:rPr lang="ru-RU" sz="1400" dirty="0"/>
              <a:t>, рассматривающего игру как форму реализации общих изначальных влечений: к свободе, к слиянию с окружающей средой, к повторению.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b="1" dirty="0" smtClean="0"/>
              <a:t>З</a:t>
            </a:r>
            <a:r>
              <a:rPr lang="ru-RU" sz="1400" b="1" dirty="0"/>
              <a:t>. Фрейд </a:t>
            </a:r>
            <a:r>
              <a:rPr lang="ru-RU" sz="1400" dirty="0"/>
              <a:t>считал, что игра замещает вытесненные желания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r>
              <a:rPr lang="ru-RU" sz="1400" b="1" dirty="0" smtClean="0"/>
              <a:t> </a:t>
            </a:r>
            <a:r>
              <a:rPr lang="ru-RU" sz="1400" b="1" dirty="0"/>
              <a:t>Г. </a:t>
            </a:r>
            <a:r>
              <a:rPr lang="ru-RU" sz="1400" b="1" dirty="0" smtClean="0"/>
              <a:t>Спенсер </a:t>
            </a:r>
            <a:r>
              <a:rPr lang="ru-RU" sz="1400" dirty="0"/>
              <a:t>относился </a:t>
            </a:r>
            <a:r>
              <a:rPr lang="ru-RU" sz="1400" dirty="0" smtClean="0"/>
              <a:t>к </a:t>
            </a:r>
            <a:r>
              <a:rPr lang="ru-RU" sz="1400" dirty="0"/>
              <a:t>игре как к </a:t>
            </a:r>
            <a:r>
              <a:rPr lang="ru-RU" sz="1400" dirty="0" smtClean="0"/>
              <a:t>проявлению </a:t>
            </a:r>
            <a:r>
              <a:rPr lang="ru-RU" sz="1400" dirty="0"/>
              <a:t>избытка жизненных </a:t>
            </a:r>
            <a:r>
              <a:rPr lang="ru-RU" sz="1400" dirty="0" smtClean="0"/>
              <a:t>сил.</a:t>
            </a:r>
          </a:p>
          <a:p>
            <a:pPr marL="0" indent="0">
              <a:buNone/>
            </a:pPr>
            <a:r>
              <a:rPr lang="ru-RU" sz="1400" dirty="0"/>
              <a:t>Нидерландский мыслитель и историк культуры </a:t>
            </a:r>
            <a:r>
              <a:rPr lang="ru-RU" sz="1400" b="1" dirty="0"/>
              <a:t>Й. </a:t>
            </a:r>
            <a:r>
              <a:rPr lang="ru-RU" sz="1400" b="1" dirty="0" err="1" smtClean="0"/>
              <a:t>Хейзинг</a:t>
            </a:r>
            <a:r>
              <a:rPr lang="ru-RU" sz="1400" b="1" dirty="0" smtClean="0"/>
              <a:t>, </a:t>
            </a:r>
            <a:r>
              <a:rPr lang="ru-RU" sz="1400" dirty="0"/>
              <a:t>предпринявший фундаментальное исследование игры (</a:t>
            </a:r>
            <a:r>
              <a:rPr lang="ru-RU" sz="1400" dirty="0" err="1"/>
              <a:t>Homo</a:t>
            </a:r>
            <a:r>
              <a:rPr lang="ru-RU" sz="1400" dirty="0"/>
              <a:t> </a:t>
            </a:r>
            <a:r>
              <a:rPr lang="ru-RU" sz="1400" dirty="0" err="1"/>
              <a:t>ludens</a:t>
            </a:r>
            <a:r>
              <a:rPr lang="ru-RU" sz="1400" dirty="0"/>
              <a:t>, «Человек играющий») усматривает ее сущность в способности приводить в восторг, доставлять радость; он определяет ее как «добровольное действие либо занятие, совершаемое внутри установленных границ места и времени по добровольно принятым, но абсолютно обязательным правилам с целью, заключенной в нем самом, сопровождаемое чувством напряжения и радости, а также сознанием «иного бытия», нежели «обыденная» жизнь». Игра, существующая не только в человеческом, но и в животном мире не </a:t>
            </a:r>
            <a:r>
              <a:rPr lang="ru-RU" sz="1400" dirty="0" smtClean="0"/>
              <a:t>поддается логической </a:t>
            </a:r>
            <a:r>
              <a:rPr lang="ru-RU" sz="1400" dirty="0"/>
              <a:t>интерпретации, это в самом полном смысле слова некое излишество. Однако, данная точка зрения не мешала видеть философу в игре, как высшем проявлении человеческой сущности, основу культуры, а значит и основу развития</a:t>
            </a:r>
            <a:r>
              <a:rPr lang="ru-RU" sz="1400" dirty="0" smtClean="0"/>
              <a:t>.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Советский </a:t>
            </a:r>
            <a:r>
              <a:rPr lang="ru-RU" sz="1400" dirty="0"/>
              <a:t>педагог </a:t>
            </a:r>
            <a:r>
              <a:rPr lang="ru-RU" sz="1400" b="1" dirty="0"/>
              <a:t> В.А. Сухомлинский </a:t>
            </a:r>
            <a:r>
              <a:rPr lang="ru-RU" sz="1400" dirty="0"/>
              <a:t>подчеркивал, что «игра – это огромное светлое окно, через которое в духовный мир ребенка вливается живительный поток представлений, понятий об окружающем мире. Игра – это искра, зажигающая огонек пытливости и любознательности</a:t>
            </a:r>
            <a:r>
              <a:rPr lang="ru-RU" sz="1400" dirty="0" smtClean="0"/>
              <a:t>».</a:t>
            </a:r>
          </a:p>
          <a:p>
            <a:pPr marL="0" indent="0">
              <a:buNone/>
            </a:pPr>
            <a:r>
              <a:rPr lang="ru-RU" sz="1400" b="1" dirty="0" err="1" smtClean="0"/>
              <a:t>Н.К.Крупская</a:t>
            </a:r>
            <a:r>
              <a:rPr lang="ru-RU" sz="1400" dirty="0" smtClean="0"/>
              <a:t> рассматривала игру как средство всестороннего развития ребенка: игра – способ познания окружающего и в тоже время она укрепляет физические силы ребенка, развивает организаторские способности, творчество, объединяет детский коллектив.</a:t>
            </a:r>
          </a:p>
          <a:p>
            <a:pPr marL="0" indent="0">
              <a:buNone/>
            </a:pPr>
            <a:r>
              <a:rPr lang="ru-RU" sz="1400" b="1" dirty="0" err="1" smtClean="0"/>
              <a:t>А.С.Макаренко</a:t>
            </a:r>
            <a:r>
              <a:rPr lang="ru-RU" sz="1400" b="1" dirty="0" smtClean="0"/>
              <a:t> </a:t>
            </a:r>
            <a:r>
              <a:rPr lang="ru-RU" sz="1400" dirty="0" smtClean="0"/>
              <a:t>дал глубокий анализ психологии игры, показал, что игра – осмысленная деятельность, а радость игры – «радость творческая», «радость победы». </a:t>
            </a:r>
            <a:endParaRPr lang="ru-RU" sz="1400" dirty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487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/>
              <a:t>Сюжетно-ролевая игра </a:t>
            </a:r>
            <a:r>
              <a:rPr lang="ru-RU" i="1" dirty="0"/>
              <a:t>- деятельность, в которой дети берут на себя роли взрослых и в обобщенной форме в специально создаваемых игровых условиях воспроизводят деятельность взрослых и отношения между ними.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Значение с-р игры в развитии дошкольников: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- развитие мыслительных процессов (воображение, </a:t>
            </a:r>
            <a:r>
              <a:rPr lang="ru-RU" i="1" dirty="0" smtClean="0"/>
              <a:t>образное мышление</a:t>
            </a:r>
            <a:r>
              <a:rPr lang="ru-RU" i="1" dirty="0"/>
              <a:t>, память, связная речь);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- развитие эмоциональной сферы;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- развитие социальных и коммуникативных способностей (сопереживать, договариваться, отстаивать свою точку зрения, находить компромиссы, разрешать конфликты).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08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Структура </a:t>
            </a:r>
            <a:r>
              <a:rPr lang="ru-RU" sz="3200" b="1" dirty="0" smtClean="0"/>
              <a:t>сюжетно-ролевой </a:t>
            </a:r>
            <a:r>
              <a:rPr lang="ru-RU" sz="3200" b="1" dirty="0"/>
              <a:t>игры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i="1" dirty="0"/>
              <a:t> </a:t>
            </a:r>
            <a:endParaRPr lang="ru-RU" dirty="0"/>
          </a:p>
          <a:p>
            <a:pPr marL="0" lvl="0" indent="0">
              <a:buNone/>
            </a:pPr>
            <a:r>
              <a:rPr lang="ru-RU" b="1" i="1" dirty="0" smtClean="0"/>
              <a:t>Сюжет </a:t>
            </a:r>
            <a:r>
              <a:rPr lang="ru-RU" b="1" i="1" dirty="0"/>
              <a:t>игры </a:t>
            </a:r>
            <a:r>
              <a:rPr lang="ru-RU" dirty="0" smtClean="0"/>
              <a:t>- </a:t>
            </a:r>
            <a:r>
              <a:rPr lang="ru-RU" dirty="0"/>
              <a:t>это сфера </a:t>
            </a:r>
            <a:r>
              <a:rPr lang="ru-RU" dirty="0" smtClean="0"/>
              <a:t>действительности</a:t>
            </a:r>
            <a:r>
              <a:rPr lang="ru-RU" i="1" dirty="0"/>
              <a:t>( быт семьи, труд взрослых, события в стране, др.)</a:t>
            </a:r>
            <a:r>
              <a:rPr lang="ru-RU" dirty="0" smtClean="0"/>
              <a:t>, </a:t>
            </a:r>
            <a:r>
              <a:rPr lang="ru-RU" dirty="0"/>
              <a:t>которая воспроизводится  детьми, отражение определенных действий, событий из жизни и деятельности окружающих</a:t>
            </a:r>
            <a:r>
              <a:rPr lang="ru-RU" dirty="0" smtClean="0"/>
              <a:t>.</a:t>
            </a:r>
            <a:r>
              <a:rPr lang="ru-RU" i="1" dirty="0" smtClean="0"/>
              <a:t>; </a:t>
            </a:r>
            <a:endParaRPr lang="ru-RU" dirty="0"/>
          </a:p>
          <a:p>
            <a:pPr marL="0" lvl="0" indent="0">
              <a:buNone/>
            </a:pPr>
            <a:r>
              <a:rPr lang="ru-RU" b="1" i="1" dirty="0"/>
              <a:t>Содержание</a:t>
            </a:r>
            <a:r>
              <a:rPr lang="ru-RU" i="1" dirty="0"/>
              <a:t> </a:t>
            </a:r>
            <a:r>
              <a:rPr lang="ru-RU" b="1" i="1" dirty="0" smtClean="0"/>
              <a:t>игры</a:t>
            </a:r>
            <a:r>
              <a:rPr lang="ru-RU" i="1" dirty="0" smtClean="0"/>
              <a:t> </a:t>
            </a:r>
            <a:r>
              <a:rPr lang="ru-RU" i="1" dirty="0"/>
              <a:t>— то, что воспроизводится ребенком в качестве центрального и характерного момента деятельности и отношений между взрослыми в их бытовой, трудовой и общественной деятельности. (младший возраст – действия с игрушками, старший возраст – взаимоотношения взрослых); </a:t>
            </a:r>
            <a:endParaRPr lang="ru-RU" dirty="0"/>
          </a:p>
          <a:p>
            <a:pPr marL="0" lvl="0" indent="0">
              <a:buNone/>
            </a:pPr>
            <a:r>
              <a:rPr lang="ru-RU" b="1" i="1" dirty="0"/>
              <a:t>Роль </a:t>
            </a:r>
            <a:r>
              <a:rPr lang="ru-RU" i="1" dirty="0"/>
              <a:t>- </a:t>
            </a:r>
            <a:r>
              <a:rPr lang="ru-RU" dirty="0" smtClean="0"/>
              <a:t> </a:t>
            </a:r>
            <a:r>
              <a:rPr lang="ru-RU" dirty="0"/>
              <a:t>игровая позиция, ребенок отожествляет себя с каким-либо персонажем сюжета и действует в соответствии с представлениями о данном персонаже. </a:t>
            </a:r>
            <a:r>
              <a:rPr lang="ru-RU" dirty="0" smtClean="0"/>
              <a:t>Роль </a:t>
            </a:r>
            <a:r>
              <a:rPr lang="ru-RU" dirty="0"/>
              <a:t>является основным стержнем сюжетно-ролевой игры, выражается в действиях, речи, мимике, пантомиме</a:t>
            </a:r>
            <a:r>
              <a:rPr lang="ru-RU" dirty="0" smtClean="0"/>
              <a:t>.</a:t>
            </a:r>
            <a:endParaRPr lang="ru-RU" dirty="0"/>
          </a:p>
          <a:p>
            <a:pPr marL="0" lvl="0" indent="0">
              <a:buNone/>
            </a:pPr>
            <a:r>
              <a:rPr lang="ru-RU" b="1" i="1" dirty="0"/>
              <a:t>Воображаемая ситуация - </a:t>
            </a:r>
            <a:r>
              <a:rPr lang="ru-RU" dirty="0" smtClean="0"/>
              <a:t>отличительной </a:t>
            </a:r>
            <a:r>
              <a:rPr lang="ru-RU" dirty="0"/>
              <a:t>особенностью игровой воображаемой ситуации является то, что ребенок начинает действовать в мысленной, а не видимой ситуации: действие </a:t>
            </a:r>
            <a:r>
              <a:rPr lang="ru-RU" dirty="0" smtClean="0"/>
              <a:t>определяется </a:t>
            </a:r>
            <a:r>
              <a:rPr lang="ru-RU" dirty="0"/>
              <a:t>мыслью, а не вещью. Однако мысль в игре еще нуждается в опоре, поэтому часто одна вещь заменяется другой (палочка заменяет ложку), которая позволяет осуществить требуемое по смыслу действие</a:t>
            </a:r>
            <a:r>
              <a:rPr lang="ru-RU" dirty="0" smtClean="0"/>
              <a:t>.</a:t>
            </a:r>
            <a:endParaRPr lang="ru-RU" dirty="0"/>
          </a:p>
          <a:p>
            <a:pPr marL="0" lvl="0" indent="0">
              <a:buNone/>
            </a:pPr>
            <a:r>
              <a:rPr lang="ru-RU" b="1" i="1" dirty="0" smtClean="0"/>
              <a:t>Правила игры </a:t>
            </a:r>
            <a:r>
              <a:rPr lang="ru-RU" dirty="0" smtClean="0"/>
              <a:t>– описание </a:t>
            </a:r>
            <a:r>
              <a:rPr lang="ru-RU" dirty="0"/>
              <a:t>действий игроков в той или иной игровой ситуации. </a:t>
            </a:r>
            <a:r>
              <a:rPr lang="ru-RU" dirty="0" smtClean="0"/>
              <a:t>Правила </a:t>
            </a:r>
            <a:r>
              <a:rPr lang="ru-RU" dirty="0"/>
              <a:t>в процессе игры дети устанавливают сами ( в некоторых играх - взрослый) тем самым определяют и регулируют поведение и взаимоотношениях играющих. Они придают играм организованность, устойчивость, закрепляют их содержание и определяют дальнейшее развитие, усложнение отношений и взаимоотношений. Вместе с тем правила помогают робким, застенчивым ребятам быть активными участниками игры. </a:t>
            </a:r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74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Принципы организации с-р игры: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1-й </a:t>
            </a:r>
            <a:r>
              <a:rPr lang="ru-RU" b="1" i="1" dirty="0"/>
              <a:t>принцип –  </a:t>
            </a:r>
            <a:r>
              <a:rPr lang="ru-RU" i="1" dirty="0"/>
              <a:t>воспитатель должен играть вместе с детьми  (взрослый -  «умеющий интересно играть партнер») </a:t>
            </a:r>
            <a:endParaRPr lang="ru-RU" i="1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b="1" i="1" dirty="0"/>
              <a:t>2-й принцип – </a:t>
            </a:r>
            <a:r>
              <a:rPr lang="ru-RU" i="1" dirty="0"/>
              <a:t>воспитатель должен играть с детьми на всех возрастных этапах,  но на каждом этапе </a:t>
            </a:r>
            <a:r>
              <a:rPr lang="ru-RU" i="1" dirty="0" smtClean="0"/>
              <a:t> </a:t>
            </a:r>
            <a:r>
              <a:rPr lang="ru-RU" i="1" dirty="0"/>
              <a:t>дети «открывают» и осваивают новый, более сложный способ ее построения. 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    </a:t>
            </a: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3-й </a:t>
            </a:r>
            <a:r>
              <a:rPr lang="ru-RU" b="1" i="1" dirty="0"/>
              <a:t>принцип - </a:t>
            </a:r>
            <a:r>
              <a:rPr lang="ru-RU" i="1" dirty="0"/>
              <a:t>на каждом этапе дошкольного детства необходимо при формировании игровых умений одновременно ориентировать ребенка, как на осуществление игрового действия, так и на пояснение его смысла партнерам – взрослому или сверстникам.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9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Динамика организации игры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dirty="0" smtClean="0"/>
              <a:t>В первой младшей </a:t>
            </a:r>
            <a:r>
              <a:rPr lang="ru-RU" sz="2000" dirty="0" smtClean="0"/>
              <a:t>группе формируется условное игровое действие. Дети совместно со взрослым разворачивают цепочки из двух-трех действий с сюжетными игрушками, используя несколько предметов-заместителей и называя действия с ними. С помощью игрушки и речи обращаются к партнеру, вызывая ответное игровое действие.</a:t>
            </a:r>
          </a:p>
          <a:p>
            <a:pPr marL="0" indent="0">
              <a:buNone/>
            </a:pPr>
            <a:r>
              <a:rPr lang="ru-RU" sz="2000" b="1" dirty="0" smtClean="0"/>
              <a:t>Во второй младшей </a:t>
            </a:r>
            <a:r>
              <a:rPr lang="ru-RU" sz="2000" dirty="0" smtClean="0"/>
              <a:t>в центр игры выдвигается ролевое поведение, сразу ориентированное на партнера(сначала взрослого, а потом партнера). Для разворачивания ролевого поведения применяются сюжеты с парными ролями, ролевой диалог. Действия с игрушками сводятся к минимуму.</a:t>
            </a:r>
          </a:p>
          <a:p>
            <a:pPr marL="0" indent="0">
              <a:buNone/>
            </a:pPr>
            <a:r>
              <a:rPr lang="ru-RU" sz="2000" b="1" dirty="0" smtClean="0"/>
              <a:t>В средней группе </a:t>
            </a:r>
            <a:r>
              <a:rPr lang="ru-RU" sz="2000" dirty="0" smtClean="0"/>
              <a:t>формирование направлено на гибкость и динамичность ролевого поведения, которое может изменятся в соответствии с разными ролями партнеров, на умение изменять свою роль в игре, обозначая ее для партнеров. Ребенок, исполняя роль, должен иметь в виду всю систему ролей, относящихся к данному сюжету.</a:t>
            </a:r>
          </a:p>
          <a:p>
            <a:pPr marL="0" indent="0">
              <a:buNone/>
            </a:pPr>
            <a:r>
              <a:rPr lang="ru-RU" sz="2000" b="1" dirty="0" smtClean="0"/>
              <a:t>В старшей и подготовительной к школе группах </a:t>
            </a:r>
            <a:r>
              <a:rPr lang="ru-RU" sz="2000" dirty="0" smtClean="0"/>
              <a:t>дети овладевают самым сложным способом построения игры – совместным </a:t>
            </a:r>
            <a:r>
              <a:rPr lang="ru-RU" sz="2000" dirty="0" err="1" smtClean="0"/>
              <a:t>сюжетосложением</a:t>
            </a:r>
            <a:r>
              <a:rPr lang="ru-RU" sz="2000" dirty="0" smtClean="0"/>
              <a:t>. Новый способ эффективно усваивается детьми в игре-придумывании, которая осуществляется в словесном плане. Сначала преобразуются уже знакомые сюжеты, а потом придумываются новые. Сначала игровые умения формируются в совместной игре взрослого с детьми, а затем в самостоятельной игре детей, в которой взрослый непосредственно не участвует, а создает для нее условия. 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69676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517232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В руководстве игры детей  старшего  возраста преобладают КОСВЕННЫЕ приемы, младшего – ПРЯМЫЕ.</a:t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4038600" cy="403244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dirty="0"/>
              <a:t> </a:t>
            </a:r>
            <a:r>
              <a:rPr lang="ru-RU" sz="3600" dirty="0"/>
              <a:t>ПРЯМЫЕ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dirty="0">
                <a:ea typeface="Times New Roman" pitchFamily="18" charset="0"/>
                <a:cs typeface="Tahoma" pitchFamily="34" charset="0"/>
              </a:rPr>
              <a:t> Участие  взрослого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dirty="0">
                <a:ea typeface="Times New Roman" pitchFamily="18" charset="0"/>
                <a:cs typeface="Tahoma" pitchFamily="34" charset="0"/>
              </a:rPr>
              <a:t>в </a:t>
            </a:r>
            <a:r>
              <a:rPr lang="ru-RU" b="1" dirty="0">
                <a:ea typeface="Times New Roman" pitchFamily="18" charset="0"/>
                <a:cs typeface="Tahoma" pitchFamily="34" charset="0"/>
              </a:rPr>
              <a:t>совместной</a:t>
            </a:r>
            <a:r>
              <a:rPr lang="ru-RU" dirty="0">
                <a:ea typeface="Times New Roman" pitchFamily="18" charset="0"/>
                <a:cs typeface="Tahoma" pitchFamily="34" charset="0"/>
              </a:rPr>
              <a:t> игре с детьми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dirty="0">
                <a:ea typeface="Times New Roman" pitchFamily="18" charset="0"/>
                <a:cs typeface="Tahoma" pitchFamily="34" charset="0"/>
              </a:rPr>
              <a:t>на правах партнера: </a:t>
            </a:r>
          </a:p>
          <a:p>
            <a:pPr>
              <a:buFontTx/>
              <a:buChar char="-"/>
              <a:defRPr/>
            </a:pPr>
            <a:r>
              <a:rPr lang="ru-RU" dirty="0">
                <a:ea typeface="Times New Roman" pitchFamily="18" charset="0"/>
                <a:cs typeface="Tahoma" pitchFamily="34" charset="0"/>
              </a:rPr>
              <a:t>принятие на себя роли;</a:t>
            </a:r>
          </a:p>
          <a:p>
            <a:pPr>
              <a:buFontTx/>
              <a:buChar char="-"/>
              <a:defRPr/>
            </a:pPr>
            <a:r>
              <a:rPr lang="ru-RU" dirty="0">
                <a:cs typeface="Tahoma" pitchFamily="34" charset="0"/>
              </a:rPr>
              <a:t>разъяснение;</a:t>
            </a:r>
          </a:p>
          <a:p>
            <a:pPr>
              <a:buFontTx/>
              <a:buChar char="-"/>
              <a:defRPr/>
            </a:pPr>
            <a:r>
              <a:rPr lang="ru-RU" dirty="0">
                <a:cs typeface="Tahoma" pitchFamily="34" charset="0"/>
              </a:rPr>
              <a:t>совет;</a:t>
            </a:r>
          </a:p>
          <a:p>
            <a:pPr>
              <a:buFontTx/>
              <a:buChar char="-"/>
              <a:defRPr/>
            </a:pPr>
            <a:r>
              <a:rPr lang="ru-RU" dirty="0"/>
              <a:t>помощь в решении спора;</a:t>
            </a:r>
          </a:p>
          <a:p>
            <a:pPr>
              <a:buFontTx/>
              <a:buChar char="-"/>
              <a:defRPr/>
            </a:pPr>
            <a:r>
              <a:rPr lang="ru-RU" dirty="0"/>
              <a:t>показ различных способов игры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124744"/>
            <a:ext cx="4038600" cy="4320479"/>
          </a:xfrm>
        </p:spPr>
        <p:txBody>
          <a:bodyPr>
            <a:normAutofit fontScale="77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3600" dirty="0"/>
              <a:t> КОСВЕННЫЕ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dirty="0"/>
              <a:t> Создание условий для активации </a:t>
            </a:r>
            <a:r>
              <a:rPr lang="ru-RU" b="1" dirty="0"/>
              <a:t>самостоятельной </a:t>
            </a:r>
            <a:r>
              <a:rPr lang="ru-RU" dirty="0"/>
              <a:t>игры детей 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/>
              <a:t> -  оснащение и творческое преобразование предметно-развивающей среды;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/>
              <a:t> -  формирование системы необходимых знаний о действительности, отражаемой в игре;</a:t>
            </a:r>
          </a:p>
          <a:p>
            <a:pPr>
              <a:buFontTx/>
              <a:buChar char="-"/>
              <a:defRPr/>
            </a:pPr>
            <a:r>
              <a:rPr lang="ru-RU" dirty="0"/>
              <a:t>создание игровой ситуации;</a:t>
            </a:r>
          </a:p>
          <a:p>
            <a:pPr>
              <a:buFontTx/>
              <a:buChar char="-"/>
              <a:defRPr/>
            </a:pPr>
            <a:r>
              <a:rPr lang="ru-RU" dirty="0"/>
              <a:t>наблюдение за игрой детей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Приемы руководства игрой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5326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Основные этапы развития игры.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Первым этапом развития игровой деятельности является </a:t>
            </a:r>
            <a:r>
              <a:rPr lang="ru-RU" b="1" i="1" dirty="0"/>
              <a:t>о</a:t>
            </a:r>
            <a:r>
              <a:rPr lang="ru-RU" b="1" i="1" dirty="0" smtClean="0"/>
              <a:t>знакомительная </a:t>
            </a:r>
            <a:r>
              <a:rPr lang="ru-RU" b="1" i="1" dirty="0"/>
              <a:t>игра. </a:t>
            </a:r>
            <a:r>
              <a:rPr lang="ru-RU" dirty="0"/>
              <a:t>По мотиву, заданному ребёнку взрослым с помощью предмета игрушки, она представляет собой предметно-игровую деятельность. Её содержание составляют действия манипуляции, осуществляемые в процессе обследования предмета. Эта деятельность младенца весьма скор меняет своё содержание: обследование направленно на выявление особенностей предмета- игрушки и потому перерастает в ориентированные действия- операции.</a:t>
            </a:r>
          </a:p>
          <a:p>
            <a:r>
              <a:rPr lang="ru-RU" dirty="0"/>
              <a:t>Следующий этап игровой деятельности получил название</a:t>
            </a:r>
            <a:r>
              <a:rPr lang="ru-RU" b="1" i="1" dirty="0"/>
              <a:t> </a:t>
            </a:r>
            <a:r>
              <a:rPr lang="ru-RU" b="1" i="1" dirty="0" err="1"/>
              <a:t>о</a:t>
            </a:r>
            <a:r>
              <a:rPr lang="ru-RU" b="1" i="1" dirty="0" err="1" smtClean="0"/>
              <a:t>тобразительной</a:t>
            </a:r>
            <a:r>
              <a:rPr lang="ru-RU" b="1" i="1" dirty="0" smtClean="0"/>
              <a:t> </a:t>
            </a:r>
            <a:r>
              <a:rPr lang="ru-RU" b="1" i="1" dirty="0"/>
              <a:t>игры</a:t>
            </a:r>
            <a:r>
              <a:rPr lang="ru-RU" dirty="0"/>
              <a:t> в которой отдельные предметно- специфические операции переходят в ранг действии, направленных на выявление специфических свойств предмета и на достижение с помощью данного предмета определённого эффекта. Это кульминационный момент развития психологического содержание игры в раннем детстве. Именно он создаёт необходимую почву для формирования у ребёнка соответствующей предметной деятельности.</a:t>
            </a:r>
          </a:p>
          <a:p>
            <a:r>
              <a:rPr lang="ru-RU" dirty="0"/>
              <a:t>На рубеже первого и второго годов жизни ребёнка развитие игры и предметной деятельности смыкается и одновременно расходится. Теперь же различия начинают проявляться и в способах </a:t>
            </a:r>
            <a:r>
              <a:rPr lang="ru-RU" dirty="0" smtClean="0"/>
              <a:t>действий</a:t>
            </a:r>
            <a:r>
              <a:rPr lang="en-US" dirty="0" smtClean="0"/>
              <a:t> </a:t>
            </a:r>
            <a:r>
              <a:rPr lang="ru-RU" dirty="0" smtClean="0"/>
              <a:t>наступает </a:t>
            </a:r>
            <a:r>
              <a:rPr lang="ru-RU" dirty="0"/>
              <a:t>следующий этап в развитии игры: она становится </a:t>
            </a:r>
            <a:r>
              <a:rPr lang="ru-RU" b="1" dirty="0"/>
              <a:t>сюжетно - </a:t>
            </a:r>
            <a:r>
              <a:rPr lang="ru-RU" b="1" dirty="0" err="1"/>
              <a:t>отобразительной</a:t>
            </a:r>
            <a:r>
              <a:rPr lang="ru-RU" b="1" dirty="0"/>
              <a:t>. </a:t>
            </a:r>
            <a:r>
              <a:rPr lang="ru-RU" dirty="0"/>
              <a:t>Меняется и ее психологическое содержание: действия ребенка, оставаясь предметно опосредованными, имитируют в условной форме использование предмета по назначению. Так постепенно заражаются предпосылки</a:t>
            </a:r>
            <a:r>
              <a:rPr lang="ru-RU" b="1" i="1" dirty="0"/>
              <a:t> сюжетно-ролевой игры.</a:t>
            </a:r>
            <a:endParaRPr lang="ru-RU" dirty="0"/>
          </a:p>
          <a:p>
            <a:r>
              <a:rPr lang="ru-RU" dirty="0"/>
              <a:t>На данном этапе развития игры слово и дело смыкаются, а ролевое поведение становится моделью осмысленных детьми отношений  между людьми. Наступает этап </a:t>
            </a:r>
            <a:r>
              <a:rPr lang="ru-RU" b="1" i="1" dirty="0"/>
              <a:t>собственно-ролевой</a:t>
            </a:r>
            <a:r>
              <a:rPr lang="ru-RU" dirty="0"/>
              <a:t> </a:t>
            </a:r>
            <a:r>
              <a:rPr lang="ru-RU" b="1" i="1" dirty="0"/>
              <a:t>игры,</a:t>
            </a:r>
            <a:r>
              <a:rPr lang="ru-RU" dirty="0"/>
              <a:t> в которой играющие моделируют знакомые им трудовые и общественные отношения людей.</a:t>
            </a:r>
          </a:p>
        </p:txBody>
      </p:sp>
    </p:spTree>
    <p:extLst>
      <p:ext uri="{BB962C8B-B14F-4D97-AF65-F5344CB8AC3E}">
        <p14:creationId xmlns:p14="http://schemas.microsoft.com/office/powerpoint/2010/main" xmlns="" val="413127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i="1" dirty="0"/>
              <a:t>Периоды  развития с-р игры: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b="1" i="1" dirty="0" smtClean="0"/>
              <a:t>1,5-3 </a:t>
            </a:r>
            <a:r>
              <a:rPr lang="ru-RU" b="1" i="1" dirty="0"/>
              <a:t>года</a:t>
            </a:r>
            <a:r>
              <a:rPr lang="ru-RU" i="1" dirty="0"/>
              <a:t> – осуществляет условные действия с предметами-заместителями – простейшие смысловые цепочки – кратковременное взаимодействие со сверстником; </a:t>
            </a:r>
            <a:endParaRPr lang="ru-RU" dirty="0"/>
          </a:p>
          <a:p>
            <a:pPr marL="0" lvl="0" indent="0">
              <a:buNone/>
            </a:pPr>
            <a:r>
              <a:rPr lang="ru-RU" b="1" i="1" dirty="0"/>
              <a:t>3-5 лет </a:t>
            </a:r>
            <a:r>
              <a:rPr lang="ru-RU" i="1" dirty="0"/>
              <a:t>– принимает, последовательно меняет роли – действия с предметами, ролевая речь – ролевое взаимодействие со сверстником; </a:t>
            </a:r>
            <a:endParaRPr lang="ru-RU" dirty="0"/>
          </a:p>
          <a:p>
            <a:pPr marL="0" lvl="0" indent="0">
              <a:buNone/>
            </a:pPr>
            <a:r>
              <a:rPr lang="ru-RU" b="1" i="1" dirty="0"/>
              <a:t>5-7 лет </a:t>
            </a:r>
            <a:r>
              <a:rPr lang="ru-RU" i="1" dirty="0"/>
              <a:t>– разворачивает разнообразные  события согласно своему замыслу и замыслам 2-3 партнеров – реализует сюжетные события через ролевые взаимодействия и предметные действия </a:t>
            </a:r>
            <a:r>
              <a:rPr lang="en-US" i="1" dirty="0" smtClean="0"/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96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1483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Происхождение и сущность игры</vt:lpstr>
      <vt:lpstr>Слайд 2</vt:lpstr>
      <vt:lpstr>Слайд 3</vt:lpstr>
      <vt:lpstr>Структура сюжетно-ролевой игры </vt:lpstr>
      <vt:lpstr>Принципы организации с-р игры: </vt:lpstr>
      <vt:lpstr>Динамика организации игры</vt:lpstr>
      <vt:lpstr>В руководстве игры детей  старшего  возраста преобладают КОСВЕННЫЕ приемы, младшего – ПРЯМЫЕ.   </vt:lpstr>
      <vt:lpstr>Основные этапы развития игры.</vt:lpstr>
      <vt:lpstr>Периоды  развития с-р игры: </vt:lpstr>
      <vt:lpstr>Комплексный подход к организации сюжетно – ролевой игры</vt:lpstr>
      <vt:lpstr>Контрольные вопросы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admin</cp:lastModifiedBy>
  <cp:revision>28</cp:revision>
  <dcterms:created xsi:type="dcterms:W3CDTF">2014-11-13T06:02:18Z</dcterms:created>
  <dcterms:modified xsi:type="dcterms:W3CDTF">2014-11-18T16:52:46Z</dcterms:modified>
</cp:coreProperties>
</file>