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69" r:id="rId4"/>
    <p:sldId id="270" r:id="rId5"/>
    <p:sldId id="271" r:id="rId6"/>
    <p:sldId id="272" r:id="rId7"/>
    <p:sldId id="265" r:id="rId8"/>
    <p:sldId id="266" r:id="rId9"/>
    <p:sldId id="267" r:id="rId10"/>
    <p:sldId id="268" r:id="rId11"/>
    <p:sldId id="261" r:id="rId12"/>
    <p:sldId id="262" r:id="rId13"/>
    <p:sldId id="263" r:id="rId14"/>
    <p:sldId id="264" r:id="rId15"/>
    <p:sldId id="257" r:id="rId16"/>
    <p:sldId id="258" r:id="rId17"/>
    <p:sldId id="259" r:id="rId18"/>
    <p:sldId id="26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rilga.narod.ru/egipkartin.html" TargetMode="External"/><Relationship Id="rId2" Type="http://schemas.openxmlformats.org/officeDocument/2006/relationships/hyperlink" Target="https://ru.wikipedia.org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liveinternet.ru/" TargetMode="External"/><Relationship Id="rId4" Type="http://schemas.openxmlformats.org/officeDocument/2006/relationships/hyperlink" Target="http://go.mail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229600" cy="1219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66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lang="ru-RU" sz="66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lang="ru-RU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851275" y="260350"/>
            <a:ext cx="1787525" cy="733425"/>
          </a:xfrm>
          <a:prstGeom prst="rect">
            <a:avLst/>
          </a:prstGeom>
          <a:ln w="12700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eaLnBrk="0" hangingPunct="0">
              <a:defRPr/>
            </a:pPr>
            <a:r>
              <a:rPr lang="ru-RU" sz="1100" b="1" dirty="0">
                <a:solidFill>
                  <a:srgbClr val="0000FF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НУН</a:t>
            </a:r>
            <a:endParaRPr lang="ru-RU" sz="800" dirty="0">
              <a:solidFill>
                <a:srgbClr val="0000FF"/>
              </a:solidFill>
              <a:latin typeface="Arial" pitchFamily="34" charset="0"/>
            </a:endParaRPr>
          </a:p>
          <a:p>
            <a:pPr algn="ctr" eaLnBrk="0" hangingPunct="0">
              <a:defRPr/>
            </a:pPr>
            <a:r>
              <a:rPr lang="ru-RU" sz="1100" b="1" dirty="0">
                <a:solidFill>
                  <a:srgbClr val="0000FF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Первозданная пучина вод, хаос</a:t>
            </a:r>
            <a:endParaRPr lang="ru-RU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3851275" y="1268413"/>
            <a:ext cx="1962150" cy="627062"/>
          </a:xfrm>
          <a:prstGeom prst="rect">
            <a:avLst/>
          </a:prstGeom>
          <a:ln w="12700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eaLnBrk="0" hangingPunct="0">
              <a:defRPr/>
            </a:pPr>
            <a:r>
              <a:rPr lang="ru-RU" sz="1100" b="1" dirty="0">
                <a:solidFill>
                  <a:srgbClr val="0000FF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АТУМ</a:t>
            </a:r>
            <a:endParaRPr lang="ru-RU" sz="800" dirty="0">
              <a:solidFill>
                <a:srgbClr val="0000FF"/>
              </a:solidFill>
              <a:latin typeface="Arial" pitchFamily="34" charset="0"/>
            </a:endParaRPr>
          </a:p>
          <a:p>
            <a:pPr algn="ctr" eaLnBrk="0" hangingPunct="0">
              <a:defRPr/>
            </a:pPr>
            <a:r>
              <a:rPr lang="ru-RU" sz="1100" b="1" dirty="0">
                <a:solidFill>
                  <a:srgbClr val="0000FF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Первичный земной холм</a:t>
            </a:r>
            <a:endParaRPr lang="ru-RU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3927475" y="2224088"/>
            <a:ext cx="1787525" cy="517525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rgbClr val="FFFF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РА</a:t>
            </a:r>
            <a:endParaRPr lang="ru-RU" sz="1400" b="1" dirty="0">
              <a:solidFill>
                <a:srgbClr val="FFFF00"/>
              </a:solidFill>
              <a:latin typeface="Comic Sans MS" pitchFamily="66" charset="0"/>
            </a:endParaRPr>
          </a:p>
          <a:p>
            <a:pPr algn="ctr" eaLnBrk="0" hangingPunct="0">
              <a:defRPr/>
            </a:pPr>
            <a:r>
              <a:rPr lang="ru-RU" sz="1400" b="1" dirty="0">
                <a:solidFill>
                  <a:srgbClr val="FFFF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Бог солнца</a:t>
            </a:r>
            <a:endParaRPr lang="ru-RU" sz="1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900113" y="4005263"/>
            <a:ext cx="1787525" cy="517525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ГЕБ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 algn="ctr" eaLnBrk="0" hangingPunct="0"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Бог земли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6372225" y="4005263"/>
            <a:ext cx="1787525" cy="517525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rgbClr val="00B0F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НУТ</a:t>
            </a:r>
            <a:endParaRPr lang="ru-RU" sz="1400" b="1" dirty="0">
              <a:solidFill>
                <a:srgbClr val="00B0F0"/>
              </a:solidFill>
              <a:latin typeface="Comic Sans MS" pitchFamily="66" charset="0"/>
            </a:endParaRPr>
          </a:p>
          <a:p>
            <a:pPr algn="ctr" eaLnBrk="0" hangingPunct="0">
              <a:defRPr/>
            </a:pPr>
            <a:r>
              <a:rPr lang="ru-RU" sz="1400" b="1" dirty="0">
                <a:solidFill>
                  <a:srgbClr val="00B0F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Богиня неба</a:t>
            </a:r>
            <a:endParaRPr lang="ru-RU" sz="14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250825" y="5084763"/>
            <a:ext cx="1787525" cy="517525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0" hangingPunct="0">
              <a:defRPr/>
            </a:pPr>
            <a:r>
              <a:rPr lang="ru-RU" sz="11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ОСИРИС</a:t>
            </a:r>
            <a:endParaRPr lang="ru-RU" sz="1100" b="1" dirty="0">
              <a:solidFill>
                <a:schemeClr val="accent5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 eaLnBrk="0" hangingPunct="0">
              <a:defRPr/>
            </a:pPr>
            <a:r>
              <a:rPr lang="ru-RU" sz="11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Царь загробного мира</a:t>
            </a:r>
            <a:endParaRPr lang="ru-RU" sz="1100" b="1" dirty="0">
              <a:solidFill>
                <a:schemeClr val="accent5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2555875" y="5084763"/>
            <a:ext cx="1787525" cy="517525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0" hangingPunct="0">
              <a:defRPr/>
            </a:pPr>
            <a:r>
              <a:rPr lang="ru-RU" sz="11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ИСИДА</a:t>
            </a:r>
            <a:endParaRPr lang="ru-RU" sz="1100" b="1" dirty="0">
              <a:solidFill>
                <a:schemeClr val="accent5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 eaLnBrk="0" hangingPunct="0">
              <a:defRPr/>
            </a:pPr>
            <a:r>
              <a:rPr lang="ru-RU" sz="11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Богиня плодородия</a:t>
            </a:r>
            <a:endParaRPr lang="ru-RU" sz="1100" b="1" dirty="0">
              <a:solidFill>
                <a:schemeClr val="accent5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5003800" y="5084763"/>
            <a:ext cx="1787525" cy="517525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0" hangingPunct="0">
              <a:defRPr/>
            </a:pPr>
            <a:r>
              <a:rPr lang="ru-RU" sz="11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СЕТ</a:t>
            </a:r>
            <a:endParaRPr lang="ru-RU" sz="1100" b="1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</a:endParaRPr>
          </a:p>
          <a:p>
            <a:pPr algn="ctr" eaLnBrk="0" hangingPunct="0">
              <a:defRPr/>
            </a:pPr>
            <a:r>
              <a:rPr lang="ru-RU" sz="11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Бог пустыни и зла</a:t>
            </a:r>
            <a:endParaRPr lang="ru-RU" sz="1100" b="1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</a:endParaRP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7356475" y="5084763"/>
            <a:ext cx="1536700" cy="517525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0" hangingPunct="0">
              <a:defRPr/>
            </a:pPr>
            <a:r>
              <a:rPr lang="ru-RU" sz="11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НЕФТИДА</a:t>
            </a:r>
            <a:endParaRPr lang="ru-RU" sz="1100" b="1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</a:endParaRPr>
          </a:p>
          <a:p>
            <a:pPr algn="ctr" eaLnBrk="0" hangingPunct="0">
              <a:defRPr/>
            </a:pPr>
            <a:r>
              <a:rPr lang="ru-RU" sz="11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Жена Сета</a:t>
            </a:r>
            <a:endParaRPr lang="ru-RU" sz="1100" b="1" dirty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</a:endParaRP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900113" y="3068638"/>
            <a:ext cx="1787525" cy="517525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bg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ШУ</a:t>
            </a:r>
            <a:endParaRPr lang="ru-RU" sz="1400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 eaLnBrk="0" hangingPunct="0">
              <a:defRPr/>
            </a:pPr>
            <a:r>
              <a:rPr lang="ru-RU" sz="1400" b="1" dirty="0">
                <a:solidFill>
                  <a:schemeClr val="bg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Бог воздуха</a:t>
            </a:r>
            <a:endParaRPr lang="ru-RU" sz="1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6443663" y="3141663"/>
            <a:ext cx="1787525" cy="517525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bg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ТЕФНУТ</a:t>
            </a:r>
            <a:endParaRPr lang="ru-RU" sz="1400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 eaLnBrk="0" hangingPunct="0">
              <a:defRPr/>
            </a:pPr>
            <a:r>
              <a:rPr lang="ru-RU" sz="1400" b="1" dirty="0">
                <a:solidFill>
                  <a:schemeClr val="bg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Богиня влаги</a:t>
            </a:r>
            <a:endParaRPr lang="ru-RU" sz="1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16388" name="AutoShape 4"/>
          <p:cNvCxnSpPr>
            <a:cxnSpLocks noChangeShapeType="1"/>
          </p:cNvCxnSpPr>
          <p:nvPr/>
        </p:nvCxnSpPr>
        <p:spPr bwMode="auto">
          <a:xfrm>
            <a:off x="4787900" y="981075"/>
            <a:ext cx="0" cy="2952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403" name="AutoShape 19"/>
          <p:cNvCxnSpPr>
            <a:cxnSpLocks noChangeShapeType="1"/>
          </p:cNvCxnSpPr>
          <p:nvPr/>
        </p:nvCxnSpPr>
        <p:spPr bwMode="auto">
          <a:xfrm>
            <a:off x="4787900" y="1916113"/>
            <a:ext cx="0" cy="2952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402" name="AutoShape 18"/>
          <p:cNvCxnSpPr>
            <a:cxnSpLocks noChangeShapeType="1"/>
          </p:cNvCxnSpPr>
          <p:nvPr/>
        </p:nvCxnSpPr>
        <p:spPr bwMode="auto">
          <a:xfrm>
            <a:off x="5664200" y="2800350"/>
            <a:ext cx="784225" cy="4000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401" name="AutoShape 17"/>
          <p:cNvCxnSpPr>
            <a:cxnSpLocks noChangeShapeType="1"/>
          </p:cNvCxnSpPr>
          <p:nvPr/>
        </p:nvCxnSpPr>
        <p:spPr bwMode="auto">
          <a:xfrm flipH="1">
            <a:off x="2700338" y="2781300"/>
            <a:ext cx="1174750" cy="3397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400" name="AutoShape 16"/>
          <p:cNvCxnSpPr>
            <a:cxnSpLocks noChangeShapeType="1"/>
          </p:cNvCxnSpPr>
          <p:nvPr/>
        </p:nvCxnSpPr>
        <p:spPr bwMode="auto">
          <a:xfrm flipH="1">
            <a:off x="2700338" y="3500438"/>
            <a:ext cx="1800225" cy="5048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399" name="AutoShape 15"/>
          <p:cNvCxnSpPr>
            <a:cxnSpLocks noChangeShapeType="1"/>
          </p:cNvCxnSpPr>
          <p:nvPr/>
        </p:nvCxnSpPr>
        <p:spPr bwMode="auto">
          <a:xfrm>
            <a:off x="4787900" y="3429000"/>
            <a:ext cx="1655763" cy="647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398" name="AutoShape 14"/>
          <p:cNvCxnSpPr>
            <a:cxnSpLocks noChangeShapeType="1"/>
          </p:cNvCxnSpPr>
          <p:nvPr/>
        </p:nvCxnSpPr>
        <p:spPr bwMode="auto">
          <a:xfrm flipH="1">
            <a:off x="1979613" y="4365625"/>
            <a:ext cx="2259012" cy="739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397" name="AutoShape 13"/>
          <p:cNvCxnSpPr>
            <a:cxnSpLocks noChangeShapeType="1"/>
          </p:cNvCxnSpPr>
          <p:nvPr/>
        </p:nvCxnSpPr>
        <p:spPr bwMode="auto">
          <a:xfrm flipH="1">
            <a:off x="3635375" y="4365625"/>
            <a:ext cx="839788" cy="739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395" name="AutoShape 11"/>
          <p:cNvCxnSpPr>
            <a:cxnSpLocks noChangeShapeType="1"/>
          </p:cNvCxnSpPr>
          <p:nvPr/>
        </p:nvCxnSpPr>
        <p:spPr bwMode="auto">
          <a:xfrm>
            <a:off x="4859338" y="4365625"/>
            <a:ext cx="2808287" cy="6762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394" name="AutoShape 10"/>
          <p:cNvCxnSpPr>
            <a:cxnSpLocks noChangeShapeType="1"/>
          </p:cNvCxnSpPr>
          <p:nvPr/>
        </p:nvCxnSpPr>
        <p:spPr bwMode="auto">
          <a:xfrm>
            <a:off x="4572000" y="4365625"/>
            <a:ext cx="1439863" cy="7191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393" name="AutoShape 9"/>
          <p:cNvCxnSpPr>
            <a:cxnSpLocks noChangeShapeType="1"/>
          </p:cNvCxnSpPr>
          <p:nvPr/>
        </p:nvCxnSpPr>
        <p:spPr bwMode="auto">
          <a:xfrm flipV="1">
            <a:off x="2771775" y="3429000"/>
            <a:ext cx="3675063" cy="460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6392" name="AutoShape 8"/>
          <p:cNvCxnSpPr>
            <a:cxnSpLocks noChangeShapeType="1"/>
          </p:cNvCxnSpPr>
          <p:nvPr/>
        </p:nvCxnSpPr>
        <p:spPr bwMode="auto">
          <a:xfrm>
            <a:off x="2051050" y="5373688"/>
            <a:ext cx="5270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6390" name="AutoShape 6"/>
          <p:cNvCxnSpPr>
            <a:cxnSpLocks noChangeShapeType="1"/>
          </p:cNvCxnSpPr>
          <p:nvPr/>
        </p:nvCxnSpPr>
        <p:spPr bwMode="auto">
          <a:xfrm>
            <a:off x="2700338" y="4365625"/>
            <a:ext cx="367506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44081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cxnSp>
        <p:nvCxnSpPr>
          <p:cNvPr id="33" name="AutoShape 8"/>
          <p:cNvCxnSpPr>
            <a:cxnSpLocks noChangeShapeType="1"/>
          </p:cNvCxnSpPr>
          <p:nvPr/>
        </p:nvCxnSpPr>
        <p:spPr bwMode="auto">
          <a:xfrm>
            <a:off x="6804025" y="5373688"/>
            <a:ext cx="5270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32" name="Прямоугольник 31"/>
          <p:cNvSpPr/>
          <p:nvPr/>
        </p:nvSpPr>
        <p:spPr>
          <a:xfrm>
            <a:off x="4284663" y="5516563"/>
            <a:ext cx="1079500" cy="1108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ru-RU" sz="6600" dirty="0">
              <a:solidFill>
                <a:srgbClr val="FF6600"/>
              </a:solidFill>
            </a:endParaRPr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250825" y="260350"/>
            <a:ext cx="302577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Гелиупольская версия происхождения богов (учимся составлять схемы)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0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8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2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0"/>
                            </p:stCondLst>
                            <p:childTnLst>
                              <p:par>
                                <p:cTn id="1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3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5000"/>
                            </p:stCondLst>
                            <p:childTnLst>
                              <p:par>
                                <p:cTn id="14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7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435280" cy="78715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Что я узнал на уроке?  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Рисунок 5" descr="C:\Users\Galy\AppData\Local\Microsoft\Windows\Temporary Internet Files\Content.IE5\K49VZ7X2\MP900439407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74889">
            <a:off x="1473450" y="3023289"/>
            <a:ext cx="2278207" cy="27600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AutoShape 2" descr="Narrow horizontal"/>
          <p:cNvSpPr>
            <a:spLocks noChangeArrowheads="1"/>
          </p:cNvSpPr>
          <p:nvPr/>
        </p:nvSpPr>
        <p:spPr bwMode="auto">
          <a:xfrm>
            <a:off x="3131840" y="1196752"/>
            <a:ext cx="5616624" cy="2232248"/>
          </a:xfrm>
          <a:prstGeom prst="wedgeRoundRectCallout">
            <a:avLst>
              <a:gd name="adj1" fmla="val -66648"/>
              <a:gd name="adj2" fmla="val 62153"/>
              <a:gd name="adj3" fmla="val 16667"/>
            </a:avLst>
          </a:prstGeom>
          <a:pattFill prst="narHorz">
            <a:fgClr>
              <a:srgbClr val="E6EED5"/>
            </a:fgClr>
            <a:bgClr>
              <a:srgbClr val="FFFFFF"/>
            </a:bgClr>
          </a:pattFill>
          <a:ln w="76200">
            <a:solidFill>
              <a:srgbClr val="FFC000"/>
            </a:solidFill>
            <a:miter lim="800000"/>
            <a:headEnd/>
            <a:tailEnd/>
          </a:ln>
        </p:spPr>
        <p:txBody>
          <a:bodyPr lIns="228600" tIns="228600" rIns="228600" bIns="228600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spcAft>
                <a:spcPts val="1000"/>
              </a:spcAft>
              <a:defRPr/>
            </a:pPr>
            <a:r>
              <a:rPr lang="ru-RU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Имена и роли основных древнеегипетских богов, древнеегипетскую версию происхождения Вселенной,  </a:t>
            </a:r>
            <a:r>
              <a:rPr lang="ru-RU" b="1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гелиупольский</a:t>
            </a:r>
            <a:r>
              <a:rPr lang="ru-RU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пантеон богов, некоторые мифы с участием богов…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35280" cy="122413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Что помогло мне </a:t>
            </a:r>
            <a:b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добыть знания?  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Рисунок 5" descr="C:\Users\Galy\AppData\Local\Microsoft\Windows\Temporary Internet Files\Content.IE5\K49VZ7X2\MP900439407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74889">
            <a:off x="1473450" y="3023289"/>
            <a:ext cx="2278207" cy="27600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AutoShape 2" descr="Narrow horizontal"/>
          <p:cNvSpPr>
            <a:spLocks noChangeArrowheads="1"/>
          </p:cNvSpPr>
          <p:nvPr/>
        </p:nvSpPr>
        <p:spPr bwMode="auto">
          <a:xfrm>
            <a:off x="3131840" y="1412776"/>
            <a:ext cx="3744416" cy="2016224"/>
          </a:xfrm>
          <a:prstGeom prst="wedgeRoundRectCallout">
            <a:avLst>
              <a:gd name="adj1" fmla="val -66648"/>
              <a:gd name="adj2" fmla="val 62153"/>
              <a:gd name="adj3" fmla="val 16667"/>
            </a:avLst>
          </a:prstGeom>
          <a:pattFill prst="narHorz">
            <a:fgClr>
              <a:srgbClr val="E6EED5"/>
            </a:fgClr>
            <a:bgClr>
              <a:srgbClr val="FFFFFF"/>
            </a:bgClr>
          </a:pattFill>
          <a:ln w="76200">
            <a:solidFill>
              <a:srgbClr val="FFC000"/>
            </a:solidFill>
            <a:miter lim="800000"/>
            <a:headEnd/>
            <a:tailEnd/>
          </a:ln>
        </p:spPr>
        <p:txBody>
          <a:bodyPr lIns="228600" tIns="228600" rIns="228600" bIns="228600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spcAft>
                <a:spcPts val="1000"/>
              </a:spcAft>
              <a:defRPr/>
            </a:pPr>
            <a:r>
              <a:rPr lang="ru-RU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Учебники,</a:t>
            </a:r>
          </a:p>
          <a:p>
            <a:pPr>
              <a:spcAft>
                <a:spcPts val="1000"/>
              </a:spcAft>
              <a:defRPr/>
            </a:pPr>
            <a:r>
              <a:rPr lang="ru-RU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справочники,</a:t>
            </a:r>
          </a:p>
          <a:p>
            <a:pPr>
              <a:spcAft>
                <a:spcPts val="1000"/>
              </a:spcAft>
              <a:defRPr/>
            </a:pPr>
            <a:r>
              <a:rPr lang="ru-RU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словари,</a:t>
            </a:r>
          </a:p>
          <a:p>
            <a:pPr>
              <a:spcAft>
                <a:spcPts val="1000"/>
              </a:spcAft>
              <a:defRPr/>
            </a:pPr>
            <a:r>
              <a:rPr lang="ru-RU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интернет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35280" cy="122413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Что помогло мне </a:t>
            </a:r>
            <a:b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запомнить новые сведения?  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Рисунок 5" descr="C:\Users\Galy\AppData\Local\Microsoft\Windows\Temporary Internet Files\Content.IE5\K49VZ7X2\MP900439407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74889">
            <a:off x="1473450" y="3023289"/>
            <a:ext cx="2278207" cy="27600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AutoShape 2" descr="Narrow horizontal"/>
          <p:cNvSpPr>
            <a:spLocks noChangeArrowheads="1"/>
          </p:cNvSpPr>
          <p:nvPr/>
        </p:nvSpPr>
        <p:spPr bwMode="auto">
          <a:xfrm>
            <a:off x="3131840" y="1412776"/>
            <a:ext cx="3744416" cy="2016224"/>
          </a:xfrm>
          <a:prstGeom prst="wedgeRoundRectCallout">
            <a:avLst>
              <a:gd name="adj1" fmla="val -66648"/>
              <a:gd name="adj2" fmla="val 62153"/>
              <a:gd name="adj3" fmla="val 16667"/>
            </a:avLst>
          </a:prstGeom>
          <a:pattFill prst="narHorz">
            <a:fgClr>
              <a:srgbClr val="E6EED5"/>
            </a:fgClr>
            <a:bgClr>
              <a:srgbClr val="FFFFFF"/>
            </a:bgClr>
          </a:pattFill>
          <a:ln w="76200">
            <a:solidFill>
              <a:srgbClr val="FFC000"/>
            </a:solidFill>
            <a:miter lim="800000"/>
            <a:headEnd/>
            <a:tailEnd/>
          </a:ln>
        </p:spPr>
        <p:txBody>
          <a:bodyPr lIns="228600" tIns="228600" rIns="228600" bIns="228600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spcAft>
                <a:spcPts val="1000"/>
              </a:spcAft>
              <a:defRPr/>
            </a:pPr>
            <a:r>
              <a:rPr lang="ru-RU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Конспект,</a:t>
            </a:r>
          </a:p>
          <a:p>
            <a:pPr>
              <a:spcAft>
                <a:spcPts val="1000"/>
              </a:spcAft>
              <a:defRPr/>
            </a:pPr>
            <a:r>
              <a:rPr lang="ru-RU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схема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12192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Что  я хочу узнать о Древнем Египте?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0113" y="1557338"/>
            <a:ext cx="7775575" cy="31393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3333CC"/>
                </a:solidFill>
                <a:latin typeface="Segoe Script" pitchFamily="34" charset="0"/>
              </a:rPr>
              <a:t>Что записано в Книге мертвых и  в Текстах пирамид?</a:t>
            </a:r>
          </a:p>
          <a:p>
            <a:pPr>
              <a:defRPr/>
            </a:pPr>
            <a:r>
              <a:rPr lang="ru-RU" b="1" dirty="0">
                <a:solidFill>
                  <a:srgbClr val="3333CC"/>
                </a:solidFill>
                <a:latin typeface="Segoe Script" pitchFamily="34" charset="0"/>
              </a:rPr>
              <a:t>Кто такие </a:t>
            </a:r>
            <a:r>
              <a:rPr lang="ru-RU" b="1" dirty="0" err="1">
                <a:solidFill>
                  <a:srgbClr val="3333CC"/>
                </a:solidFill>
                <a:latin typeface="Segoe Script" pitchFamily="34" charset="0"/>
              </a:rPr>
              <a:t>Бастет</a:t>
            </a:r>
            <a:r>
              <a:rPr lang="ru-RU" b="1" dirty="0">
                <a:solidFill>
                  <a:srgbClr val="3333CC"/>
                </a:solidFill>
                <a:latin typeface="Segoe Script" pitchFamily="34" charset="0"/>
              </a:rPr>
              <a:t>, </a:t>
            </a:r>
            <a:r>
              <a:rPr lang="ru-RU" b="1" dirty="0" err="1">
                <a:solidFill>
                  <a:srgbClr val="3333CC"/>
                </a:solidFill>
                <a:latin typeface="Segoe Script" pitchFamily="34" charset="0"/>
              </a:rPr>
              <a:t>Апоп</a:t>
            </a:r>
            <a:r>
              <a:rPr lang="ru-RU" b="1" dirty="0">
                <a:solidFill>
                  <a:srgbClr val="3333CC"/>
                </a:solidFill>
                <a:latin typeface="Segoe Script" pitchFamily="34" charset="0"/>
              </a:rPr>
              <a:t>?</a:t>
            </a:r>
          </a:p>
          <a:p>
            <a:pPr>
              <a:defRPr/>
            </a:pPr>
            <a:r>
              <a:rPr lang="ru-RU" b="1" dirty="0">
                <a:solidFill>
                  <a:srgbClr val="3333CC"/>
                </a:solidFill>
                <a:latin typeface="Segoe Script" pitchFamily="34" charset="0"/>
              </a:rPr>
              <a:t>Почему и за что Ра сражается с </a:t>
            </a:r>
            <a:r>
              <a:rPr lang="ru-RU" b="1" dirty="0" err="1">
                <a:solidFill>
                  <a:srgbClr val="3333CC"/>
                </a:solidFill>
                <a:latin typeface="Segoe Script" pitchFamily="34" charset="0"/>
              </a:rPr>
              <a:t>Апопом</a:t>
            </a:r>
            <a:r>
              <a:rPr lang="ru-RU" b="1" dirty="0">
                <a:solidFill>
                  <a:srgbClr val="3333CC"/>
                </a:solidFill>
                <a:latin typeface="Segoe Script" pitchFamily="34" charset="0"/>
              </a:rPr>
              <a:t> каждую ночь?</a:t>
            </a:r>
          </a:p>
          <a:p>
            <a:pPr>
              <a:defRPr/>
            </a:pPr>
            <a:r>
              <a:rPr lang="ru-RU" b="1" dirty="0">
                <a:solidFill>
                  <a:srgbClr val="3333CC"/>
                </a:solidFill>
                <a:latin typeface="Segoe Script" pitchFamily="34" charset="0"/>
              </a:rPr>
              <a:t>Какие еще боги почитались в Древнем Египте?</a:t>
            </a:r>
          </a:p>
          <a:p>
            <a:pPr>
              <a:defRPr/>
            </a:pPr>
            <a:r>
              <a:rPr lang="ru-RU" b="1" dirty="0">
                <a:solidFill>
                  <a:srgbClr val="3333CC"/>
                </a:solidFill>
                <a:latin typeface="Segoe Script" pitchFamily="34" charset="0"/>
              </a:rPr>
              <a:t>За что они были ответственны?</a:t>
            </a:r>
          </a:p>
          <a:p>
            <a:pPr>
              <a:defRPr/>
            </a:pPr>
            <a:r>
              <a:rPr lang="ru-RU" b="1" dirty="0">
                <a:solidFill>
                  <a:srgbClr val="3333CC"/>
                </a:solidFill>
                <a:latin typeface="Segoe Script" pitchFamily="34" charset="0"/>
              </a:rPr>
              <a:t>Как Гору удалось победить Сета?</a:t>
            </a:r>
          </a:p>
          <a:p>
            <a:pPr>
              <a:defRPr/>
            </a:pPr>
            <a:r>
              <a:rPr lang="ru-RU" b="1" dirty="0">
                <a:solidFill>
                  <a:srgbClr val="3333CC"/>
                </a:solidFill>
                <a:latin typeface="Segoe Script" pitchFamily="34" charset="0"/>
              </a:rPr>
              <a:t>Почему похожи древнеегипетский и древнегреческий мифы о происхождении мира</a:t>
            </a:r>
            <a:r>
              <a:rPr lang="ru-RU" b="1" dirty="0" smtClean="0">
                <a:solidFill>
                  <a:srgbClr val="3333CC"/>
                </a:solidFill>
                <a:latin typeface="Segoe Script" pitchFamily="34" charset="0"/>
              </a:rPr>
              <a:t>?</a:t>
            </a:r>
          </a:p>
          <a:p>
            <a:pPr>
              <a:defRPr/>
            </a:pPr>
            <a:r>
              <a:rPr lang="ru-RU" b="1" dirty="0" smtClean="0">
                <a:solidFill>
                  <a:srgbClr val="3333CC"/>
                </a:solidFill>
                <a:latin typeface="Segoe Script" pitchFamily="34" charset="0"/>
              </a:rPr>
              <a:t>У всех ли народов эти мифы похожи?</a:t>
            </a:r>
            <a:endParaRPr lang="ru-RU" b="1" dirty="0">
              <a:solidFill>
                <a:srgbClr val="3333CC"/>
              </a:solidFill>
              <a:latin typeface="Segoe Script" pitchFamily="34" charset="0"/>
            </a:endParaRPr>
          </a:p>
          <a:p>
            <a:pPr algn="ctr">
              <a:defRPr/>
            </a:pPr>
            <a:r>
              <a:rPr lang="ru-RU" b="1" dirty="0">
                <a:solidFill>
                  <a:srgbClr val="3333CC"/>
                </a:solidFill>
                <a:latin typeface="Segoe Script" pitchFamily="34" charset="0"/>
              </a:rPr>
              <a:t>…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11" name="Рисунок 10" descr="C:\Users\Galy\AppData\Local\Microsoft\Windows\Temporary Internet Files\Content.IE5\K49VZ7X2\MC900398273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4149725"/>
            <a:ext cx="2505075" cy="2500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Скругленная прямоугольная выноска 11"/>
          <p:cNvSpPr/>
          <p:nvPr/>
        </p:nvSpPr>
        <p:spPr>
          <a:xfrm>
            <a:off x="790575" y="1412875"/>
            <a:ext cx="8029575" cy="3024188"/>
          </a:xfrm>
          <a:prstGeom prst="wedgeRoundRectCallou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2470" name="Picture 4" descr="http://stblizko.ru/system/images/product/010/951/204_big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788" y="4868863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1" name="Picture 4" descr="http://stblizko.ru/system/images/product/010/951/204_big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625" y="4868863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2" name="Picture 4" descr="http://stblizko.ru/system/images/product/010/951/204_big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463" y="4868863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Какая сцена изображена на папирусе?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3491" name="Picture 2" descr="http://lifeglobe.net/media/entry/1258/ingevekten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8475663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2" name="Picture 4" descr="http://stblizko.ru/system/images/product/010/951/204_big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72450" y="198438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Кто это? За что он удостоился чести быть увековеченным?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4515" name="Picture 2" descr="http://www.peshera.org/khrono/Fotos-16/foto-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628775"/>
            <a:ext cx="4092575" cy="493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6" name="Picture 4" descr="http://stblizko.ru/system/images/product/010/951/204_big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72450" y="198438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237626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Кого восхваляет это стихотворение?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Как называются произведения такого жанра?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5539" name="Rectangle 1"/>
          <p:cNvSpPr>
            <a:spLocks noChangeArrowheads="1"/>
          </p:cNvSpPr>
          <p:nvPr/>
        </p:nvSpPr>
        <p:spPr bwMode="auto">
          <a:xfrm>
            <a:off x="1763713" y="3149600"/>
            <a:ext cx="590391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0593" rIns="66654" anchor="ctr">
            <a:spAutoFit/>
          </a:bodyPr>
          <a:lstStyle/>
          <a:p>
            <a:pPr algn="just" eaLnBrk="0" hangingPunct="0"/>
            <a:r>
              <a:rPr lang="ru-RU" sz="2400" b="1" dirty="0">
                <a:solidFill>
                  <a:srgbClr val="0000FF"/>
                </a:solidFill>
                <a:latin typeface="Comic Sans MS" pitchFamily="66" charset="0"/>
                <a:cs typeface="Courier New" pitchFamily="49" charset="0"/>
              </a:rPr>
              <a:t>Слава тебе, </a:t>
            </a:r>
            <a:r>
              <a:rPr lang="ru-RU" sz="2400" b="1" dirty="0" err="1">
                <a:solidFill>
                  <a:srgbClr val="0000FF"/>
                </a:solidFill>
                <a:latin typeface="Comic Sans MS" pitchFamily="66" charset="0"/>
                <a:cs typeface="Courier New" pitchFamily="49" charset="0"/>
              </a:rPr>
              <a:t>Хапи</a:t>
            </a:r>
            <a:r>
              <a:rPr lang="ru-RU" sz="2400" b="1" dirty="0">
                <a:solidFill>
                  <a:srgbClr val="0000FF"/>
                </a:solidFill>
                <a:latin typeface="Comic Sans MS" pitchFamily="66" charset="0"/>
                <a:cs typeface="Courier New" pitchFamily="49" charset="0"/>
              </a:rPr>
              <a:t>! </a:t>
            </a:r>
          </a:p>
          <a:p>
            <a:pPr algn="just" eaLnBrk="0" hangingPunct="0"/>
            <a:r>
              <a:rPr lang="ru-RU" sz="2400" b="1" dirty="0">
                <a:solidFill>
                  <a:srgbClr val="0000FF"/>
                </a:solidFill>
                <a:latin typeface="Comic Sans MS" pitchFamily="66" charset="0"/>
                <a:cs typeface="Courier New" pitchFamily="49" charset="0"/>
              </a:rPr>
              <a:t>Ты пришел в эту землю, </a:t>
            </a:r>
          </a:p>
          <a:p>
            <a:pPr algn="just" eaLnBrk="0" hangingPunct="0"/>
            <a:r>
              <a:rPr lang="ru-RU" sz="2400" b="1" dirty="0">
                <a:solidFill>
                  <a:srgbClr val="0000FF"/>
                </a:solidFill>
                <a:latin typeface="Comic Sans MS" pitchFamily="66" charset="0"/>
                <a:cs typeface="Courier New" pitchFamily="49" charset="0"/>
              </a:rPr>
              <a:t>Явился, чтоб оживить Египет. </a:t>
            </a:r>
          </a:p>
          <a:p>
            <a:pPr algn="just" eaLnBrk="0" hangingPunct="0"/>
            <a:r>
              <a:rPr lang="ru-RU" sz="2400" b="1" dirty="0">
                <a:solidFill>
                  <a:srgbClr val="0000FF"/>
                </a:solidFill>
                <a:latin typeface="Comic Sans MS" pitchFamily="66" charset="0"/>
                <a:cs typeface="Courier New" pitchFamily="49" charset="0"/>
              </a:rPr>
              <a:t>Бег </a:t>
            </a:r>
            <a:r>
              <a:rPr lang="ru-RU" sz="2400" b="1" dirty="0" smtClean="0">
                <a:solidFill>
                  <a:srgbClr val="0000FF"/>
                </a:solidFill>
                <a:latin typeface="Comic Sans MS" pitchFamily="66" charset="0"/>
                <a:cs typeface="Courier New" pitchFamily="49" charset="0"/>
              </a:rPr>
              <a:t>его таится</a:t>
            </a:r>
            <a:r>
              <a:rPr lang="ru-RU" sz="2400" b="1" dirty="0">
                <a:solidFill>
                  <a:srgbClr val="0000FF"/>
                </a:solidFill>
                <a:latin typeface="Comic Sans MS" pitchFamily="66" charset="0"/>
                <a:cs typeface="Courier New" pitchFamily="49" charset="0"/>
              </a:rPr>
              <a:t>, подобно мраку </a:t>
            </a:r>
          </a:p>
          <a:p>
            <a:pPr algn="just" eaLnBrk="0" hangingPunct="0"/>
            <a:r>
              <a:rPr lang="ru-RU" sz="2400" b="1" dirty="0">
                <a:solidFill>
                  <a:srgbClr val="0000FF"/>
                </a:solidFill>
                <a:latin typeface="Comic Sans MS" pitchFamily="66" charset="0"/>
                <a:cs typeface="Courier New" pitchFamily="49" charset="0"/>
              </a:rPr>
              <a:t>Среди дня, когда слуги его Воздают хвалу ему. </a:t>
            </a:r>
          </a:p>
        </p:txBody>
      </p:sp>
      <p:pic>
        <p:nvPicPr>
          <p:cNvPr id="65540" name="Picture 4" descr="http://stblizko.ru/system/images/product/010/951/204_big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72450" y="198438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</a:t>
            </a:r>
            <a:endParaRPr lang="ru-RU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916832"/>
            <a:ext cx="7670690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Comic Sans MS" pitchFamily="66" charset="0"/>
                <a:cs typeface="Courier New" pitchFamily="49" charset="0"/>
              </a:rPr>
              <a:t>Прочитать статью учебника</a:t>
            </a:r>
          </a:p>
          <a:p>
            <a:pPr algn="ctr"/>
            <a:endParaRPr lang="ru-RU" b="1" dirty="0" smtClean="0">
              <a:solidFill>
                <a:srgbClr val="0000FF"/>
              </a:solidFill>
              <a:latin typeface="Comic Sans MS" pitchFamily="66" charset="0"/>
              <a:cs typeface="Courier New" pitchFamily="49" charset="0"/>
            </a:endParaRPr>
          </a:p>
          <a:p>
            <a:pPr algn="ctr"/>
            <a:r>
              <a:rPr lang="ru-RU" b="1" dirty="0" smtClean="0">
                <a:solidFill>
                  <a:srgbClr val="0000FF"/>
                </a:solidFill>
                <a:latin typeface="Comic Sans MS" pitchFamily="66" charset="0"/>
                <a:cs typeface="Courier New" pitchFamily="49" charset="0"/>
              </a:rPr>
              <a:t>Прочитать миф «Происхождение мира и богов»</a:t>
            </a:r>
          </a:p>
          <a:p>
            <a:pPr algn="ctr"/>
            <a:endParaRPr lang="ru-RU" b="1" dirty="0" smtClean="0">
              <a:solidFill>
                <a:srgbClr val="0000FF"/>
              </a:solidFill>
              <a:latin typeface="Comic Sans MS" pitchFamily="66" charset="0"/>
              <a:cs typeface="Courier New" pitchFamily="49" charset="0"/>
            </a:endParaRPr>
          </a:p>
          <a:p>
            <a:pPr algn="ctr"/>
            <a:r>
              <a:rPr lang="ru-RU" b="1" dirty="0" smtClean="0">
                <a:solidFill>
                  <a:srgbClr val="0000FF"/>
                </a:solidFill>
                <a:latin typeface="Comic Sans MS" pitchFamily="66" charset="0"/>
                <a:cs typeface="Courier New" pitchFamily="49" charset="0"/>
              </a:rPr>
              <a:t>Нарисовать картину мира в представлении древнего египтянина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Использованные материалы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6563" name="Прямоугольник 2"/>
          <p:cNvSpPr>
            <a:spLocks noChangeArrowheads="1"/>
          </p:cNvSpPr>
          <p:nvPr/>
        </p:nvSpPr>
        <p:spPr bwMode="auto">
          <a:xfrm>
            <a:off x="2286000" y="2828925"/>
            <a:ext cx="4572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  <a:latin typeface="Comic Sans MS" pitchFamily="66" charset="0"/>
                <a:hlinkClick r:id="rId2"/>
              </a:rPr>
              <a:t>http://www.ro-lit.narod.ru/</a:t>
            </a:r>
            <a:endParaRPr lang="ru-RU" sz="2000" smtClean="0">
              <a:solidFill>
                <a:srgbClr val="0000FF"/>
              </a:solidFill>
              <a:latin typeface="Comic Sans MS" pitchFamily="66" charset="0"/>
              <a:hlinkClick r:id="rId2"/>
            </a:endParaRPr>
          </a:p>
          <a:p>
            <a:pPr algn="ctr"/>
            <a:r>
              <a:rPr lang="en-US" sz="2000" smtClean="0">
                <a:solidFill>
                  <a:srgbClr val="0000FF"/>
                </a:solidFill>
                <a:latin typeface="Comic Sans MS" pitchFamily="66" charset="0"/>
                <a:hlinkClick r:id="rId2"/>
              </a:rPr>
              <a:t>https</a:t>
            </a:r>
            <a:r>
              <a:rPr lang="en-US" sz="2000" dirty="0">
                <a:solidFill>
                  <a:srgbClr val="0000FF"/>
                </a:solidFill>
                <a:latin typeface="Comic Sans MS" pitchFamily="66" charset="0"/>
                <a:hlinkClick r:id="rId2"/>
              </a:rPr>
              <a:t>://ru.wikipedia.org/</a:t>
            </a:r>
            <a:endParaRPr lang="ru-RU" sz="2000" dirty="0">
              <a:solidFill>
                <a:srgbClr val="0000FF"/>
              </a:solidFill>
              <a:latin typeface="Comic Sans MS" pitchFamily="66" charset="0"/>
            </a:endParaRPr>
          </a:p>
          <a:p>
            <a:pPr algn="ctr"/>
            <a:r>
              <a:rPr lang="en-US" sz="2000" dirty="0">
                <a:hlinkClick r:id="rId3"/>
              </a:rPr>
              <a:t>rilga.narod.ru/egipkartin.html</a:t>
            </a:r>
            <a:endParaRPr lang="ru-RU" sz="2000" dirty="0"/>
          </a:p>
          <a:p>
            <a:pPr algn="ctr"/>
            <a:r>
              <a:rPr lang="en-US" sz="2000" dirty="0">
                <a:solidFill>
                  <a:srgbClr val="0000FF"/>
                </a:solidFill>
                <a:latin typeface="Comic Sans MS" pitchFamily="66" charset="0"/>
                <a:hlinkClick r:id="rId4"/>
              </a:rPr>
              <a:t>http://go.mail.ru/</a:t>
            </a:r>
            <a:endParaRPr lang="ru-RU" sz="2000" dirty="0">
              <a:solidFill>
                <a:srgbClr val="0000FF"/>
              </a:solidFill>
              <a:latin typeface="Comic Sans MS" pitchFamily="66" charset="0"/>
            </a:endParaRPr>
          </a:p>
          <a:p>
            <a:pPr algn="ctr"/>
            <a:r>
              <a:rPr lang="en-US" sz="2000" dirty="0">
                <a:solidFill>
                  <a:srgbClr val="0000FF"/>
                </a:solidFill>
                <a:latin typeface="Comic Sans MS" pitchFamily="66" charset="0"/>
                <a:hlinkClick r:id="rId5"/>
              </a:rPr>
              <a:t>http://www.liveinternet.ru/</a:t>
            </a:r>
            <a:endParaRPr lang="ru-RU" sz="2000" dirty="0">
              <a:solidFill>
                <a:srgbClr val="0000FF"/>
              </a:solidFill>
              <a:latin typeface="Comic Sans MS" pitchFamily="66" charset="0"/>
            </a:endParaRPr>
          </a:p>
          <a:p>
            <a:pPr algn="ctr"/>
            <a:r>
              <a:rPr lang="en-US" sz="2000" dirty="0">
                <a:solidFill>
                  <a:srgbClr val="0000FF"/>
                </a:solidFill>
                <a:latin typeface="Comic Sans MS" pitchFamily="66" charset="0"/>
              </a:rPr>
              <a:t>http://ru-egypt.com/</a:t>
            </a:r>
            <a:endParaRPr lang="ru-RU" sz="20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ОСИРИС и ИСИДА – царь подземного мира и богиня плодородия, воды, 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ветра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3717032"/>
            <a:ext cx="51125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7030A0"/>
                </a:solidFill>
                <a:latin typeface="Segoe Script" pitchFamily="34" charset="0"/>
              </a:rPr>
              <a:t>Осирис – бог плодородия, владыка загробного мира, судья в царстве мёртвых. </a:t>
            </a:r>
          </a:p>
          <a:p>
            <a:pPr>
              <a:defRPr/>
            </a:pPr>
            <a:r>
              <a:rPr lang="ru-RU" b="1" dirty="0">
                <a:solidFill>
                  <a:srgbClr val="7030A0"/>
                </a:solidFill>
                <a:latin typeface="Segoe Script" pitchFamily="34" charset="0"/>
              </a:rPr>
              <a:t>Осирис царствовал на земле после богов </a:t>
            </a:r>
            <a:r>
              <a:rPr lang="ru-RU" b="1" dirty="0" err="1">
                <a:solidFill>
                  <a:srgbClr val="7030A0"/>
                </a:solidFill>
                <a:latin typeface="Segoe Script" pitchFamily="34" charset="0"/>
              </a:rPr>
              <a:t>Pa</a:t>
            </a:r>
            <a:r>
              <a:rPr lang="ru-RU" b="1" dirty="0">
                <a:solidFill>
                  <a:srgbClr val="7030A0"/>
                </a:solidFill>
                <a:latin typeface="Segoe Script" pitchFamily="34" charset="0"/>
              </a:rPr>
              <a:t>, </a:t>
            </a:r>
            <a:r>
              <a:rPr lang="ru-RU" b="1" dirty="0" err="1">
                <a:solidFill>
                  <a:srgbClr val="7030A0"/>
                </a:solidFill>
                <a:latin typeface="Segoe Script" pitchFamily="34" charset="0"/>
              </a:rPr>
              <a:t>Шу</a:t>
            </a:r>
            <a:r>
              <a:rPr lang="ru-RU" b="1" dirty="0">
                <a:solidFill>
                  <a:srgbClr val="7030A0"/>
                </a:solidFill>
                <a:latin typeface="Segoe Script" pitchFamily="34" charset="0"/>
              </a:rPr>
              <a:t> и Геба и научил египтян земледелию, виноградарству и виноделию, добыче и обработке медной и золотой руды, врачебному искусству, строительству городов, учредил культ богов. </a:t>
            </a:r>
          </a:p>
        </p:txBody>
      </p:sp>
      <p:pic>
        <p:nvPicPr>
          <p:cNvPr id="5" name="Picture 7" descr="http://900igr.net/datai/tekhnologija/Skhemy-vjazanija/0025-024-Kak-pravilno-derzhat-krjucho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742"/>
          <a:stretch>
            <a:fillRect/>
          </a:stretch>
        </p:blipFill>
        <p:spPr bwMode="auto">
          <a:xfrm>
            <a:off x="7889875" y="333375"/>
            <a:ext cx="12541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068960"/>
            <a:ext cx="1809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3861048"/>
            <a:ext cx="14287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ИСИДА  находит тело </a:t>
            </a:r>
            <a:r>
              <a:rPr lang="ru-RU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ОСИРИСА</a:t>
            </a:r>
            <a:endParaRPr lang="ru-RU" sz="27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212976"/>
            <a:ext cx="61206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7030A0"/>
                </a:solidFill>
                <a:latin typeface="Segoe Script" pitchFamily="34" charset="0"/>
              </a:rPr>
              <a:t>Исида нашла тело мужа, извлекла скрытую в нём жизненную силу и зачала от мёртвого Осириса сына, Гора. </a:t>
            </a:r>
          </a:p>
          <a:p>
            <a:pPr>
              <a:defRPr/>
            </a:pPr>
            <a:endParaRPr lang="ru-RU" b="1" dirty="0">
              <a:solidFill>
                <a:srgbClr val="7030A0"/>
              </a:solidFill>
              <a:latin typeface="Segoe Script" pitchFamily="34" charset="0"/>
            </a:endParaRPr>
          </a:p>
          <a:p>
            <a:pPr>
              <a:defRPr/>
            </a:pPr>
            <a:r>
              <a:rPr lang="ru-RU" b="1" dirty="0">
                <a:solidFill>
                  <a:srgbClr val="7030A0"/>
                </a:solidFill>
                <a:latin typeface="Segoe Script" pitchFamily="34" charset="0"/>
              </a:rPr>
              <a:t>Когда Гор вырос, он отомстил Сету. Своё волшебное Око, вырванное Сетом в начале битвы, Гор дал проглотить мёртвому отцу. </a:t>
            </a:r>
          </a:p>
          <a:p>
            <a:pPr>
              <a:defRPr/>
            </a:pPr>
            <a:r>
              <a:rPr lang="ru-RU" b="1" dirty="0">
                <a:solidFill>
                  <a:srgbClr val="7030A0"/>
                </a:solidFill>
                <a:latin typeface="Segoe Script" pitchFamily="34" charset="0"/>
              </a:rPr>
              <a:t>Осирис ожил, но не захотел вернуться на землю, а, оставив трон Гору, стал царствовать и вершить суд в загробном мире. </a:t>
            </a:r>
          </a:p>
        </p:txBody>
      </p:sp>
      <p:pic>
        <p:nvPicPr>
          <p:cNvPr id="5" name="Picture 7" descr="http://900igr.net/datai/tekhnologija/Skhemy-vjazanija/0025-024-Kak-pravilno-derzhat-krjucho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742"/>
          <a:stretch>
            <a:fillRect/>
          </a:stretch>
        </p:blipFill>
        <p:spPr bwMode="auto">
          <a:xfrm>
            <a:off x="7889875" y="333375"/>
            <a:ext cx="12541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8732" y="3861048"/>
            <a:ext cx="2421016" cy="1606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229600" cy="1219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66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lang="ru-RU" sz="66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lang="ru-RU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851275" y="260350"/>
            <a:ext cx="1787525" cy="733425"/>
          </a:xfrm>
          <a:prstGeom prst="rect">
            <a:avLst/>
          </a:prstGeom>
          <a:ln w="12700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eaLnBrk="0" hangingPunct="0">
              <a:defRPr/>
            </a:pPr>
            <a:r>
              <a:rPr lang="ru-RU" sz="12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НУН</a:t>
            </a:r>
            <a:endParaRPr lang="ru-RU" sz="1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2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Первозданная пучина вод, хаос</a:t>
            </a:r>
            <a:endParaRPr lang="ru-RU" sz="1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3851275" y="1268413"/>
            <a:ext cx="1962150" cy="627062"/>
          </a:xfrm>
          <a:prstGeom prst="rect">
            <a:avLst/>
          </a:prstGeom>
          <a:ln w="12700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eaLnBrk="0" hangingPunct="0">
              <a:defRPr/>
            </a:pPr>
            <a:r>
              <a:rPr lang="ru-RU" sz="12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АТУМ</a:t>
            </a:r>
            <a:endParaRPr lang="ru-RU" sz="1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2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Первичный земной холм</a:t>
            </a:r>
            <a:endParaRPr lang="ru-RU" sz="1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3927475" y="2224088"/>
            <a:ext cx="1787525" cy="517525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0" hangingPunct="0"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Бог солнца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900113" y="4005263"/>
            <a:ext cx="1787525" cy="517525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0" hangingPunct="0"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ГЕБ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Бог земли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6372225" y="4005263"/>
            <a:ext cx="1787525" cy="517525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0" hangingPunct="0"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НУТ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Богиня неба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250825" y="5084763"/>
            <a:ext cx="1787525" cy="517525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0" hangingPunct="0"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ОСИРИС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Царь загробного мира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2555875" y="5084763"/>
            <a:ext cx="1787525" cy="517525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0" hangingPunct="0"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ИСИДА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Богиня плодородия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5003800" y="5084763"/>
            <a:ext cx="1787525" cy="517525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0" hangingPunct="0"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СЕТ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Бог пустыни и зла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7356475" y="5084763"/>
            <a:ext cx="1536700" cy="517525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0" hangingPunct="0"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НЕФТИДА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Жена Сета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900113" y="3068638"/>
            <a:ext cx="1787525" cy="517525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0" hangingPunct="0"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ШУ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Бог воздуха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1403350" y="6021388"/>
            <a:ext cx="1787525" cy="517525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eaLnBrk="0" hangingPunct="0">
              <a:defRPr/>
            </a:pPr>
            <a:r>
              <a:rPr lang="ru-RU" sz="12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</a:t>
            </a:r>
            <a:endParaRPr lang="ru-RU" sz="1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2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Бог охоты и света</a:t>
            </a:r>
            <a:endParaRPr lang="ru-RU" sz="1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6443663" y="3141663"/>
            <a:ext cx="1787525" cy="517525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0" hangingPunct="0"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ТЕФНУТ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Богиня влаги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388" name="AutoShape 4"/>
          <p:cNvCxnSpPr>
            <a:cxnSpLocks noChangeShapeType="1"/>
          </p:cNvCxnSpPr>
          <p:nvPr/>
        </p:nvCxnSpPr>
        <p:spPr bwMode="auto">
          <a:xfrm>
            <a:off x="4787900" y="981075"/>
            <a:ext cx="0" cy="2952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403" name="AutoShape 19"/>
          <p:cNvCxnSpPr>
            <a:cxnSpLocks noChangeShapeType="1"/>
          </p:cNvCxnSpPr>
          <p:nvPr/>
        </p:nvCxnSpPr>
        <p:spPr bwMode="auto">
          <a:xfrm>
            <a:off x="4787900" y="1916113"/>
            <a:ext cx="0" cy="2952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402" name="AutoShape 18"/>
          <p:cNvCxnSpPr>
            <a:cxnSpLocks noChangeShapeType="1"/>
          </p:cNvCxnSpPr>
          <p:nvPr/>
        </p:nvCxnSpPr>
        <p:spPr bwMode="auto">
          <a:xfrm>
            <a:off x="5664200" y="2800350"/>
            <a:ext cx="784225" cy="4000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401" name="AutoShape 17"/>
          <p:cNvCxnSpPr>
            <a:cxnSpLocks noChangeShapeType="1"/>
          </p:cNvCxnSpPr>
          <p:nvPr/>
        </p:nvCxnSpPr>
        <p:spPr bwMode="auto">
          <a:xfrm flipH="1">
            <a:off x="2700338" y="2781300"/>
            <a:ext cx="1174750" cy="3397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400" name="AutoShape 16"/>
          <p:cNvCxnSpPr>
            <a:cxnSpLocks noChangeShapeType="1"/>
          </p:cNvCxnSpPr>
          <p:nvPr/>
        </p:nvCxnSpPr>
        <p:spPr bwMode="auto">
          <a:xfrm flipH="1">
            <a:off x="2700338" y="3500438"/>
            <a:ext cx="1800225" cy="5048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399" name="AutoShape 15"/>
          <p:cNvCxnSpPr>
            <a:cxnSpLocks noChangeShapeType="1"/>
          </p:cNvCxnSpPr>
          <p:nvPr/>
        </p:nvCxnSpPr>
        <p:spPr bwMode="auto">
          <a:xfrm>
            <a:off x="4787900" y="3429000"/>
            <a:ext cx="1655763" cy="647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398" name="AutoShape 14"/>
          <p:cNvCxnSpPr>
            <a:cxnSpLocks noChangeShapeType="1"/>
          </p:cNvCxnSpPr>
          <p:nvPr/>
        </p:nvCxnSpPr>
        <p:spPr bwMode="auto">
          <a:xfrm flipH="1">
            <a:off x="1979613" y="4365625"/>
            <a:ext cx="2259012" cy="739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397" name="AutoShape 13"/>
          <p:cNvCxnSpPr>
            <a:cxnSpLocks noChangeShapeType="1"/>
          </p:cNvCxnSpPr>
          <p:nvPr/>
        </p:nvCxnSpPr>
        <p:spPr bwMode="auto">
          <a:xfrm flipH="1">
            <a:off x="3635375" y="4365625"/>
            <a:ext cx="839788" cy="739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396" name="AutoShape 12"/>
          <p:cNvCxnSpPr>
            <a:cxnSpLocks noChangeShapeType="1"/>
          </p:cNvCxnSpPr>
          <p:nvPr/>
        </p:nvCxnSpPr>
        <p:spPr bwMode="auto">
          <a:xfrm>
            <a:off x="2268538" y="5373688"/>
            <a:ext cx="0" cy="669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395" name="AutoShape 11"/>
          <p:cNvCxnSpPr>
            <a:cxnSpLocks noChangeShapeType="1"/>
          </p:cNvCxnSpPr>
          <p:nvPr/>
        </p:nvCxnSpPr>
        <p:spPr bwMode="auto">
          <a:xfrm>
            <a:off x="4859338" y="4365625"/>
            <a:ext cx="2808287" cy="6762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394" name="AutoShape 10"/>
          <p:cNvCxnSpPr>
            <a:cxnSpLocks noChangeShapeType="1"/>
          </p:cNvCxnSpPr>
          <p:nvPr/>
        </p:nvCxnSpPr>
        <p:spPr bwMode="auto">
          <a:xfrm>
            <a:off x="4572000" y="4365625"/>
            <a:ext cx="1439863" cy="7191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6393" name="AutoShape 9"/>
          <p:cNvCxnSpPr>
            <a:cxnSpLocks noChangeShapeType="1"/>
          </p:cNvCxnSpPr>
          <p:nvPr/>
        </p:nvCxnSpPr>
        <p:spPr bwMode="auto">
          <a:xfrm flipV="1">
            <a:off x="2771775" y="3429000"/>
            <a:ext cx="3675063" cy="460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6392" name="AutoShape 8"/>
          <p:cNvCxnSpPr>
            <a:cxnSpLocks noChangeShapeType="1"/>
          </p:cNvCxnSpPr>
          <p:nvPr/>
        </p:nvCxnSpPr>
        <p:spPr bwMode="auto">
          <a:xfrm>
            <a:off x="2051050" y="5373688"/>
            <a:ext cx="5270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6390" name="AutoShape 6"/>
          <p:cNvCxnSpPr>
            <a:cxnSpLocks noChangeShapeType="1"/>
          </p:cNvCxnSpPr>
          <p:nvPr/>
        </p:nvCxnSpPr>
        <p:spPr bwMode="auto">
          <a:xfrm>
            <a:off x="2700338" y="4365625"/>
            <a:ext cx="367506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4920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cxnSp>
        <p:nvCxnSpPr>
          <p:cNvPr id="33" name="AutoShape 8"/>
          <p:cNvCxnSpPr>
            <a:cxnSpLocks noChangeShapeType="1"/>
          </p:cNvCxnSpPr>
          <p:nvPr/>
        </p:nvCxnSpPr>
        <p:spPr bwMode="auto">
          <a:xfrm>
            <a:off x="6804025" y="5373688"/>
            <a:ext cx="5270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250825" y="260350"/>
            <a:ext cx="302577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Гелиупольская версия происхождения богов (учимся составлять схемы)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Бог </a:t>
            </a:r>
            <a:r>
              <a:rPr lang="ru-RU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Гор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07703" y="2132856"/>
            <a:ext cx="482453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0225" algn="just">
              <a:defRPr/>
            </a:pPr>
            <a:r>
              <a:rPr lang="ru-RU" b="1" dirty="0">
                <a:solidFill>
                  <a:srgbClr val="333399"/>
                </a:solidFill>
                <a:latin typeface="Segoe Script" pitchFamily="34" charset="0"/>
                <a:cs typeface="Times New Roman" pitchFamily="18" charset="0"/>
              </a:rPr>
              <a:t>Гор, Хор ("высота", "</a:t>
            </a:r>
            <a:r>
              <a:rPr lang="ru-RU" b="1" dirty="0" smtClean="0">
                <a:solidFill>
                  <a:srgbClr val="333399"/>
                </a:solidFill>
                <a:latin typeface="Segoe Script" pitchFamily="34" charset="0"/>
                <a:cs typeface="Times New Roman" pitchFamily="18" charset="0"/>
              </a:rPr>
              <a:t>небо") </a:t>
            </a:r>
            <a:r>
              <a:rPr lang="ru-RU" b="1" dirty="0">
                <a:solidFill>
                  <a:srgbClr val="333399"/>
                </a:solidFill>
                <a:latin typeface="Segoe Script" pitchFamily="34" charset="0"/>
                <a:cs typeface="Times New Roman" pitchFamily="18" charset="0"/>
              </a:rPr>
              <a:t>- бог неба и солнца в облике сокола, человека с головой сокола или крылатого солнца, сын богини плодородия Исиды и </a:t>
            </a:r>
            <a:r>
              <a:rPr lang="ru-RU" b="1" dirty="0" smtClean="0">
                <a:solidFill>
                  <a:srgbClr val="333399"/>
                </a:solidFill>
                <a:latin typeface="Segoe Script" pitchFamily="34" charset="0"/>
                <a:cs typeface="Times New Roman" pitchFamily="18" charset="0"/>
              </a:rPr>
              <a:t>Осириса.</a:t>
            </a:r>
            <a:endParaRPr lang="ru-RU" b="1" dirty="0">
              <a:solidFill>
                <a:srgbClr val="333399"/>
              </a:solidFill>
              <a:latin typeface="Segoe Script" pitchFamily="34" charset="0"/>
              <a:cs typeface="Times New Roman" pitchFamily="18" charset="0"/>
            </a:endParaRPr>
          </a:p>
          <a:p>
            <a:pPr indent="530225" algn="just">
              <a:defRPr/>
            </a:pPr>
            <a:endParaRPr lang="ru-RU" b="1" dirty="0">
              <a:solidFill>
                <a:srgbClr val="333399"/>
              </a:solidFill>
              <a:latin typeface="Segoe Script" pitchFamily="34" charset="0"/>
              <a:cs typeface="Times New Roman" pitchFamily="18" charset="0"/>
            </a:endParaRPr>
          </a:p>
          <a:p>
            <a:pPr indent="530225" algn="just">
              <a:defRPr/>
            </a:pPr>
            <a:r>
              <a:rPr lang="ru-RU" b="1" dirty="0">
                <a:solidFill>
                  <a:srgbClr val="333399"/>
                </a:solidFill>
                <a:latin typeface="Segoe Script" pitchFamily="34" charset="0"/>
                <a:cs typeface="Times New Roman" pitchFamily="18" charset="0"/>
              </a:rPr>
              <a:t>Символ — солнечный диск с распростёртыми крыльями. Первоначально почитался как бог охоты.  </a:t>
            </a:r>
          </a:p>
        </p:txBody>
      </p:sp>
      <p:pic>
        <p:nvPicPr>
          <p:cNvPr id="5" name="Picture 7" descr="http://900igr.net/datai/tekhnologija/Skhemy-vjazanija/0025-024-Kak-pravilno-derzhat-krjucho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742"/>
          <a:stretch>
            <a:fillRect/>
          </a:stretch>
        </p:blipFill>
        <p:spPr bwMode="auto">
          <a:xfrm>
            <a:off x="7889875" y="333375"/>
            <a:ext cx="12541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4" descr="01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72816"/>
            <a:ext cx="14287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5" descr="01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1268760"/>
            <a:ext cx="14287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1" descr="http://enigma-project.ru/wp-content/uploads/2010/03/bogi-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3789040"/>
            <a:ext cx="1944687" cy="277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СЕТ – злой бог пустыни и чужеземных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стран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3717032"/>
            <a:ext cx="54725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2313" algn="just">
              <a:defRPr/>
            </a:pPr>
            <a:r>
              <a:rPr lang="ru-RU" b="1" dirty="0">
                <a:solidFill>
                  <a:srgbClr val="7030A0"/>
                </a:solidFill>
                <a:latin typeface="Segoe Script" pitchFamily="34" charset="0"/>
              </a:rPr>
              <a:t>Сет - бог пустыни, т. е. чужеземных стран, брат и убийца Осириса.</a:t>
            </a:r>
          </a:p>
          <a:p>
            <a:pPr indent="722313" algn="just">
              <a:defRPr/>
            </a:pPr>
            <a:endParaRPr lang="ru-RU" b="1" dirty="0">
              <a:solidFill>
                <a:srgbClr val="7030A0"/>
              </a:solidFill>
              <a:latin typeface="Segoe Script" pitchFamily="34" charset="0"/>
            </a:endParaRPr>
          </a:p>
          <a:p>
            <a:pPr indent="722313" algn="just">
              <a:defRPr/>
            </a:pPr>
            <a:r>
              <a:rPr lang="ru-RU" b="1" dirty="0">
                <a:solidFill>
                  <a:srgbClr val="7030A0"/>
                </a:solidFill>
                <a:latin typeface="Segoe Script" pitchFamily="34" charset="0"/>
              </a:rPr>
              <a:t>Священные животные Сета: свинья ("отвращение для богов"), антилопа, жираф, осёл. </a:t>
            </a:r>
          </a:p>
        </p:txBody>
      </p:sp>
      <p:pic>
        <p:nvPicPr>
          <p:cNvPr id="5" name="Picture 7" descr="http://900igr.net/datai/tekhnologija/Skhemy-vjazanija/0025-024-Kak-pravilno-derzhat-krjucho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742"/>
          <a:stretch>
            <a:fillRect/>
          </a:stretch>
        </p:blipFill>
        <p:spPr bwMode="auto">
          <a:xfrm>
            <a:off x="7889875" y="333375"/>
            <a:ext cx="12541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924944"/>
            <a:ext cx="181460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НЕФТИДА – жена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СЕТА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2924944"/>
            <a:ext cx="46805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0225" algn="just">
              <a:defRPr/>
            </a:pPr>
            <a:r>
              <a:rPr lang="ru-RU" b="1" dirty="0" err="1">
                <a:solidFill>
                  <a:srgbClr val="7030A0"/>
                </a:solidFill>
                <a:latin typeface="Segoe Script" pitchFamily="34" charset="0"/>
              </a:rPr>
              <a:t>Нефтида</a:t>
            </a:r>
            <a:r>
              <a:rPr lang="ru-RU" b="1" dirty="0">
                <a:solidFill>
                  <a:srgbClr val="7030A0"/>
                </a:solidFill>
                <a:latin typeface="Segoe Script" pitchFamily="34" charset="0"/>
              </a:rPr>
              <a:t> – жена Сета. Помогала Исиде разыскивать тело Осириса, сопровождала Ра во время его ночного плавания по подземным водам.</a:t>
            </a:r>
          </a:p>
        </p:txBody>
      </p:sp>
      <p:pic>
        <p:nvPicPr>
          <p:cNvPr id="7" name="Picture 7" descr="http://900igr.net/datai/tekhnologija/Skhemy-vjazanija/0025-024-Kak-pravilno-derzhat-krjucho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742"/>
          <a:stretch>
            <a:fillRect/>
          </a:stretch>
        </p:blipFill>
        <p:spPr bwMode="auto">
          <a:xfrm>
            <a:off x="7889875" y="333375"/>
            <a:ext cx="12541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204864"/>
            <a:ext cx="209550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2276872"/>
            <a:ext cx="1249362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840760" cy="125496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Обобщаем знания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Проверь соседа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900113" y="6021388"/>
            <a:ext cx="792035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ru-RU" b="1" dirty="0">
                <a:solidFill>
                  <a:srgbClr val="0000FF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Из слёз Ра или вылеплены из глины богом </a:t>
            </a:r>
            <a:r>
              <a:rPr lang="ru-RU" b="1" dirty="0" err="1">
                <a:solidFill>
                  <a:srgbClr val="0000FF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Хнумом</a:t>
            </a:r>
            <a:r>
              <a:rPr lang="ru-RU" b="1" dirty="0">
                <a:solidFill>
                  <a:srgbClr val="0000FF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на гончарном круге.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87375" y="1485900"/>
            <a:ext cx="2607699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ru-RU" b="1">
                <a:solidFill>
                  <a:srgbClr val="CC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1. Кто создал мир?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757238" y="1846263"/>
            <a:ext cx="8063234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ru-RU" b="1" dirty="0">
                <a:solidFill>
                  <a:srgbClr val="0000FF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Мир был создан из первозданной пучины вод </a:t>
            </a:r>
            <a:r>
              <a:rPr lang="ru-RU" b="1" dirty="0" err="1">
                <a:solidFill>
                  <a:srgbClr val="0000FF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Нун</a:t>
            </a:r>
            <a:r>
              <a:rPr lang="ru-RU" b="1" dirty="0">
                <a:solidFill>
                  <a:srgbClr val="0000FF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богом </a:t>
            </a:r>
            <a:r>
              <a:rPr lang="ru-RU" b="1" dirty="0" err="1">
                <a:solidFill>
                  <a:srgbClr val="0000FF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Атумом</a:t>
            </a:r>
            <a:r>
              <a:rPr lang="ru-RU" b="1" dirty="0">
                <a:solidFill>
                  <a:srgbClr val="0000FF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– первичным земным холмом, на вершине которого поднялся бог солнца Ра. Ра создал всех последующих богов.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658813" y="2781300"/>
            <a:ext cx="3468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 eaLnBrk="0" hangingPunct="0"/>
            <a:r>
              <a:rPr lang="ru-RU" b="1">
                <a:solidFill>
                  <a:srgbClr val="CC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2. Из чего был создан мир?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828675" y="3213100"/>
            <a:ext cx="7488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ru-RU" b="1">
                <a:solidFill>
                  <a:srgbClr val="0000FF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Из пучины вод и первичного земного холма.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684213" y="3573463"/>
            <a:ext cx="7561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ru-RU" b="1">
                <a:solidFill>
                  <a:srgbClr val="CC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3. Какие боги повелевали водой, воздухом, землёй, небом?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828675" y="3933825"/>
            <a:ext cx="7956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ru-RU" b="1">
                <a:solidFill>
                  <a:srgbClr val="0000FF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Водой – Тефнут, воздухом – Шу, землёй – Геб, небом – Нут.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684213" y="4294188"/>
            <a:ext cx="7777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ru-RU" b="1">
                <a:solidFill>
                  <a:srgbClr val="CC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4. Кто такие Осирис, Исида, Сет, Нефтида, Гор?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828676" y="4725988"/>
            <a:ext cx="7991796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ru-RU" b="1" dirty="0">
                <a:solidFill>
                  <a:srgbClr val="0000FF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Осирис, Исида, Сет и </a:t>
            </a:r>
            <a:r>
              <a:rPr lang="ru-RU" b="1" dirty="0" err="1">
                <a:solidFill>
                  <a:srgbClr val="0000FF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Нефтида</a:t>
            </a:r>
            <a:r>
              <a:rPr lang="ru-RU" b="1" dirty="0">
                <a:solidFill>
                  <a:srgbClr val="0000FF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– дети Геба и Нут, связанные родственными и супружескими узами. Гор – сын Осириса и Исиды, правитель земного царства.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684213" y="5662613"/>
            <a:ext cx="4752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ru-RU" b="1">
                <a:solidFill>
                  <a:srgbClr val="CC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5. Из чего были созданы люди?</a:t>
            </a:r>
          </a:p>
        </p:txBody>
      </p:sp>
      <p:pic>
        <p:nvPicPr>
          <p:cNvPr id="56334" name="Picture 14" descr="C:\Users\Галина\AppData\Local\Microsoft\Windows\Temporary Internet Files\Content.IE5\6F2M10BQ\MC900089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60648"/>
            <a:ext cx="1992042" cy="131215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3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Обобщаем знания</a:t>
            </a:r>
            <a:b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Оцени соседа</a:t>
            </a:r>
            <a:endParaRPr lang="ru-RU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7347" name="Прямоугольник 2"/>
          <p:cNvSpPr>
            <a:spLocks noChangeArrowheads="1"/>
          </p:cNvSpPr>
          <p:nvPr/>
        </p:nvSpPr>
        <p:spPr bwMode="auto">
          <a:xfrm>
            <a:off x="900113" y="1773238"/>
            <a:ext cx="7704137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CC0000"/>
                </a:solidFill>
                <a:latin typeface="Comic Sans MS" pitchFamily="66" charset="0"/>
                <a:cs typeface="Times New Roman" pitchFamily="18" charset="0"/>
              </a:rPr>
              <a:t>Сколько баллов набрал твой сосед?</a:t>
            </a:r>
          </a:p>
          <a:p>
            <a:endParaRPr lang="ru-RU" sz="3200" b="1" dirty="0">
              <a:solidFill>
                <a:srgbClr val="CC0000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ru-RU" sz="3200" b="1" dirty="0">
              <a:solidFill>
                <a:srgbClr val="CC0000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ru-RU" sz="3200" b="1" dirty="0">
              <a:solidFill>
                <a:srgbClr val="CC0000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/>
            <a:r>
              <a:rPr lang="ru-RU" sz="5400" b="1" dirty="0" smtClean="0">
                <a:solidFill>
                  <a:srgbClr val="CC0000"/>
                </a:solidFill>
                <a:latin typeface="Comic Sans MS" pitchFamily="66" charset="0"/>
                <a:cs typeface="Times New Roman" pitchFamily="18" charset="0"/>
              </a:rPr>
              <a:t>_ _ </a:t>
            </a:r>
            <a:r>
              <a:rPr lang="ru-RU" sz="5400" b="1" dirty="0">
                <a:solidFill>
                  <a:srgbClr val="CC0000"/>
                </a:solidFill>
                <a:latin typeface="Comic Sans MS" pitchFamily="66" charset="0"/>
                <a:cs typeface="Times New Roman" pitchFamily="18" charset="0"/>
              </a:rPr>
              <a:t>из 5</a:t>
            </a:r>
            <a:endParaRPr lang="ru-RU" sz="5400" dirty="0"/>
          </a:p>
        </p:txBody>
      </p:sp>
      <p:pic>
        <p:nvPicPr>
          <p:cNvPr id="4" name="Picture 14" descr="C:\Users\Галина\AppData\Local\Microsoft\Windows\Temporary Internet Files\Content.IE5\6F2M10BQ\MC900089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60648"/>
            <a:ext cx="1992042" cy="131215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635896" y="3645024"/>
            <a:ext cx="86409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solidFill>
                  <a:srgbClr val="CC0000"/>
                </a:solidFill>
                <a:latin typeface="Comic Sans MS" pitchFamily="66" charset="0"/>
                <a:cs typeface="Times New Roman" pitchFamily="18" charset="0"/>
              </a:rPr>
              <a:t>?</a:t>
            </a:r>
            <a:endParaRPr lang="ru-RU" sz="6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735</Words>
  <Application>Microsoft Office PowerPoint</Application>
  <PresentationFormat>Экран (4:3)</PresentationFormat>
  <Paragraphs>128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</vt:lpstr>
      <vt:lpstr>ОСИРИС и ИСИДА – царь подземного мира и богиня плодородия, воды, ветра</vt:lpstr>
      <vt:lpstr>ИСИДА  находит тело ОСИРИСА</vt:lpstr>
      <vt:lpstr> </vt:lpstr>
      <vt:lpstr>Бог Гор</vt:lpstr>
      <vt:lpstr>СЕТ – злой бог пустыни и чужеземных стран</vt:lpstr>
      <vt:lpstr>НЕФТИДА – жена СЕТА</vt:lpstr>
      <vt:lpstr>Обобщаем знания  Проверь соседа</vt:lpstr>
      <vt:lpstr>Обобщаем знания  Оцени соседа</vt:lpstr>
      <vt:lpstr>Что я узнал на уроке?  </vt:lpstr>
      <vt:lpstr>Что помогло мне  добыть знания?  </vt:lpstr>
      <vt:lpstr>Что помогло мне  запомнить новые сведения?  </vt:lpstr>
      <vt:lpstr>Что  я хочу узнать о Древнем Египте?</vt:lpstr>
      <vt:lpstr>Какая сцена изображена на папирусе?</vt:lpstr>
      <vt:lpstr>Кто это? За что он удостоился чести быть увековеченным?</vt:lpstr>
      <vt:lpstr>Кого восхваляет это стихотворение? Как называются произведения такого жанра?</vt:lpstr>
      <vt:lpstr>Домашнее задание</vt:lpstr>
      <vt:lpstr>Использованные материалы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Галина</dc:creator>
  <cp:lastModifiedBy>Галина</cp:lastModifiedBy>
  <cp:revision>2</cp:revision>
  <dcterms:created xsi:type="dcterms:W3CDTF">2015-11-22T14:30:52Z</dcterms:created>
  <dcterms:modified xsi:type="dcterms:W3CDTF">2015-11-22T18:54:01Z</dcterms:modified>
</cp:coreProperties>
</file>