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83" r:id="rId2"/>
    <p:sldId id="286" r:id="rId3"/>
    <p:sldId id="257" r:id="rId4"/>
    <p:sldId id="287" r:id="rId5"/>
    <p:sldId id="299" r:id="rId6"/>
    <p:sldId id="284" r:id="rId7"/>
    <p:sldId id="260" r:id="rId8"/>
    <p:sldId id="288" r:id="rId9"/>
    <p:sldId id="290" r:id="rId10"/>
    <p:sldId id="292" r:id="rId11"/>
    <p:sldId id="289" r:id="rId12"/>
    <p:sldId id="305" r:id="rId13"/>
    <p:sldId id="307" r:id="rId14"/>
    <p:sldId id="308" r:id="rId15"/>
    <p:sldId id="310" r:id="rId16"/>
    <p:sldId id="311" r:id="rId17"/>
    <p:sldId id="312" r:id="rId18"/>
    <p:sldId id="302" r:id="rId19"/>
    <p:sldId id="313" r:id="rId20"/>
    <p:sldId id="265" r:id="rId21"/>
    <p:sldId id="267" r:id="rId22"/>
    <p:sldId id="28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4307A-8614-4935-A1B0-19D03535B0C0}" type="datetimeFigureOut">
              <a:rPr lang="ru-RU" smtClean="0"/>
              <a:pPr/>
              <a:t>22.11.2015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6A243-5F93-4DE4-9C45-605D37852BEB}" type="slidenum">
              <a:rPr lang="ru-RU" smtClean="0"/>
              <a:pPr/>
              <a:t>‹#›</a:t>
            </a:fld>
            <a:endParaRPr lang="ru-RU"/>
          </a:p>
        </p:txBody>
      </p:sp>
    </p:spTree>
    <p:extLst>
      <p:ext uri="{BB962C8B-B14F-4D97-AF65-F5344CB8AC3E}">
        <p14:creationId xmlns="" xmlns:p14="http://schemas.microsoft.com/office/powerpoint/2010/main" val="219978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76A243-5F93-4DE4-9C45-605D37852BEB}"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F13F6D-EC07-405E-9EB7-58E545B98EA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60BA78D-AF64-4BA3-8418-13FA771A733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F13F6D-EC07-405E-9EB7-58E545B98EA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60BA78D-AF64-4BA3-8418-13FA771A7330}" type="datetimeFigureOut">
              <a:rPr lang="ru-RU" smtClean="0"/>
              <a:pPr/>
              <a:t>22.11.2015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F13F6D-EC07-405E-9EB7-58E545B98EA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asternak.jpg"/>
          <p:cNvPicPr>
            <a:picLocks noChangeAspect="1"/>
          </p:cNvPicPr>
          <p:nvPr/>
        </p:nvPicPr>
        <p:blipFill>
          <a:blip r:embed="rId3" cstate="print"/>
          <a:stretch>
            <a:fillRect/>
          </a:stretch>
        </p:blipFill>
        <p:spPr>
          <a:xfrm>
            <a:off x="571472" y="571480"/>
            <a:ext cx="3291229" cy="5072098"/>
          </a:xfrm>
          <a:prstGeom prst="rect">
            <a:avLst/>
          </a:prstGeom>
          <a:ln>
            <a:noFill/>
          </a:ln>
          <a:effectLst>
            <a:softEdge rad="112500"/>
          </a:effectLst>
        </p:spPr>
      </p:pic>
      <p:sp>
        <p:nvSpPr>
          <p:cNvPr id="5" name="Прямоугольник 4"/>
          <p:cNvSpPr/>
          <p:nvPr/>
        </p:nvSpPr>
        <p:spPr>
          <a:xfrm>
            <a:off x="4071938" y="714356"/>
            <a:ext cx="4572000" cy="5447645"/>
          </a:xfrm>
          <a:prstGeom prst="rect">
            <a:avLst/>
          </a:prstGeom>
        </p:spPr>
        <p:txBody>
          <a:bodyPr wrap="square">
            <a:spAutoFit/>
          </a:bodyPr>
          <a:lstStyle/>
          <a:p>
            <a:pPr algn="ctr" fontAlgn="auto">
              <a:spcBef>
                <a:spcPts val="0"/>
              </a:spcBef>
              <a:spcAft>
                <a:spcPts val="0"/>
              </a:spcAft>
              <a:defRPr/>
            </a:pPr>
            <a:endParaRPr lang="en-US"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endParaRPr>
          </a:p>
          <a:p>
            <a:pPr algn="ctr" fontAlgn="auto">
              <a:spcBef>
                <a:spcPts val="0"/>
              </a:spcBef>
              <a:spcAft>
                <a:spcPts val="0"/>
              </a:spcAft>
              <a:defRPr/>
            </a:pPr>
            <a:r>
              <a:rPr lang="ru-RU"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Борис </a:t>
            </a:r>
            <a:r>
              <a:rPr lang="ru-RU" sz="36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Леонидович </a:t>
            </a:r>
          </a:p>
          <a:p>
            <a:pPr algn="ctr" fontAlgn="auto">
              <a:spcBef>
                <a:spcPts val="0"/>
              </a:spcBef>
              <a:spcAft>
                <a:spcPts val="0"/>
              </a:spcAft>
              <a:defRPr/>
            </a:pPr>
            <a:r>
              <a:rPr lang="ru-RU" sz="36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Пастернак </a:t>
            </a:r>
          </a:p>
          <a:p>
            <a:pPr algn="ctr" fontAlgn="auto">
              <a:spcBef>
                <a:spcPts val="0"/>
              </a:spcBef>
              <a:spcAft>
                <a:spcPts val="0"/>
              </a:spcAft>
              <a:defRPr/>
            </a:pPr>
            <a:r>
              <a:rPr lang="ru-RU" sz="36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a:t>
            </a:r>
            <a:r>
              <a:rPr lang="ru-RU"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1890-1960</a:t>
            </a:r>
            <a:r>
              <a:rPr lang="ru-RU"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a:t>
            </a:r>
            <a:endParaRPr lang="en-US"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endParaRPr>
          </a:p>
          <a:p>
            <a:pPr algn="ctr" fontAlgn="auto">
              <a:spcBef>
                <a:spcPts val="0"/>
              </a:spcBef>
              <a:spcAft>
                <a:spcPts val="0"/>
              </a:spcAft>
              <a:defRPr/>
            </a:pPr>
            <a:endParaRPr lang="en-US"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endParaRPr>
          </a:p>
          <a:p>
            <a:r>
              <a:rPr lang="en-US"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125 </a:t>
            </a:r>
            <a:r>
              <a:rPr lang="ru-RU" sz="3600" dirty="0" smtClean="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лет со дня рождения </a:t>
            </a:r>
            <a:endParaRPr lang="en-US" sz="2000" dirty="0" smtClean="0">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Бокучава</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М.В.</a:t>
            </a:r>
          </a:p>
          <a:p>
            <a:r>
              <a:rPr lang="ru-RU" sz="2000" dirty="0" smtClean="0">
                <a:latin typeface="Times New Roman" pitchFamily="18" charset="0"/>
                <a:cs typeface="Times New Roman" pitchFamily="18" charset="0"/>
              </a:rPr>
              <a:t>Учитель русского языка и литературы </a:t>
            </a:r>
            <a:r>
              <a:rPr lang="ru-RU" sz="2000" dirty="0" err="1" smtClean="0">
                <a:latin typeface="Times New Roman" pitchFamily="18" charset="0"/>
                <a:cs typeface="Times New Roman" pitchFamily="18" charset="0"/>
              </a:rPr>
              <a:t>Удельнинской</a:t>
            </a:r>
            <a:r>
              <a:rPr lang="ru-RU" sz="2000" dirty="0" smtClean="0">
                <a:latin typeface="Times New Roman" pitchFamily="18" charset="0"/>
                <a:cs typeface="Times New Roman" pitchFamily="18" charset="0"/>
              </a:rPr>
              <a:t> СОШ №34 </a:t>
            </a:r>
          </a:p>
          <a:p>
            <a:pPr algn="ctr" fontAlgn="auto">
              <a:spcBef>
                <a:spcPts val="0"/>
              </a:spcBef>
              <a:spcAft>
                <a:spcPts val="0"/>
              </a:spcAft>
              <a:defRPr/>
            </a:pPr>
            <a:endParaRPr lang="ru-RU" sz="36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Текст 5"/>
          <p:cNvSpPr>
            <a:spLocks noGrp="1"/>
          </p:cNvSpPr>
          <p:nvPr>
            <p:ph idx="1"/>
          </p:nvPr>
        </p:nvSpPr>
        <p:spPr>
          <a:xfrm>
            <a:off x="4429123" y="785794"/>
            <a:ext cx="4071967" cy="5000660"/>
          </a:xfrm>
        </p:spPr>
        <p:txBody>
          <a:bodyPr>
            <a:noAutofit/>
          </a:bodyPr>
          <a:lstStyle/>
          <a:p>
            <a:pPr marL="0" indent="0">
              <a:buNone/>
            </a:pPr>
            <a:r>
              <a:rPr lang="ru-RU" sz="1600" dirty="0" smtClean="0"/>
              <a:t> </a:t>
            </a:r>
            <a:r>
              <a:rPr lang="ru-RU" sz="2000" dirty="0" smtClean="0">
                <a:latin typeface="Times New Roman" pitchFamily="18" charset="0"/>
                <a:cs typeface="Times New Roman" pitchFamily="18" charset="0"/>
              </a:rPr>
              <a:t>Борис Леонидович Пастернак — поэт-философ, вдумчивый художник, заинтересованно вглядывающийся в окружающую жизнь. Пытливый ум поэта хочет проникнуть в самую суть вещей, понять их и поведать миру о своих открытиях. </a:t>
            </a: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Он владел талантом выражать глубокие и тонкие человеческие чувства, проникновенно изображал картины природы. Восхищался   красотой мира , стремился  отыскать повсюду прекрасное </a:t>
            </a:r>
            <a:r>
              <a:rPr lang="ru-RU" sz="1600" dirty="0" smtClean="0"/>
              <a:t>.</a:t>
            </a:r>
            <a:endParaRPr lang="ru-RU" sz="1600" b="1" i="1" dirty="0" smtClean="0">
              <a:latin typeface="Times New Roman" pitchFamily="18" charset="0"/>
              <a:cs typeface="Times New Roman" pitchFamily="18" charset="0"/>
            </a:endParaRPr>
          </a:p>
        </p:txBody>
      </p:sp>
      <p:pic>
        <p:nvPicPr>
          <p:cNvPr id="5" name="Содержимое 7" descr="-194931584.jpg"/>
          <p:cNvPicPr>
            <a:picLocks noChangeAspect="1"/>
          </p:cNvPicPr>
          <p:nvPr/>
        </p:nvPicPr>
        <p:blipFill>
          <a:blip r:embed="rId2" cstate="print"/>
          <a:stretch>
            <a:fillRect/>
          </a:stretch>
        </p:blipFill>
        <p:spPr>
          <a:xfrm>
            <a:off x="714348" y="571480"/>
            <a:ext cx="3714776" cy="5143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764704"/>
            <a:ext cx="4032448" cy="5093188"/>
          </a:xfrm>
        </p:spPr>
        <p:txBody>
          <a:bodyPr>
            <a:normAutofit fontScale="25000" lnSpcReduction="20000"/>
          </a:bodyPr>
          <a:lstStyle/>
          <a:p>
            <a:pPr marL="0" indent="0">
              <a:buNone/>
            </a:pPr>
            <a:r>
              <a:rPr lang="ru-RU" sz="7200" dirty="0">
                <a:latin typeface="Times New Roman" pitchFamily="18" charset="0"/>
                <a:cs typeface="Times New Roman" pitchFamily="18" charset="0"/>
              </a:rPr>
              <a:t>Гул затих. Я вышел на подмостки.</a:t>
            </a:r>
          </a:p>
          <a:p>
            <a:pPr marL="0" indent="0">
              <a:buNone/>
            </a:pPr>
            <a:r>
              <a:rPr lang="ru-RU" sz="7200" dirty="0">
                <a:latin typeface="Times New Roman" pitchFamily="18" charset="0"/>
                <a:cs typeface="Times New Roman" pitchFamily="18" charset="0"/>
              </a:rPr>
              <a:t>Прислонясь к дверному косяку,</a:t>
            </a:r>
          </a:p>
          <a:p>
            <a:pPr marL="0" indent="0">
              <a:buNone/>
            </a:pPr>
            <a:r>
              <a:rPr lang="ru-RU" sz="7200" dirty="0">
                <a:latin typeface="Times New Roman" pitchFamily="18" charset="0"/>
                <a:cs typeface="Times New Roman" pitchFamily="18" charset="0"/>
              </a:rPr>
              <a:t>Я ловлю в далёком отголоске</a:t>
            </a:r>
          </a:p>
          <a:p>
            <a:pPr marL="0" indent="0">
              <a:buNone/>
            </a:pPr>
            <a:r>
              <a:rPr lang="ru-RU" sz="7200" dirty="0">
                <a:latin typeface="Times New Roman" pitchFamily="18" charset="0"/>
                <a:cs typeface="Times New Roman" pitchFamily="18" charset="0"/>
              </a:rPr>
              <a:t>Что случится на моём веку́.</a:t>
            </a:r>
          </a:p>
          <a:p>
            <a:endParaRPr lang="ru-RU" sz="7200" dirty="0">
              <a:latin typeface="Times New Roman" pitchFamily="18" charset="0"/>
              <a:cs typeface="Times New Roman" pitchFamily="18" charset="0"/>
            </a:endParaRPr>
          </a:p>
          <a:p>
            <a:pPr marL="0" indent="0">
              <a:buNone/>
            </a:pPr>
            <a:r>
              <a:rPr lang="ru-RU" sz="7200" dirty="0">
                <a:latin typeface="Times New Roman" pitchFamily="18" charset="0"/>
                <a:cs typeface="Times New Roman" pitchFamily="18" charset="0"/>
              </a:rPr>
              <a:t>На меня наставлен сумрак </a:t>
            </a:r>
            <a:r>
              <a:rPr lang="ru-RU" sz="7200" dirty="0" err="1">
                <a:latin typeface="Times New Roman" pitchFamily="18" charset="0"/>
                <a:cs typeface="Times New Roman" pitchFamily="18" charset="0"/>
              </a:rPr>
              <a:t>но́чи</a:t>
            </a:r>
            <a:endParaRPr lang="ru-RU" sz="7200" dirty="0">
              <a:latin typeface="Times New Roman" pitchFamily="18" charset="0"/>
              <a:cs typeface="Times New Roman" pitchFamily="18" charset="0"/>
            </a:endParaRPr>
          </a:p>
          <a:p>
            <a:pPr marL="0" indent="0">
              <a:buNone/>
            </a:pPr>
            <a:r>
              <a:rPr lang="ru-RU" sz="7200" dirty="0">
                <a:latin typeface="Times New Roman" pitchFamily="18" charset="0"/>
                <a:cs typeface="Times New Roman" pitchFamily="18" charset="0"/>
              </a:rPr>
              <a:t>Тысячью биноклей на оси́.</a:t>
            </a:r>
          </a:p>
          <a:p>
            <a:pPr marL="0" indent="0">
              <a:buNone/>
            </a:pPr>
            <a:r>
              <a:rPr lang="ru-RU" sz="7200" dirty="0">
                <a:latin typeface="Times New Roman" pitchFamily="18" charset="0"/>
                <a:cs typeface="Times New Roman" pitchFamily="18" charset="0"/>
              </a:rPr>
              <a:t>Если только можно, </a:t>
            </a:r>
            <a:r>
              <a:rPr lang="ru-RU" sz="7200" dirty="0" err="1">
                <a:latin typeface="Times New Roman" pitchFamily="18" charset="0"/>
                <a:cs typeface="Times New Roman" pitchFamily="18" charset="0"/>
              </a:rPr>
              <a:t>Авва</a:t>
            </a:r>
            <a:r>
              <a:rPr lang="ru-RU" sz="7200" dirty="0">
                <a:latin typeface="Times New Roman" pitchFamily="18" charset="0"/>
                <a:cs typeface="Times New Roman" pitchFamily="18" charset="0"/>
              </a:rPr>
              <a:t>, Отче,</a:t>
            </a:r>
          </a:p>
          <a:p>
            <a:pPr marL="0" indent="0">
              <a:buNone/>
            </a:pPr>
            <a:r>
              <a:rPr lang="ru-RU" sz="7200" dirty="0">
                <a:latin typeface="Times New Roman" pitchFamily="18" charset="0"/>
                <a:cs typeface="Times New Roman" pitchFamily="18" charset="0"/>
              </a:rPr>
              <a:t>Чашу эту мимо пронеси.</a:t>
            </a:r>
          </a:p>
          <a:p>
            <a:endParaRPr lang="ru-RU" sz="7200" dirty="0">
              <a:latin typeface="Times New Roman" pitchFamily="18" charset="0"/>
              <a:cs typeface="Times New Roman" pitchFamily="18" charset="0"/>
            </a:endParaRPr>
          </a:p>
          <a:p>
            <a:pPr marL="0" indent="0">
              <a:buNone/>
            </a:pPr>
            <a:r>
              <a:rPr lang="ru-RU" sz="7200" dirty="0" smtClean="0">
                <a:latin typeface="Times New Roman" pitchFamily="18" charset="0"/>
                <a:cs typeface="Times New Roman" pitchFamily="18" charset="0"/>
              </a:rPr>
              <a:t>Я </a:t>
            </a:r>
            <a:r>
              <a:rPr lang="ru-RU" sz="7200" dirty="0">
                <a:latin typeface="Times New Roman" pitchFamily="18" charset="0"/>
                <a:cs typeface="Times New Roman" pitchFamily="18" charset="0"/>
              </a:rPr>
              <a:t>люблю твой замысел упрямый</a:t>
            </a:r>
          </a:p>
          <a:p>
            <a:pPr marL="0" indent="0">
              <a:buNone/>
            </a:pPr>
            <a:r>
              <a:rPr lang="ru-RU" sz="7200" dirty="0">
                <a:latin typeface="Times New Roman" pitchFamily="18" charset="0"/>
                <a:cs typeface="Times New Roman" pitchFamily="18" charset="0"/>
              </a:rPr>
              <a:t>И играть согласен эту роль.</a:t>
            </a:r>
          </a:p>
          <a:p>
            <a:pPr marL="0" indent="0">
              <a:buNone/>
            </a:pPr>
            <a:r>
              <a:rPr lang="ru-RU" sz="7200" dirty="0">
                <a:latin typeface="Times New Roman" pitchFamily="18" charset="0"/>
                <a:cs typeface="Times New Roman" pitchFamily="18" charset="0"/>
              </a:rPr>
              <a:t>Но сейчас идёт другая драма,</a:t>
            </a:r>
          </a:p>
          <a:p>
            <a:pPr marL="0" indent="0">
              <a:buNone/>
            </a:pPr>
            <a:r>
              <a:rPr lang="ru-RU" sz="7200" dirty="0">
                <a:latin typeface="Times New Roman" pitchFamily="18" charset="0"/>
                <a:cs typeface="Times New Roman" pitchFamily="18" charset="0"/>
              </a:rPr>
              <a:t>И на этот раз меня уволь.</a:t>
            </a:r>
          </a:p>
          <a:p>
            <a:endParaRPr lang="ru-RU" sz="7200" dirty="0">
              <a:latin typeface="Times New Roman" pitchFamily="18" charset="0"/>
              <a:cs typeface="Times New Roman" pitchFamily="18" charset="0"/>
            </a:endParaRPr>
          </a:p>
          <a:p>
            <a:pPr marL="0" indent="0">
              <a:buNone/>
            </a:pPr>
            <a:r>
              <a:rPr lang="ru-RU" sz="7200" dirty="0">
                <a:latin typeface="Times New Roman" pitchFamily="18" charset="0"/>
                <a:cs typeface="Times New Roman" pitchFamily="18" charset="0"/>
              </a:rPr>
              <a:t>Но продуман распорядок действий,</a:t>
            </a:r>
          </a:p>
          <a:p>
            <a:pPr marL="0" indent="0">
              <a:buNone/>
            </a:pPr>
            <a:r>
              <a:rPr lang="ru-RU" sz="7200" dirty="0">
                <a:latin typeface="Times New Roman" pitchFamily="18" charset="0"/>
                <a:cs typeface="Times New Roman" pitchFamily="18" charset="0"/>
              </a:rPr>
              <a:t>И неотвратим конец пути.</a:t>
            </a:r>
          </a:p>
          <a:p>
            <a:pPr marL="0" indent="0">
              <a:buNone/>
            </a:pPr>
            <a:r>
              <a:rPr lang="ru-RU" sz="7200" dirty="0">
                <a:latin typeface="Times New Roman" pitchFamily="18" charset="0"/>
                <a:cs typeface="Times New Roman" pitchFamily="18" charset="0"/>
              </a:rPr>
              <a:t>Я один, всё тонет в фарисействе.</a:t>
            </a:r>
          </a:p>
          <a:p>
            <a:pPr marL="0" indent="0">
              <a:buNone/>
            </a:pPr>
            <a:r>
              <a:rPr lang="ru-RU" sz="7200" dirty="0">
                <a:latin typeface="Times New Roman" pitchFamily="18" charset="0"/>
                <a:cs typeface="Times New Roman" pitchFamily="18" charset="0"/>
              </a:rPr>
              <a:t>Жизнь прожить — не поле перейти.</a:t>
            </a:r>
          </a:p>
          <a:p>
            <a:pPr marL="0" indent="0">
              <a:buNone/>
            </a:pPr>
            <a:endParaRPr lang="ru-RU" sz="7200" dirty="0">
              <a:latin typeface="Times New Roman" pitchFamily="18" charset="0"/>
              <a:cs typeface="Times New Roman" pitchFamily="18" charset="0"/>
            </a:endParaRPr>
          </a:p>
          <a:p>
            <a:pPr marL="0" indent="0">
              <a:buNone/>
            </a:pPr>
            <a:endParaRPr lang="ru-RU" sz="6400" dirty="0"/>
          </a:p>
          <a:p>
            <a:endParaRPr lang="ru-RU" dirty="0"/>
          </a:p>
        </p:txBody>
      </p:sp>
      <p:pic>
        <p:nvPicPr>
          <p:cNvPr id="5" name="Содержимое 4" descr="Сборник сочинений Бориса Пастернака"/>
          <p:cNvPicPr>
            <a:picLocks noGrp="1"/>
          </p:cNvPicPr>
          <p:nvPr>
            <p:ph sz="half" idx="2"/>
          </p:nvPr>
        </p:nvPicPr>
        <p:blipFill>
          <a:blip r:embed="rId2" cstate="email"/>
          <a:srcRect/>
          <a:stretch>
            <a:fillRect/>
          </a:stretch>
        </p:blipFill>
        <p:spPr bwMode="auto">
          <a:xfrm>
            <a:off x="5286380" y="1000108"/>
            <a:ext cx="2859340" cy="435770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755360" y="1052736"/>
            <a:ext cx="3674292" cy="4519404"/>
          </a:xfrm>
        </p:spPr>
        <p:txBody>
          <a:bodyPr>
            <a:normAutofit fontScale="85000" lnSpcReduction="20000"/>
          </a:bodyPr>
          <a:lstStyle/>
          <a:p>
            <a:pPr marL="0" indent="0">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Весной </a:t>
            </a:r>
            <a:r>
              <a:rPr lang="ru-RU" sz="2400" dirty="0">
                <a:latin typeface="Times New Roman" pitchFamily="18" charset="0"/>
                <a:cs typeface="Times New Roman" pitchFamily="18" charset="0"/>
              </a:rPr>
              <a:t>1956 го года Борис Леонидович Пастернак закончил работу над главным своим произведением –романом « Доктор Живаго</a:t>
            </a:r>
            <a:r>
              <a:rPr lang="ru-RU" sz="2400" dirty="0" smtClean="0">
                <a:latin typeface="Times New Roman" pitchFamily="18" charset="0"/>
                <a:cs typeface="Times New Roman" pitchFamily="18" charset="0"/>
              </a:rPr>
              <a:t>».</a:t>
            </a:r>
            <a:r>
              <a:rPr lang="ru-RU" sz="2400" dirty="0" smtClean="0"/>
              <a:t> </a:t>
            </a:r>
            <a:endParaRPr lang="en-US" sz="2400" dirty="0" smtClean="0"/>
          </a:p>
          <a:p>
            <a:pPr marL="0" indent="0">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Вообще-то </a:t>
            </a:r>
            <a:r>
              <a:rPr lang="ru-RU" sz="2400" dirty="0" smtClean="0">
                <a:latin typeface="Times New Roman" pitchFamily="18" charset="0"/>
                <a:cs typeface="Times New Roman" pitchFamily="18" charset="0"/>
              </a:rPr>
              <a:t>он писал его 11 лет, но как считал сам, вся его предыдущая проза, поэзия, всё творчество вообще и вся жизнь была лишь подготовкой, черновиком этого романа. </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 </a:t>
            </a:r>
            <a:r>
              <a:rPr lang="ru-RU" sz="2400" dirty="0" smtClean="0">
                <a:latin typeface="Times New Roman" pitchFamily="18" charset="0"/>
                <a:cs typeface="Times New Roman" pitchFamily="18" charset="0"/>
              </a:rPr>
              <a:t>большому счету , писатели, даже близкие Борису Леонидовичу были невысокого мнения о литературных достоинствах его романа.  </a:t>
            </a:r>
          </a:p>
          <a:p>
            <a:pPr marL="0" indent="0">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50833" y="725282"/>
            <a:ext cx="3026108" cy="4703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296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929190" y="571480"/>
            <a:ext cx="3602854" cy="5184664"/>
          </a:xfrm>
        </p:spPr>
        <p:txBody>
          <a:bodyPr>
            <a:noAutofit/>
          </a:bodyPr>
          <a:lstStyle/>
          <a:p>
            <a:pPr marL="0" indent="0">
              <a:buNone/>
            </a:pPr>
            <a:endParaRPr lang="ru-RU" sz="1800" dirty="0" smtClean="0"/>
          </a:p>
          <a:p>
            <a:pPr marL="0" indent="0">
              <a:buNone/>
            </a:pPr>
            <a:r>
              <a:rPr lang="ru-RU" sz="1800" dirty="0" smtClean="0"/>
              <a:t> </a:t>
            </a:r>
            <a:r>
              <a:rPr lang="ru-RU" sz="2000" dirty="0">
                <a:latin typeface="Times New Roman" pitchFamily="18" charset="0"/>
                <a:cs typeface="Times New Roman" pitchFamily="18" charset="0"/>
              </a:rPr>
              <a:t>Анна Андреевна Ахматова считала ,например ,что «Гениальный поэт </a:t>
            </a:r>
            <a:r>
              <a:rPr lang="ru-RU" sz="2000" dirty="0" err="1">
                <a:latin typeface="Times New Roman" pitchFamily="18" charset="0"/>
                <a:cs typeface="Times New Roman" pitchFamily="18" charset="0"/>
              </a:rPr>
              <a:t>балуЕтся</a:t>
            </a:r>
            <a:r>
              <a:rPr lang="ru-RU" sz="2000" dirty="0">
                <a:latin typeface="Times New Roman" pitchFamily="18" charset="0"/>
                <a:cs typeface="Times New Roman" pitchFamily="18" charset="0"/>
              </a:rPr>
              <a:t>   прозой</a:t>
            </a:r>
            <a:r>
              <a:rPr lang="ru-RU" sz="2000" dirty="0" smtClean="0">
                <a:latin typeface="Times New Roman" pitchFamily="18" charset="0"/>
                <a:cs typeface="Times New Roman" pitchFamily="18" charset="0"/>
              </a:rPr>
              <a:t>».</a:t>
            </a: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Другие</a:t>
            </a:r>
            <a:r>
              <a:rPr lang="ru-RU" sz="2000" dirty="0">
                <a:latin typeface="Times New Roman" pitchFamily="18" charset="0"/>
                <a:cs typeface="Times New Roman" pitchFamily="18" charset="0"/>
              </a:rPr>
              <a:t>, подмигивая , говорили друг другу о главном герое произведения так: «Хорошо ,если бы Юрий писал побольше стихов</a:t>
            </a:r>
            <a:r>
              <a:rPr lang="ru-RU" sz="2000" dirty="0" smtClean="0">
                <a:latin typeface="Times New Roman" pitchFamily="18" charset="0"/>
                <a:cs typeface="Times New Roman" pitchFamily="18" charset="0"/>
              </a:rPr>
              <a:t>».     </a:t>
            </a:r>
          </a:p>
          <a:p>
            <a:pPr marL="0" indent="0">
              <a:buNone/>
            </a:pPr>
            <a:r>
              <a:rPr lang="ru-RU" sz="2000" dirty="0" smtClean="0">
                <a:latin typeface="Times New Roman" pitchFamily="18" charset="0"/>
                <a:cs typeface="Times New Roman" pitchFamily="18" charset="0"/>
              </a:rPr>
              <a:t>  Стихи </a:t>
            </a:r>
            <a:r>
              <a:rPr lang="ru-RU" sz="2000" dirty="0">
                <a:latin typeface="Times New Roman" pitchFamily="18" charset="0"/>
                <a:cs typeface="Times New Roman" pitchFamily="18" charset="0"/>
              </a:rPr>
              <a:t>из « Доктора Живаго» все действительно  единодушно признавали   чуть ли не лучшим  из  всего того ,что было  создано .  </a:t>
            </a:r>
          </a:p>
          <a:p>
            <a:pPr marL="0" indent="0">
              <a:buNone/>
            </a:pPr>
            <a:r>
              <a:rPr lang="ru-RU" sz="2000" dirty="0">
                <a:latin typeface="Times New Roman" pitchFamily="18" charset="0"/>
                <a:cs typeface="Times New Roman" pitchFamily="18" charset="0"/>
              </a:rPr>
              <a:t> </a:t>
            </a:r>
          </a:p>
        </p:txBody>
      </p:sp>
      <p:pic>
        <p:nvPicPr>
          <p:cNvPr id="4098" name="Picture 2"/>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71538" y="1142984"/>
            <a:ext cx="2928958" cy="438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102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57224" y="642918"/>
            <a:ext cx="7500990" cy="5143536"/>
          </a:xfrm>
        </p:spPr>
        <p:txBody>
          <a:bodyPr numCol="2">
            <a:noAutofit/>
          </a:bodyPr>
          <a:lstStyle/>
          <a:p>
            <a:pPr marL="0" indent="0">
              <a:buNone/>
            </a:pPr>
            <a:r>
              <a:rPr lang="ru-RU" sz="1800" dirty="0" smtClean="0">
                <a:latin typeface="Times New Roman" pitchFamily="18" charset="0"/>
                <a:cs typeface="Times New Roman" pitchFamily="18" charset="0"/>
              </a:rPr>
              <a:t>Мело</a:t>
            </a:r>
            <a:r>
              <a:rPr lang="ru-RU" sz="1800" dirty="0">
                <a:latin typeface="Times New Roman" pitchFamily="18" charset="0"/>
                <a:cs typeface="Times New Roman" pitchFamily="18" charset="0"/>
              </a:rPr>
              <a:t>, мело по всей земле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Во все пределы.</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 на столе,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a:t>
            </a:r>
          </a:p>
          <a:p>
            <a:pPr marL="0" indent="0">
              <a:buNone/>
            </a:pPr>
            <a:r>
              <a:rPr lang="ru-RU" sz="1800" dirty="0">
                <a:latin typeface="Times New Roman" pitchFamily="18" charset="0"/>
                <a:cs typeface="Times New Roman" pitchFamily="18" charset="0"/>
              </a:rPr>
              <a:t>Как летом роем мошкара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Летит на пламя,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Слетались хлопья со двора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К оконной раме.</a:t>
            </a:r>
          </a:p>
          <a:p>
            <a:pPr marL="0" indent="0">
              <a:buNone/>
            </a:pPr>
            <a:r>
              <a:rPr lang="ru-RU" sz="1800" dirty="0">
                <a:latin typeface="Times New Roman" pitchFamily="18" charset="0"/>
                <a:cs typeface="Times New Roman" pitchFamily="18" charset="0"/>
              </a:rPr>
              <a:t>Метель лепила на стекле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Кружки и стрелы.</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 на столе,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a:t>
            </a:r>
          </a:p>
          <a:p>
            <a:pPr marL="0" indent="0">
              <a:buNone/>
            </a:pPr>
            <a:r>
              <a:rPr lang="ru-RU" sz="1800" dirty="0" smtClean="0">
                <a:latin typeface="Times New Roman" pitchFamily="18" charset="0"/>
                <a:cs typeface="Times New Roman" pitchFamily="18" charset="0"/>
              </a:rPr>
              <a:t>На </a:t>
            </a:r>
            <a:r>
              <a:rPr lang="ru-RU" sz="1800" dirty="0">
                <a:latin typeface="Times New Roman" pitchFamily="18" charset="0"/>
                <a:cs typeface="Times New Roman" pitchFamily="18" charset="0"/>
              </a:rPr>
              <a:t>свечку дуло из угла,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И жар соблазна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Вздымал, как ангел, два крыла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Крестообразно.</a:t>
            </a:r>
          </a:p>
          <a:p>
            <a:pPr marL="0" indent="0">
              <a:buNone/>
            </a:pPr>
            <a:r>
              <a:rPr lang="ru-RU" sz="1800" dirty="0">
                <a:latin typeface="Times New Roman" pitchFamily="18" charset="0"/>
                <a:cs typeface="Times New Roman" pitchFamily="18" charset="0"/>
              </a:rPr>
              <a:t>Мело весь месяц в феврале,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И то и дело</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 на столе,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Свеча горела.</a:t>
            </a:r>
          </a:p>
          <a:p>
            <a:pPr marL="0" indent="0">
              <a:buNone/>
            </a:pPr>
            <a:r>
              <a:rPr lang="ru-RU" sz="1800" dirty="0">
                <a:latin typeface="Times New Roman" pitchFamily="18" charset="0"/>
                <a:cs typeface="Times New Roman" pitchFamily="18" charset="0"/>
              </a:rPr>
              <a:t> </a:t>
            </a:r>
          </a:p>
          <a:p>
            <a:pPr marL="0" indent="0">
              <a:buNone/>
            </a:pPr>
            <a:r>
              <a:rPr lang="ru-RU" sz="1800" dirty="0">
                <a:latin typeface="Times New Roman" pitchFamily="18" charset="0"/>
                <a:cs typeface="Times New Roman" pitchFamily="18" charset="0"/>
              </a:rPr>
              <a:t> </a:t>
            </a:r>
          </a:p>
          <a:p>
            <a:endParaRPr lang="ru-RU" sz="2000" dirty="0"/>
          </a:p>
        </p:txBody>
      </p:sp>
      <p:pic>
        <p:nvPicPr>
          <p:cNvPr id="5122" name="Picture 2"/>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4786314" y="2143116"/>
            <a:ext cx="2071702" cy="2821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928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000496" y="764704"/>
            <a:ext cx="4286280" cy="4878874"/>
          </a:xfrm>
        </p:spPr>
        <p:txBody>
          <a:bodyPr>
            <a:normAutofit/>
          </a:bodyPr>
          <a:lstStyle/>
          <a:p>
            <a:pPr marL="0" indent="0">
              <a:buNone/>
            </a:pPr>
            <a:r>
              <a:rPr lang="ru-RU" dirty="0" smtClean="0"/>
              <a:t>   </a:t>
            </a:r>
            <a:r>
              <a:rPr lang="ru-RU" sz="2200" dirty="0" smtClean="0">
                <a:latin typeface="Times New Roman" pitchFamily="18" charset="0"/>
                <a:cs typeface="Times New Roman" pitchFamily="18" charset="0"/>
              </a:rPr>
              <a:t>Но </a:t>
            </a:r>
            <a:r>
              <a:rPr lang="ru-RU" sz="2200" dirty="0">
                <a:latin typeface="Times New Roman" pitchFamily="18" charset="0"/>
                <a:cs typeface="Times New Roman" pitchFamily="18" charset="0"/>
              </a:rPr>
              <a:t>, наконец ,роман был закончен. Автор отослал рукописи в советские журналы и одну передал  итальянскому издателю, с просьбой не печатать роман до появления его в советских журналах. </a:t>
            </a:r>
            <a:endParaRPr lang="ru-RU" sz="2200" dirty="0" smtClean="0">
              <a:latin typeface="Times New Roman" pitchFamily="18" charset="0"/>
              <a:cs typeface="Times New Roman" pitchFamily="18" charset="0"/>
            </a:endParaRPr>
          </a:p>
          <a:p>
            <a:pPr marL="0" indent="0">
              <a:buNone/>
            </a:pP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    Но </a:t>
            </a:r>
            <a:r>
              <a:rPr lang="ru-RU" sz="2200" dirty="0">
                <a:latin typeface="Times New Roman" pitchFamily="18" charset="0"/>
                <a:cs typeface="Times New Roman" pitchFamily="18" charset="0"/>
              </a:rPr>
              <a:t>вскоре из редакций пришли гневные письма, а в Италии роман был напечатан, и в </a:t>
            </a:r>
            <a:r>
              <a:rPr lang="ru-RU" sz="2000" dirty="0">
                <a:latin typeface="Times New Roman" pitchFamily="18" charset="0"/>
                <a:cs typeface="Times New Roman" pitchFamily="18" charset="0"/>
              </a:rPr>
              <a:t>какие-то</a:t>
            </a:r>
            <a:r>
              <a:rPr lang="ru-RU" sz="2200" dirty="0">
                <a:latin typeface="Times New Roman" pitchFamily="18" charset="0"/>
                <a:cs typeface="Times New Roman" pitchFamily="18" charset="0"/>
              </a:rPr>
              <a:t> немыслимо короткие сроки роман был переведен почти на все европейские языки. </a:t>
            </a:r>
          </a:p>
        </p:txBody>
      </p:sp>
      <p:pic>
        <p:nvPicPr>
          <p:cNvPr id="2050" name="Picture 2"/>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57224" y="714356"/>
            <a:ext cx="3032315" cy="4978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889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00100" y="1071546"/>
            <a:ext cx="3500462" cy="4572032"/>
          </a:xfrm>
        </p:spPr>
        <p:txBody>
          <a:bodyPr>
            <a:normAutofit fontScale="92500" lnSpcReduction="2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1958 –м году за  выдающиеся заслуги в современной лирической поэзии  и на традиционном поприще  великой русской прозы, шведская академия присудила Пастернаку Нобелевскую премию по литературе, что было воспринято в СССР  как чисто политическая акция</a:t>
            </a:r>
            <a:r>
              <a:rPr lang="ru-RU" dirty="0"/>
              <a:t>. </a:t>
            </a:r>
          </a:p>
        </p:txBody>
      </p:sp>
      <p:pic>
        <p:nvPicPr>
          <p:cNvPr id="3074" name="Picture 2"/>
          <p:cNvPicPr>
            <a:picLocks noGrp="1" noChangeAspect="1" noChangeArrowheads="1"/>
          </p:cNvPicPr>
          <p:nvPr>
            <p:ph sz="half" idx="2"/>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92080" y="1556792"/>
            <a:ext cx="2926334" cy="32128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688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355976" y="500042"/>
            <a:ext cx="4145114" cy="5286412"/>
          </a:xfrm>
        </p:spPr>
        <p:txBody>
          <a:bodyPr>
            <a:noAutofit/>
          </a:bodyPr>
          <a:lstStyle/>
          <a:p>
            <a:pPr marL="0" indent="0">
              <a:buNone/>
            </a:pPr>
            <a:r>
              <a:rPr lang="ru-RU" sz="2000" dirty="0">
                <a:latin typeface="Times New Roman" pitchFamily="18" charset="0"/>
                <a:cs typeface="Times New Roman" pitchFamily="18" charset="0"/>
              </a:rPr>
              <a:t>Борис Леонидович был </a:t>
            </a:r>
            <a:r>
              <a:rPr lang="ru-RU" sz="2000" dirty="0" err="1">
                <a:latin typeface="Times New Roman" pitchFamily="18" charset="0"/>
                <a:cs typeface="Times New Roman" pitchFamily="18" charset="0"/>
              </a:rPr>
              <a:t>счастлив,а</a:t>
            </a:r>
            <a:r>
              <a:rPr lang="ru-RU" sz="2000" dirty="0">
                <a:latin typeface="Times New Roman" pitchFamily="18" charset="0"/>
                <a:cs typeface="Times New Roman" pitchFamily="18" charset="0"/>
              </a:rPr>
              <a:t> его близкие - в ужасе. Начались </a:t>
            </a:r>
            <a:r>
              <a:rPr lang="ru-RU" sz="2000" dirty="0" err="1">
                <a:latin typeface="Times New Roman" pitchFamily="18" charset="0"/>
                <a:cs typeface="Times New Roman" pitchFamily="18" charset="0"/>
              </a:rPr>
              <a:t>дни,которых</a:t>
            </a:r>
            <a:r>
              <a:rPr lang="ru-RU" sz="2000" dirty="0">
                <a:latin typeface="Times New Roman" pitchFamily="18" charset="0"/>
                <a:cs typeface="Times New Roman" pitchFamily="18" charset="0"/>
              </a:rPr>
              <a:t> назовут его «Гефсиманским садом». </a:t>
            </a:r>
            <a:endParaRPr lang="ru-RU" sz="2000" dirty="0" smtClean="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На </a:t>
            </a:r>
            <a:r>
              <a:rPr lang="ru-RU" sz="2000" dirty="0">
                <a:latin typeface="Times New Roman" pitchFamily="18" charset="0"/>
                <a:cs typeface="Times New Roman" pitchFamily="18" charset="0"/>
              </a:rPr>
              <a:t>страницах печати развернулась кампания травли </a:t>
            </a:r>
            <a:r>
              <a:rPr lang="ru-RU" sz="2000" dirty="0" err="1">
                <a:latin typeface="Times New Roman" pitchFamily="18" charset="0"/>
                <a:cs typeface="Times New Roman" pitchFamily="18" charset="0"/>
              </a:rPr>
              <a:t>поэта.Пастернак</a:t>
            </a:r>
            <a:r>
              <a:rPr lang="ru-RU" sz="2000" dirty="0">
                <a:latin typeface="Times New Roman" pitchFamily="18" charset="0"/>
                <a:cs typeface="Times New Roman" pitchFamily="18" charset="0"/>
              </a:rPr>
              <a:t> был исключен из союза писателей, ему грозили высылкой из страны. В ответ на критику и на предложение покинуть страну поэт отвечал, что не мыслит себя вне России, вне Родины. Было даже заведено уголовное дело по обвинению в измене Родине. ВСЁ ЭТО ВЫНУДИЛО Пастернака отказаться от премии.</a:t>
            </a:r>
          </a:p>
          <a:p>
            <a:pPr marL="0" indent="0">
              <a:buNone/>
            </a:pPr>
            <a:r>
              <a:rPr lang="ru-RU" sz="2000" dirty="0">
                <a:latin typeface="Times New Roman" pitchFamily="18" charset="0"/>
                <a:cs typeface="Times New Roman" pitchFamily="18" charset="0"/>
              </a:rPr>
              <a:t> </a:t>
            </a:r>
          </a:p>
        </p:txBody>
      </p:sp>
      <p:pic>
        <p:nvPicPr>
          <p:cNvPr id="4099" name="Picture 3"/>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683569" y="980727"/>
            <a:ext cx="3528392" cy="4680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807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idx="2"/>
          </p:nvPr>
        </p:nvSpPr>
        <p:spPr/>
        <p:txBody>
          <a:bodyPr/>
          <a:lstStyle/>
          <a:p>
            <a:endParaRPr lang="ru-RU"/>
          </a:p>
        </p:txBody>
      </p:sp>
      <p:sp>
        <p:nvSpPr>
          <p:cNvPr id="5" name="Объект 4"/>
          <p:cNvSpPr>
            <a:spLocks noGrp="1"/>
          </p:cNvSpPr>
          <p:nvPr>
            <p:ph sz="half" idx="1"/>
          </p:nvPr>
        </p:nvSpPr>
        <p:spPr>
          <a:xfrm>
            <a:off x="571472" y="930144"/>
            <a:ext cx="4357718" cy="4713434"/>
          </a:xfrm>
        </p:spPr>
        <p:txBody>
          <a:bodyPr>
            <a:normAutofit fontScale="92500" lnSpcReduction="10000"/>
          </a:bodyPr>
          <a:lstStyle/>
          <a:p>
            <a:pPr marL="0" indent="0">
              <a:buNone/>
            </a:pPr>
            <a:r>
              <a:rPr lang="ru-RU" dirty="0"/>
              <a:t> </a:t>
            </a:r>
            <a:r>
              <a:rPr lang="ru-RU" sz="2400" dirty="0">
                <a:latin typeface="Times New Roman" pitchFamily="18" charset="0"/>
                <a:cs typeface="Times New Roman" pitchFamily="18" charset="0"/>
              </a:rPr>
              <a:t>«Очень тяжелое для меня время,-писал  он 11 ноября 1958 –</a:t>
            </a:r>
            <a:r>
              <a:rPr lang="ru-RU" sz="2400" dirty="0" err="1">
                <a:latin typeface="Times New Roman" pitchFamily="18" charset="0"/>
                <a:cs typeface="Times New Roman" pitchFamily="18" charset="0"/>
              </a:rPr>
              <a:t>го</a:t>
            </a:r>
            <a:r>
              <a:rPr lang="ru-RU" sz="2400" dirty="0">
                <a:latin typeface="Times New Roman" pitchFamily="18" charset="0"/>
                <a:cs typeface="Times New Roman" pitchFamily="18" charset="0"/>
              </a:rPr>
              <a:t> года своей двоюродной сестре Марковой. -Всё лучше было бы теперь умереть , но я сам ,наверное, не наложу на себя рук.»</a:t>
            </a:r>
          </a:p>
          <a:p>
            <a:pPr marL="0" indent="0">
              <a:buNone/>
            </a:pP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26-го мая 1960 года был сделан  Борису  Леонидовичу Пастернаку  рентген и поставлен диагноз рак легких. 30 –</a:t>
            </a:r>
            <a:r>
              <a:rPr lang="ru-RU" sz="2400" dirty="0" err="1">
                <a:latin typeface="Times New Roman" pitchFamily="18" charset="0"/>
                <a:cs typeface="Times New Roman" pitchFamily="18" charset="0"/>
              </a:rPr>
              <a:t>го</a:t>
            </a:r>
            <a:r>
              <a:rPr lang="ru-RU" sz="2400" dirty="0">
                <a:latin typeface="Times New Roman" pitchFamily="18" charset="0"/>
                <a:cs typeface="Times New Roman" pitchFamily="18" charset="0"/>
              </a:rPr>
              <a:t> мая 1960 –</a:t>
            </a:r>
            <a:r>
              <a:rPr lang="ru-RU" sz="2400" dirty="0" err="1">
                <a:latin typeface="Times New Roman" pitchFamily="18" charset="0"/>
                <a:cs typeface="Times New Roman" pitchFamily="18" charset="0"/>
              </a:rPr>
              <a:t>го</a:t>
            </a:r>
            <a:r>
              <a:rPr lang="ru-RU" sz="2400" dirty="0">
                <a:latin typeface="Times New Roman" pitchFamily="18" charset="0"/>
                <a:cs typeface="Times New Roman" pitchFamily="18" charset="0"/>
              </a:rPr>
              <a:t> года  Борис Пастернак  скончался .</a:t>
            </a:r>
          </a:p>
          <a:p>
            <a:pPr marL="0" indent="0">
              <a:buNone/>
            </a:pPr>
            <a:r>
              <a:rPr lang="ru-RU" sz="2400" dirty="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14942" y="500042"/>
            <a:ext cx="3242069" cy="516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519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427984" y="692696"/>
            <a:ext cx="4144544" cy="5022320"/>
          </a:xfrm>
        </p:spPr>
        <p:txBody>
          <a:bodyPr>
            <a:normAutofit fontScale="85000" lnSpcReduction="20000"/>
          </a:bodyPr>
          <a:lstStyle/>
          <a:p>
            <a:r>
              <a:rPr lang="ru-RU" dirty="0"/>
              <a:t> </a:t>
            </a:r>
            <a:endParaRPr lang="ru-RU" dirty="0" smtClean="0"/>
          </a:p>
          <a:p>
            <a:endParaRPr lang="ru-RU" sz="2900" dirty="0"/>
          </a:p>
          <a:p>
            <a:r>
              <a:rPr lang="ru-RU" sz="2900" dirty="0" smtClean="0"/>
              <a:t>     </a:t>
            </a:r>
            <a:r>
              <a:rPr lang="ru-RU" sz="2600" dirty="0" smtClean="0">
                <a:latin typeface="Times New Roman" pitchFamily="18" charset="0"/>
                <a:cs typeface="Times New Roman" pitchFamily="18" charset="0"/>
              </a:rPr>
              <a:t>В  </a:t>
            </a:r>
            <a:r>
              <a:rPr lang="ru-RU" sz="2600" dirty="0">
                <a:latin typeface="Times New Roman" pitchFamily="18" charset="0"/>
                <a:cs typeface="Times New Roman" pitchFamily="18" charset="0"/>
              </a:rPr>
              <a:t>самом начале июня 1960 –</a:t>
            </a:r>
            <a:r>
              <a:rPr lang="ru-RU" sz="2600" dirty="0" err="1">
                <a:latin typeface="Times New Roman" pitchFamily="18" charset="0"/>
                <a:cs typeface="Times New Roman" pitchFamily="18" charset="0"/>
              </a:rPr>
              <a:t>го</a:t>
            </a:r>
            <a:r>
              <a:rPr lang="ru-RU" sz="2600" dirty="0">
                <a:latin typeface="Times New Roman" pitchFamily="18" charset="0"/>
                <a:cs typeface="Times New Roman" pitchFamily="18" charset="0"/>
              </a:rPr>
              <a:t> года в подмосковном посёлке Переделкино хоронили великого русского поэта Бориса Пастернака. За долгие десятилетия это были первые похороны писателя такого масштаба , умершего в своей постели. Он никогда не был в лагерях, не сидел в тюрьмах.  Внешне  вполне благополучная жизнь, если не считать тех двух лет ,которые прошли после присуждения ему нобелевской премии, тех двух лет ,которые его убили. </a:t>
            </a:r>
          </a:p>
        </p:txBody>
      </p:sp>
      <p:pic>
        <p:nvPicPr>
          <p:cNvPr id="5122" name="Picture 2"/>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99593" y="1340769"/>
            <a:ext cx="3528391"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761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499992" y="1000109"/>
            <a:ext cx="4001098" cy="4143403"/>
          </a:xfrm>
        </p:spPr>
        <p:txBody>
          <a:bodyPr>
            <a:normAutofit/>
          </a:bodyPr>
          <a:lstStyle/>
          <a:p>
            <a:pPr eaLnBrk="1" fontAlgn="auto" hangingPunct="1">
              <a:spcBef>
                <a:spcPts val="0"/>
              </a:spcBef>
              <a:spcAft>
                <a:spcPts val="0"/>
              </a:spcAft>
              <a:buFont typeface="Wingdings 2"/>
              <a:buNone/>
              <a:defRPr/>
            </a:pPr>
            <a:endParaRPr lang="ru-RU" sz="18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Жить и сгорать у всех в обычае,</a:t>
            </a:r>
          </a:p>
          <a:p>
            <a:pPr>
              <a:buNone/>
            </a:pPr>
            <a:r>
              <a:rPr lang="ru-RU" sz="2000" dirty="0" smtClean="0">
                <a:latin typeface="Times New Roman" pitchFamily="18" charset="0"/>
                <a:cs typeface="Times New Roman" pitchFamily="18" charset="0"/>
              </a:rPr>
              <a:t>Но жизнь тогда лишь обессмертишь,</a:t>
            </a:r>
          </a:p>
          <a:p>
            <a:pPr>
              <a:buNone/>
            </a:pPr>
            <a:r>
              <a:rPr lang="ru-RU" sz="2000" dirty="0" smtClean="0">
                <a:latin typeface="Times New Roman" pitchFamily="18" charset="0"/>
                <a:cs typeface="Times New Roman" pitchFamily="18" charset="0"/>
              </a:rPr>
              <a:t>Когда ей к свету и величию</a:t>
            </a:r>
          </a:p>
          <a:p>
            <a:pPr>
              <a:buNone/>
            </a:pPr>
            <a:r>
              <a:rPr lang="ru-RU" sz="2000" dirty="0" smtClean="0">
                <a:latin typeface="Times New Roman" pitchFamily="18" charset="0"/>
                <a:cs typeface="Times New Roman" pitchFamily="18" charset="0"/>
              </a:rPr>
              <a:t>Своею жертвой путь прочертишь.</a:t>
            </a:r>
          </a:p>
          <a:p>
            <a:pPr>
              <a:buNone/>
            </a:pPr>
            <a:r>
              <a:rPr lang="ru-RU" sz="2000" dirty="0" smtClean="0">
                <a:latin typeface="Times New Roman" pitchFamily="18" charset="0"/>
                <a:cs typeface="Times New Roman" pitchFamily="18" charset="0"/>
              </a:rPr>
              <a:t>(Борис Пастернак</a:t>
            </a:r>
          </a:p>
          <a:p>
            <a:pPr>
              <a:buNone/>
            </a:pPr>
            <a:r>
              <a:rPr lang="ru-RU" sz="2000" dirty="0" smtClean="0">
                <a:latin typeface="Times New Roman" pitchFamily="18" charset="0"/>
                <a:cs typeface="Times New Roman" pitchFamily="18" charset="0"/>
              </a:rPr>
              <a:t>«Смерть сапера»)</a:t>
            </a:r>
          </a:p>
          <a:p>
            <a:pPr eaLnBrk="1" fontAlgn="auto" hangingPunct="1">
              <a:spcBef>
                <a:spcPts val="0"/>
              </a:spcBef>
              <a:spcAft>
                <a:spcPts val="0"/>
              </a:spcAft>
              <a:buFont typeface="Wingdings 2"/>
              <a:buChar char=""/>
              <a:defRPr/>
            </a:pPr>
            <a:endParaRPr lang="ru-RU" sz="1800" dirty="0" smtClean="0">
              <a:latin typeface="Times New Roman" pitchFamily="18" charset="0"/>
              <a:cs typeface="Times New Roman" pitchFamily="18" charset="0"/>
            </a:endParaRPr>
          </a:p>
        </p:txBody>
      </p:sp>
      <p:pic>
        <p:nvPicPr>
          <p:cNvPr id="9" name="Рисунок 8" descr="pacternak2.jpg"/>
          <p:cNvPicPr>
            <a:picLocks noChangeAspect="1"/>
          </p:cNvPicPr>
          <p:nvPr/>
        </p:nvPicPr>
        <p:blipFill>
          <a:blip r:embed="rId2" cstate="print"/>
          <a:stretch>
            <a:fillRect/>
          </a:stretch>
        </p:blipFill>
        <p:spPr>
          <a:xfrm>
            <a:off x="714348" y="714356"/>
            <a:ext cx="3357586" cy="4869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11"/>
          <p:cNvSpPr>
            <a:spLocks noGrp="1"/>
          </p:cNvSpPr>
          <p:nvPr>
            <p:ph sz="half" idx="2"/>
          </p:nvPr>
        </p:nvSpPr>
        <p:spPr>
          <a:xfrm>
            <a:off x="3500430" y="571480"/>
            <a:ext cx="4929222" cy="5143536"/>
          </a:xfrm>
        </p:spPr>
        <p:txBody>
          <a:bodyPr>
            <a:normAutofit/>
          </a:bodyPr>
          <a:lstStyle/>
          <a:p>
            <a:endParaRPr lang="ru-RU" sz="1800" dirty="0" smtClean="0"/>
          </a:p>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Бориса </a:t>
            </a:r>
            <a:r>
              <a:rPr lang="ru-RU" sz="2000" dirty="0">
                <a:latin typeface="Times New Roman" pitchFamily="18" charset="0"/>
                <a:cs typeface="Times New Roman" pitchFamily="18" charset="0"/>
              </a:rPr>
              <a:t>Леонидовича отпевали в том храме ,который всегда был виден из его окна. Тысячи людей пришли поводить его в последний путь, несмотря на то, что в этот день все электрички на Переделкино были отменены. Всюду было полно шпионов. Похороны фотографировались. Многие знали ,что никакого советского будущего у них уже не будет. Это был настоящий гражданский поступок. Панихида превратилась в антиправительственную демонстрацию.</a:t>
            </a:r>
          </a:p>
          <a:p>
            <a:pPr marL="0" indent="0">
              <a:buNone/>
            </a:pPr>
            <a:r>
              <a:rPr lang="ru-RU" sz="2000" dirty="0">
                <a:latin typeface="Times New Roman" pitchFamily="18" charset="0"/>
                <a:cs typeface="Times New Roman" pitchFamily="18" charset="0"/>
              </a:rPr>
              <a:t> </a:t>
            </a:r>
          </a:p>
        </p:txBody>
      </p:sp>
      <p:pic>
        <p:nvPicPr>
          <p:cNvPr id="13" name="Содержимое 12" descr="http://mirknig.mobi/books/pasternak_boris_leonidovich/sestra_moya_zhizn/pasternak_boris_leonidovich-sestra_moya_zhizn/cover.jpg"/>
          <p:cNvPicPr>
            <a:picLocks noGrp="1"/>
          </p:cNvPicPr>
          <p:nvPr>
            <p:ph sz="half" idx="1"/>
          </p:nvPr>
        </p:nvPicPr>
        <p:blipFill>
          <a:blip r:embed="rId2"/>
          <a:srcRect/>
          <a:stretch>
            <a:fillRect/>
          </a:stretch>
        </p:blipFill>
        <p:spPr bwMode="auto">
          <a:xfrm>
            <a:off x="857224" y="1214422"/>
            <a:ext cx="2592288" cy="38542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7544" y="908720"/>
            <a:ext cx="7992888" cy="5380080"/>
          </a:xfrm>
        </p:spPr>
        <p:txBody>
          <a:bodyPr>
            <a:normAutofit fontScale="92500" lnSpcReduction="20000"/>
          </a:bodyPr>
          <a:lstStyle/>
          <a:p>
            <a:pPr marL="0" indent="0">
              <a:buNone/>
            </a:pPr>
            <a:r>
              <a:rPr lang="ru-RU" sz="1800" dirty="0" smtClean="0"/>
              <a:t> </a:t>
            </a:r>
            <a:endParaRPr lang="ru-RU" sz="2400" dirty="0"/>
          </a:p>
        </p:txBody>
      </p:sp>
      <p:sp>
        <p:nvSpPr>
          <p:cNvPr id="6" name="Объект 5"/>
          <p:cNvSpPr>
            <a:spLocks noGrp="1"/>
          </p:cNvSpPr>
          <p:nvPr>
            <p:ph sz="half" idx="1"/>
          </p:nvPr>
        </p:nvSpPr>
        <p:spPr>
          <a:xfrm>
            <a:off x="611560" y="620688"/>
            <a:ext cx="4317630" cy="5022890"/>
          </a:xfrm>
        </p:spPr>
        <p:txBody>
          <a:bodyPr>
            <a:normAutofit fontScale="92500" lnSpcReduction="20000"/>
          </a:bodyPr>
          <a:lstStyle/>
          <a:p>
            <a:pPr marL="0" indent="0">
              <a:buNone/>
            </a:pPr>
            <a:r>
              <a:rPr lang="ru-RU" dirty="0" smtClean="0"/>
              <a:t>    </a:t>
            </a:r>
          </a:p>
          <a:p>
            <a:pPr marL="0" indent="0">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Анна </a:t>
            </a:r>
            <a:r>
              <a:rPr lang="ru-RU" sz="2400" dirty="0">
                <a:latin typeface="Times New Roman" pitchFamily="18" charset="0"/>
                <a:cs typeface="Times New Roman" pitchFamily="18" charset="0"/>
              </a:rPr>
              <a:t>Ахматова, которая была там ,говорила : «У меня такое чувство, что это торжество , большой религиозный праздник. Так было, когда умер Блок. Настоящие русские похороны, такие нужно заслужить.» Шли и шли и  пели «вечную память». Этими словами начинается роман «Доктор Живаго», у которого есть еще одно название .Близкие знали, что на папке с рукописями  размашистой  </a:t>
            </a:r>
            <a:r>
              <a:rPr lang="ru-RU" sz="2400" dirty="0" err="1">
                <a:latin typeface="Times New Roman" pitchFamily="18" charset="0"/>
                <a:cs typeface="Times New Roman" pitchFamily="18" charset="0"/>
              </a:rPr>
              <a:t>пастернаковской</a:t>
            </a:r>
            <a:r>
              <a:rPr lang="ru-RU" sz="2400" dirty="0">
                <a:latin typeface="Times New Roman" pitchFamily="18" charset="0"/>
                <a:cs typeface="Times New Roman" pitchFamily="18" charset="0"/>
              </a:rPr>
              <a:t> рукой было выведено  </a:t>
            </a:r>
            <a:endParaRPr lang="en-US" sz="2400" dirty="0" smtClean="0">
              <a:latin typeface="Times New Roman" pitchFamily="18" charset="0"/>
              <a:cs typeface="Times New Roman" pitchFamily="18" charset="0"/>
            </a:endParaRPr>
          </a:p>
          <a:p>
            <a:pPr marL="0" indent="0">
              <a:buNone/>
            </a:pP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Смерти не будет!»</a:t>
            </a:r>
          </a:p>
        </p:txBody>
      </p:sp>
      <p:pic>
        <p:nvPicPr>
          <p:cNvPr id="614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92080" y="1700808"/>
            <a:ext cx="3168352"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2920" y="4985590"/>
            <a:ext cx="8183880" cy="872302"/>
          </a:xfrm>
        </p:spPr>
        <p:txBody>
          <a:bodyPr>
            <a:normAutofit/>
          </a:bodyPr>
          <a:lstStyle/>
          <a:p>
            <a:pPr algn="ctr"/>
            <a:r>
              <a:rPr lang="ru-RU" sz="3200" dirty="0">
                <a:solidFill>
                  <a:srgbClr val="FF0000"/>
                </a:solidFill>
                <a:latin typeface="Times New Roman" pitchFamily="18" charset="0"/>
                <a:cs typeface="Times New Roman" pitchFamily="18" charset="0"/>
              </a:rPr>
              <a:t>Могила писателя в </a:t>
            </a:r>
            <a:r>
              <a:rPr lang="ru-RU" sz="3200" dirty="0" err="1">
                <a:solidFill>
                  <a:srgbClr val="FF0000"/>
                </a:solidFill>
                <a:latin typeface="Times New Roman" pitchFamily="18" charset="0"/>
                <a:cs typeface="Times New Roman" pitchFamily="18" charset="0"/>
              </a:rPr>
              <a:t>Переделкино</a:t>
            </a:r>
            <a:endParaRPr lang="ru-RU" sz="3200" dirty="0">
              <a:solidFill>
                <a:srgbClr val="FF0000"/>
              </a:solidFill>
              <a:latin typeface="Times New Roman" pitchFamily="18" charset="0"/>
              <a:cs typeface="Times New Roman" pitchFamily="18" charset="0"/>
            </a:endParaRPr>
          </a:p>
        </p:txBody>
      </p:sp>
      <p:pic>
        <p:nvPicPr>
          <p:cNvPr id="37892" name="Picture 4" descr="pasternak_200611101035260_s"/>
          <p:cNvPicPr>
            <a:picLocks noGrp="1" noChangeAspect="1" noChangeArrowheads="1"/>
          </p:cNvPicPr>
          <p:nvPr>
            <p:ph sz="half" idx="1"/>
          </p:nvPr>
        </p:nvPicPr>
        <p:blipFill>
          <a:blip r:embed="rId2" cstate="print"/>
          <a:stretch>
            <a:fillRect/>
          </a:stretch>
        </p:blipFill>
        <p:spPr>
          <a:xfrm>
            <a:off x="4932040" y="620688"/>
            <a:ext cx="3600400" cy="4824536"/>
          </a:xfrm>
          <a:noFill/>
          <a:ln/>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58428" y="1239642"/>
            <a:ext cx="3932237"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71934" y="4857760"/>
            <a:ext cx="3744415"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99592" y="1556793"/>
            <a:ext cx="3744415" cy="2554545"/>
          </a:xfrm>
          <a:prstGeom prst="rect">
            <a:avLst/>
          </a:prstGeom>
        </p:spPr>
        <p:txBody>
          <a:bodyPr wrap="square">
            <a:spAutoFit/>
          </a:bodyPr>
          <a:lstStyle/>
          <a:p>
            <a:r>
              <a:rPr lang="ru-RU" sz="2000" dirty="0">
                <a:latin typeface="Times New Roman" pitchFamily="18" charset="0"/>
                <a:cs typeface="Times New Roman" pitchFamily="18" charset="0"/>
              </a:rPr>
              <a:t>Жить и сгорать у всех в обычае,</a:t>
            </a:r>
          </a:p>
          <a:p>
            <a:r>
              <a:rPr lang="ru-RU" sz="2000" dirty="0">
                <a:latin typeface="Times New Roman" pitchFamily="18" charset="0"/>
                <a:cs typeface="Times New Roman" pitchFamily="18" charset="0"/>
              </a:rPr>
              <a:t>Но жизнь тогда лишь обессмертишь,</a:t>
            </a:r>
          </a:p>
          <a:p>
            <a:r>
              <a:rPr lang="ru-RU" sz="2000" dirty="0">
                <a:latin typeface="Times New Roman" pitchFamily="18" charset="0"/>
                <a:cs typeface="Times New Roman" pitchFamily="18" charset="0"/>
              </a:rPr>
              <a:t>Когда ей к свету и величию</a:t>
            </a:r>
          </a:p>
          <a:p>
            <a:r>
              <a:rPr lang="ru-RU" sz="2000" dirty="0">
                <a:latin typeface="Times New Roman" pitchFamily="18" charset="0"/>
                <a:cs typeface="Times New Roman" pitchFamily="18" charset="0"/>
              </a:rPr>
              <a:t>Своею жертвой путь прочертишь</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Борис Пастернак</a:t>
            </a:r>
          </a:p>
          <a:p>
            <a:r>
              <a:rPr lang="ru-RU" sz="2000" dirty="0">
                <a:latin typeface="Times New Roman" pitchFamily="18" charset="0"/>
                <a:cs typeface="Times New Roman" pitchFamily="18" charset="0"/>
              </a:rPr>
              <a:t>«Смерть сапера»)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5-tub-ru.yandex.net/i?id=291183948-28-72"/>
          <p:cNvPicPr>
            <a:picLocks noGrp="1"/>
          </p:cNvPicPr>
          <p:nvPr>
            <p:ph sz="half" idx="1"/>
          </p:nvPr>
        </p:nvPicPr>
        <p:blipFill>
          <a:blip r:embed="rId2"/>
          <a:stretch>
            <a:fillRect/>
          </a:stretch>
        </p:blipFill>
        <p:spPr bwMode="auto">
          <a:xfrm>
            <a:off x="857224" y="785794"/>
            <a:ext cx="3429024" cy="4786346"/>
          </a:xfrm>
          <a:prstGeom prst="rect">
            <a:avLst/>
          </a:prstGeom>
          <a:noFill/>
          <a:ln w="9525">
            <a:noFill/>
            <a:miter lim="800000"/>
            <a:headEnd/>
            <a:tailEnd/>
          </a:ln>
        </p:spPr>
      </p:pic>
      <p:sp>
        <p:nvSpPr>
          <p:cNvPr id="6" name="Содержимое 5"/>
          <p:cNvSpPr>
            <a:spLocks noGrp="1"/>
          </p:cNvSpPr>
          <p:nvPr>
            <p:ph sz="half" idx="2"/>
          </p:nvPr>
        </p:nvSpPr>
        <p:spPr>
          <a:xfrm>
            <a:off x="4355976" y="620688"/>
            <a:ext cx="4145114" cy="5165766"/>
          </a:xfrm>
        </p:spPr>
        <p:txBody>
          <a:bodyPr>
            <a:noAutofit/>
          </a:bodyPr>
          <a:lstStyle/>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Высшая сложность жизни — это простота. Простота поэтических формулировок при глубине смысла. Это декларирует одно из известнейших стихотворений Бориса Пастернака «Во всем мне хочется дойти до самой сути…»,которое по праву можно считать литературным кредо поэта. В этом произведении он изложил свои взгляды на то, какой должна быть поэзия, и почему лично себя он не считает талантливым литератором, хотя и стремится к совершенству </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714348" y="571480"/>
            <a:ext cx="7786742" cy="5072098"/>
          </a:xfrm>
        </p:spPr>
        <p:txBody>
          <a:bodyPr numCol="2">
            <a:normAutofit/>
          </a:bodyPr>
          <a:lstStyle/>
          <a:p>
            <a:pPr>
              <a:buNone/>
            </a:pPr>
            <a:r>
              <a:rPr lang="ru-RU" sz="2000" dirty="0" smtClean="0">
                <a:latin typeface="Times New Roman" pitchFamily="18" charset="0"/>
                <a:cs typeface="Times New Roman" pitchFamily="18" charset="0"/>
              </a:rPr>
              <a:t>Во всем мне хочется дойти</a:t>
            </a:r>
          </a:p>
          <a:p>
            <a:pPr>
              <a:buNone/>
            </a:pPr>
            <a:r>
              <a:rPr lang="ru-RU" sz="2000" dirty="0" smtClean="0">
                <a:latin typeface="Times New Roman" pitchFamily="18" charset="0"/>
                <a:cs typeface="Times New Roman" pitchFamily="18" charset="0"/>
              </a:rPr>
              <a:t>До самой сути.</a:t>
            </a:r>
          </a:p>
          <a:p>
            <a:pPr>
              <a:buNone/>
            </a:pPr>
            <a:r>
              <a:rPr lang="ru-RU" sz="2000" dirty="0" smtClean="0">
                <a:latin typeface="Times New Roman" pitchFamily="18" charset="0"/>
                <a:cs typeface="Times New Roman" pitchFamily="18" charset="0"/>
              </a:rPr>
              <a:t>В работе, в поисках пути,</a:t>
            </a:r>
          </a:p>
          <a:p>
            <a:pPr>
              <a:buNone/>
            </a:pPr>
            <a:r>
              <a:rPr lang="ru-RU" sz="2000" dirty="0" smtClean="0">
                <a:latin typeface="Times New Roman" pitchFamily="18" charset="0"/>
                <a:cs typeface="Times New Roman" pitchFamily="18" charset="0"/>
              </a:rPr>
              <a:t>В сердечной смуте.</a:t>
            </a:r>
          </a:p>
          <a:p>
            <a:pPr>
              <a:buNone/>
            </a:pPr>
            <a:r>
              <a:rPr lang="ru-RU" sz="2000" dirty="0" smtClean="0">
                <a:latin typeface="Times New Roman" pitchFamily="18" charset="0"/>
                <a:cs typeface="Times New Roman" pitchFamily="18" charset="0"/>
              </a:rPr>
              <a:t>До сущности протекших дней,</a:t>
            </a:r>
          </a:p>
          <a:p>
            <a:pPr>
              <a:buNone/>
            </a:pPr>
            <a:r>
              <a:rPr lang="ru-RU" sz="2000" dirty="0" smtClean="0">
                <a:latin typeface="Times New Roman" pitchFamily="18" charset="0"/>
                <a:cs typeface="Times New Roman" pitchFamily="18" charset="0"/>
              </a:rPr>
              <a:t>До их причины,</a:t>
            </a:r>
          </a:p>
          <a:p>
            <a:pPr>
              <a:buNone/>
            </a:pPr>
            <a:r>
              <a:rPr lang="ru-RU" sz="2000" dirty="0" smtClean="0">
                <a:latin typeface="Times New Roman" pitchFamily="18" charset="0"/>
                <a:cs typeface="Times New Roman" pitchFamily="18" charset="0"/>
              </a:rPr>
              <a:t>До оснований, до корней,</a:t>
            </a:r>
          </a:p>
          <a:p>
            <a:pPr>
              <a:buNone/>
            </a:pPr>
            <a:r>
              <a:rPr lang="ru-RU" sz="2000" dirty="0" smtClean="0">
                <a:latin typeface="Times New Roman" pitchFamily="18" charset="0"/>
                <a:cs typeface="Times New Roman" pitchFamily="18" charset="0"/>
              </a:rPr>
              <a:t>До сердцевины.</a:t>
            </a:r>
          </a:p>
          <a:p>
            <a:pPr>
              <a:buNone/>
            </a:pPr>
            <a:r>
              <a:rPr lang="ru-RU" sz="2000" dirty="0" smtClean="0">
                <a:latin typeface="Times New Roman" pitchFamily="18" charset="0"/>
                <a:cs typeface="Times New Roman" pitchFamily="18" charset="0"/>
              </a:rPr>
              <a:t>Я б разбивал стихи, как сад.</a:t>
            </a:r>
          </a:p>
          <a:p>
            <a:pPr>
              <a:buNone/>
            </a:pPr>
            <a:r>
              <a:rPr lang="ru-RU" sz="2000" dirty="0" smtClean="0">
                <a:latin typeface="Times New Roman" pitchFamily="18" charset="0"/>
                <a:cs typeface="Times New Roman" pitchFamily="18" charset="0"/>
              </a:rPr>
              <a:t>Всей дрожью жилок</a:t>
            </a:r>
          </a:p>
          <a:p>
            <a:pPr>
              <a:buNone/>
            </a:pPr>
            <a:r>
              <a:rPr lang="ru-RU" sz="2000" dirty="0" smtClean="0">
                <a:latin typeface="Times New Roman" pitchFamily="18" charset="0"/>
                <a:cs typeface="Times New Roman" pitchFamily="18" charset="0"/>
              </a:rPr>
              <a:t>Цвели бы липы в них подряд,</a:t>
            </a:r>
          </a:p>
          <a:p>
            <a:pPr>
              <a:buNone/>
            </a:pPr>
            <a:r>
              <a:rPr lang="ru-RU" sz="2000" dirty="0" smtClean="0">
                <a:latin typeface="Times New Roman" pitchFamily="18" charset="0"/>
                <a:cs typeface="Times New Roman" pitchFamily="18" charset="0"/>
              </a:rPr>
              <a:t>Гуськом, в затылок.</a:t>
            </a:r>
          </a:p>
          <a:p>
            <a:pPr>
              <a:buNone/>
            </a:pPr>
            <a:r>
              <a:rPr lang="ru-RU" sz="2000" dirty="0" smtClean="0">
                <a:latin typeface="Times New Roman" pitchFamily="18" charset="0"/>
                <a:cs typeface="Times New Roman" pitchFamily="18" charset="0"/>
              </a:rPr>
              <a:t>В стихи б я внес дыханье роз,</a:t>
            </a:r>
          </a:p>
          <a:p>
            <a:pPr>
              <a:buNone/>
            </a:pPr>
            <a:r>
              <a:rPr lang="ru-RU" sz="2000" dirty="0" smtClean="0">
                <a:latin typeface="Times New Roman" pitchFamily="18" charset="0"/>
                <a:cs typeface="Times New Roman" pitchFamily="18" charset="0"/>
              </a:rPr>
              <a:t>Дыханье мяты,</a:t>
            </a:r>
          </a:p>
          <a:p>
            <a:pPr>
              <a:buNone/>
            </a:pPr>
            <a:r>
              <a:rPr lang="ru-RU" sz="2000" dirty="0" smtClean="0">
                <a:latin typeface="Times New Roman" pitchFamily="18" charset="0"/>
                <a:cs typeface="Times New Roman" pitchFamily="18" charset="0"/>
              </a:rPr>
              <a:t>Луга, осоку, сенокос,</a:t>
            </a:r>
          </a:p>
          <a:p>
            <a:pPr>
              <a:buNone/>
            </a:pPr>
            <a:r>
              <a:rPr lang="ru-RU" sz="2000" dirty="0" smtClean="0">
                <a:latin typeface="Times New Roman" pitchFamily="18" charset="0"/>
                <a:cs typeface="Times New Roman" pitchFamily="18" charset="0"/>
              </a:rPr>
              <a:t>Грозы раскаты.</a:t>
            </a:r>
          </a:p>
          <a:p>
            <a:pPr>
              <a:buNone/>
            </a:pPr>
            <a:r>
              <a:rPr lang="ru-RU" sz="2000" dirty="0" smtClean="0">
                <a:latin typeface="Times New Roman" pitchFamily="18" charset="0"/>
                <a:cs typeface="Times New Roman" pitchFamily="18" charset="0"/>
              </a:rPr>
              <a:t>Во всем мне хочется дойти</a:t>
            </a:r>
          </a:p>
          <a:p>
            <a:pPr>
              <a:buNone/>
            </a:pPr>
            <a:r>
              <a:rPr lang="ru-RU" sz="2000" dirty="0" smtClean="0">
                <a:latin typeface="Times New Roman" pitchFamily="18" charset="0"/>
                <a:cs typeface="Times New Roman" pitchFamily="18" charset="0"/>
              </a:rPr>
              <a:t>До самой сути. В работе, в поисках пути,</a:t>
            </a:r>
          </a:p>
          <a:p>
            <a:pPr>
              <a:buNone/>
            </a:pPr>
            <a:r>
              <a:rPr lang="ru-RU" sz="2000" dirty="0" smtClean="0">
                <a:latin typeface="Times New Roman" pitchFamily="18" charset="0"/>
                <a:cs typeface="Times New Roman" pitchFamily="18" charset="0"/>
              </a:rPr>
              <a:t>В сердечной смуте...</a:t>
            </a:r>
          </a:p>
          <a:p>
            <a:pPr>
              <a:buNone/>
            </a:pPr>
            <a:r>
              <a:rPr lang="ru-RU" sz="2000" dirty="0" smtClean="0">
                <a:latin typeface="Times New Roman" pitchFamily="18" charset="0"/>
                <a:cs typeface="Times New Roman" pitchFamily="18" charset="0"/>
              </a:rPr>
              <a:t>Все время схватывая нить</a:t>
            </a:r>
          </a:p>
          <a:p>
            <a:pPr>
              <a:buNone/>
            </a:pPr>
            <a:r>
              <a:rPr lang="ru-RU" sz="2000" dirty="0" smtClean="0">
                <a:latin typeface="Times New Roman" pitchFamily="18" charset="0"/>
                <a:cs typeface="Times New Roman" pitchFamily="18" charset="0"/>
              </a:rPr>
              <a:t>Судеб, событий,</a:t>
            </a:r>
          </a:p>
          <a:p>
            <a:pPr>
              <a:buNone/>
            </a:pPr>
            <a:r>
              <a:rPr lang="ru-RU" sz="2000" dirty="0" smtClean="0">
                <a:latin typeface="Times New Roman" pitchFamily="18" charset="0"/>
                <a:cs typeface="Times New Roman" pitchFamily="18" charset="0"/>
              </a:rPr>
              <a:t>Жить, думать, чувствовать, любить,</a:t>
            </a:r>
          </a:p>
          <a:p>
            <a:pPr>
              <a:buNone/>
            </a:pPr>
            <a:r>
              <a:rPr lang="ru-RU" sz="2000" dirty="0" smtClean="0">
                <a:latin typeface="Times New Roman" pitchFamily="18" charset="0"/>
                <a:cs typeface="Times New Roman" pitchFamily="18" charset="0"/>
              </a:rPr>
              <a:t>Свершать открытья.</a:t>
            </a:r>
          </a:p>
          <a:p>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000495" y="642917"/>
            <a:ext cx="4429157" cy="5072099"/>
          </a:xfrm>
        </p:spPr>
        <p:txBody>
          <a:bodyPr>
            <a:normAutofit fontScale="92500"/>
          </a:bodyPr>
          <a:lstStyle/>
          <a:p>
            <a:pPr>
              <a:spcBef>
                <a:spcPts val="0"/>
              </a:spcBef>
              <a:buNone/>
              <a:defRPr/>
            </a:pPr>
            <a:r>
              <a:rPr lang="en-US" dirty="0" smtClean="0"/>
              <a:t>   </a:t>
            </a:r>
            <a:r>
              <a:rPr lang="ru-RU" sz="2400" dirty="0" smtClean="0">
                <a:latin typeface="Times New Roman" pitchFamily="18" charset="0"/>
                <a:cs typeface="Times New Roman" pitchFamily="18" charset="0"/>
              </a:rPr>
              <a:t>Борис Леонидович Пастернак родился в Москве 29 января, по старому стилю 10-го февраля 1890 года в семье художника пастернака и пианистки Кауфман. С детства он был окружен искусством. Борис Леонидович родился в кругу московской интеллигенции. В доме ,где он рос ,бывали музыканты, художники, писатели. В детстве Пастернак обучался живописи.</a:t>
            </a:r>
          </a:p>
          <a:p>
            <a:pPr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7584" y="1052736"/>
            <a:ext cx="3243263" cy="452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3"/>
          <p:cNvSpPr>
            <a:spLocks noGrp="1"/>
          </p:cNvSpPr>
          <p:nvPr>
            <p:ph sz="half" idx="2"/>
          </p:nvPr>
        </p:nvSpPr>
        <p:spPr>
          <a:xfrm>
            <a:off x="5000625" y="1628800"/>
            <a:ext cx="3500466" cy="2880320"/>
          </a:xfrm>
        </p:spPr>
        <p:txBody>
          <a:bodyPr>
            <a:normAutofit/>
          </a:bodyPr>
          <a:lstStyle/>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Попав </a:t>
            </a:r>
            <a:r>
              <a:rPr lang="ru-RU" sz="2000" dirty="0">
                <a:latin typeface="Times New Roman" pitchFamily="18" charset="0"/>
                <a:cs typeface="Times New Roman" pitchFamily="18" charset="0"/>
              </a:rPr>
              <a:t>под влияние крупного русского композитора Скрябина, 13-летний Пастернак увлёкся  музыкой. </a:t>
            </a:r>
          </a:p>
          <a:p>
            <a:pPr eaLnBrk="1" hangingPunct="1">
              <a:buFont typeface="Wingdings 2" pitchFamily="18" charset="2"/>
              <a:buNone/>
            </a:pPr>
            <a:endParaRPr lang="ru-RU" dirty="0" smtClean="0"/>
          </a:p>
        </p:txBody>
      </p:sp>
      <p:pic>
        <p:nvPicPr>
          <p:cNvPr id="13315" name="Picture 2" descr="picture"/>
          <p:cNvPicPr preferRelativeResize="0">
            <a:picLocks noGrp="1" noChangeArrowheads="1"/>
          </p:cNvPicPr>
          <p:nvPr>
            <p:ph sz="half" idx="1"/>
          </p:nvPr>
        </p:nvPicPr>
        <p:blipFill>
          <a:blip r:embed="rId2" cstate="print"/>
          <a:srcRect/>
          <a:stretch>
            <a:fillRect/>
          </a:stretch>
        </p:blipFill>
        <p:spPr>
          <a:xfrm>
            <a:off x="928662" y="857232"/>
            <a:ext cx="3071834" cy="4643452"/>
          </a:xfrm>
          <a:solidFill>
            <a:srgbClr val="FFFFFF"/>
          </a:solidFill>
          <a:ln>
            <a:solidFill>
              <a:srgbClr val="000000"/>
            </a:solidFill>
            <a:round/>
          </a:ln>
        </p:spPr>
      </p:pic>
      <p:sp>
        <p:nvSpPr>
          <p:cNvPr id="13316" name="Прямоугольник 5"/>
          <p:cNvSpPr>
            <a:spLocks noChangeArrowheads="1"/>
          </p:cNvSpPr>
          <p:nvPr/>
        </p:nvSpPr>
        <p:spPr bwMode="auto">
          <a:xfrm>
            <a:off x="642909" y="4643446"/>
            <a:ext cx="4000529" cy="646331"/>
          </a:xfrm>
          <a:prstGeom prst="rect">
            <a:avLst/>
          </a:prstGeom>
          <a:noFill/>
          <a:ln w="9525">
            <a:noFill/>
            <a:miter lim="800000"/>
            <a:headEnd/>
            <a:tailEnd/>
          </a:ln>
        </p:spPr>
        <p:txBody>
          <a:bodyPr wrap="square">
            <a:spAutoFit/>
          </a:bodyPr>
          <a:lstStyle/>
          <a:p>
            <a:pPr algn="ctr"/>
            <a:r>
              <a:rPr lang="ru-RU" b="1" dirty="0">
                <a:solidFill>
                  <a:schemeClr val="accent1"/>
                </a:solidFill>
              </a:rPr>
              <a:t>Скрябин – учитель музыки </a:t>
            </a:r>
          </a:p>
          <a:p>
            <a:pPr algn="ctr"/>
            <a:r>
              <a:rPr lang="ru-RU" b="1" dirty="0">
                <a:solidFill>
                  <a:schemeClr val="accent1"/>
                </a:solidFill>
              </a:rPr>
              <a:t>Б. Пастернака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42"/>
            <a:ext cx="8183880" cy="857256"/>
          </a:xfrm>
        </p:spPr>
        <p:txBody>
          <a:bodyPr/>
          <a:lstStyle/>
          <a:p>
            <a:r>
              <a:rPr lang="ru-RU" dirty="0" smtClean="0"/>
              <a:t>.</a:t>
            </a:r>
            <a:endParaRPr lang="ru-RU" dirty="0"/>
          </a:p>
        </p:txBody>
      </p:sp>
      <p:sp>
        <p:nvSpPr>
          <p:cNvPr id="3" name="Содержимое 2"/>
          <p:cNvSpPr>
            <a:spLocks noGrp="1"/>
          </p:cNvSpPr>
          <p:nvPr>
            <p:ph sz="half" idx="1"/>
          </p:nvPr>
        </p:nvSpPr>
        <p:spPr>
          <a:xfrm>
            <a:off x="642910" y="714356"/>
            <a:ext cx="4214842" cy="5143536"/>
          </a:xfrm>
        </p:spPr>
        <p:txBody>
          <a:bodyPr>
            <a:normAutofit fontScale="70000" lnSpcReduction="20000"/>
          </a:bodyPr>
          <a:lstStyle/>
          <a:p>
            <a:pPr marL="0" indent="0">
              <a:buNone/>
            </a:pPr>
            <a:r>
              <a:rPr lang="ru-RU" sz="2900" dirty="0" smtClean="0">
                <a:latin typeface="Times New Roman" pitchFamily="18" charset="0"/>
                <a:cs typeface="Times New Roman" pitchFamily="18" charset="0"/>
              </a:rPr>
              <a:t>Но в 1909 году он поступает на</a:t>
            </a:r>
            <a:r>
              <a:rPr lang="en-US" sz="2900" dirty="0" smtClean="0">
                <a:latin typeface="Times New Roman" pitchFamily="18" charset="0"/>
                <a:cs typeface="Times New Roman" pitchFamily="18" charset="0"/>
              </a:rPr>
              <a:t> </a:t>
            </a:r>
            <a:r>
              <a:rPr lang="ru-RU" sz="2900" dirty="0" smtClean="0">
                <a:latin typeface="Times New Roman" pitchFamily="18" charset="0"/>
                <a:cs typeface="Times New Roman" pitchFamily="18" charset="0"/>
              </a:rPr>
              <a:t>философское отделение историко-философского  факультета московского университета . Он отправляется в Германию. И хотя обучение философии  идет весьма  успешно, он  расстаётся с ней также решительно, как раньше  расстался с  музыкой. Пастернак увлёкся поэзией. Поэзия становится его призванием, его почвой и судьбой. Она вобрала в себя и его страсть к музыке и интерес к философии.</a:t>
            </a:r>
            <a:endParaRPr lang="en-US" sz="2900" dirty="0" smtClean="0">
              <a:latin typeface="Times New Roman" pitchFamily="18" charset="0"/>
              <a:cs typeface="Times New Roman" pitchFamily="18" charset="0"/>
            </a:endParaRPr>
          </a:p>
          <a:p>
            <a:pPr marL="0" indent="0">
              <a:buNone/>
            </a:pPr>
            <a:r>
              <a:rPr lang="ru-RU" sz="2900" dirty="0" smtClean="0">
                <a:latin typeface="Times New Roman" pitchFamily="18" charset="0"/>
                <a:cs typeface="Times New Roman" pitchFamily="18" charset="0"/>
              </a:rPr>
              <a:t> В стихотворении, посвященной Пастернаку, Анна Ахматова писала : « Он награжден каким-то вечным детством». </a:t>
            </a:r>
          </a:p>
          <a:p>
            <a:endParaRPr lang="ru-RU" dirty="0"/>
          </a:p>
        </p:txBody>
      </p:sp>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143504" y="714356"/>
            <a:ext cx="3281588" cy="471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7" name="Содержимое 6"/>
          <p:cNvSpPr>
            <a:spLocks noGrp="1"/>
          </p:cNvSpPr>
          <p:nvPr>
            <p:ph sz="half" idx="1"/>
          </p:nvPr>
        </p:nvSpPr>
        <p:spPr>
          <a:xfrm>
            <a:off x="571472" y="530352"/>
            <a:ext cx="4143404" cy="5256102"/>
          </a:xfrm>
        </p:spPr>
        <p:txBody>
          <a:bodyPr>
            <a:normAutofit fontScale="92500" lnSpcReduction="20000"/>
          </a:bodyPr>
          <a:lstStyle/>
          <a:p>
            <a:pPr marL="0" indent="0">
              <a:buNone/>
            </a:pPr>
            <a:r>
              <a:rPr lang="ru-RU" dirty="0" smtClean="0"/>
              <a:t> </a:t>
            </a:r>
          </a:p>
          <a:p>
            <a:endParaRPr lang="ru-RU" dirty="0"/>
          </a:p>
          <a:p>
            <a:pPr marL="0" indent="0">
              <a:buNone/>
            </a:pPr>
            <a:r>
              <a:rPr lang="ru-RU" sz="2400" dirty="0" smtClean="0">
                <a:latin typeface="Times New Roman" pitchFamily="18" charset="0"/>
                <a:cs typeface="Times New Roman" pitchFamily="18" charset="0"/>
              </a:rPr>
              <a:t>Вечное детство составляло самую суть поэтической  личности Пастернака. Широко раскрытыми глазами  смотрел он на мир ,восхищаясь его пленительным разнообразием. На первых порах своей поэтической деятельности Пастернак писал изысканные стихи для узкого круга ценителей .</a:t>
            </a:r>
          </a:p>
          <a:p>
            <a:pPr marL="0" indent="0">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Перелом произошел в 20-ые </a:t>
            </a:r>
            <a:r>
              <a:rPr lang="ru-RU" sz="2400" dirty="0" err="1" smtClean="0">
                <a:latin typeface="Times New Roman" pitchFamily="18" charset="0"/>
                <a:cs typeface="Times New Roman" pitchFamily="18" charset="0"/>
              </a:rPr>
              <a:t>годы,когда</a:t>
            </a:r>
            <a:r>
              <a:rPr lang="ru-RU" sz="2400" dirty="0" smtClean="0">
                <a:latin typeface="Times New Roman" pitchFamily="18" charset="0"/>
                <a:cs typeface="Times New Roman" pitchFamily="18" charset="0"/>
              </a:rPr>
              <a:t> поэт обратился к социальным проблемам. Он стал скупее, проще ,</a:t>
            </a:r>
            <a:r>
              <a:rPr lang="ru-RU" sz="2400" dirty="0" err="1" smtClean="0">
                <a:latin typeface="Times New Roman" pitchFamily="18" charset="0"/>
                <a:cs typeface="Times New Roman" pitchFamily="18" charset="0"/>
              </a:rPr>
              <a:t>классичнее</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sz="half" idx="2"/>
          </p:nvPr>
        </p:nvSpPr>
        <p:spPr>
          <a:xfrm>
            <a:off x="4755360" y="530352"/>
            <a:ext cx="3817168" cy="5184664"/>
          </a:xfrm>
        </p:spPr>
        <p:txBody>
          <a:bodyPr>
            <a:normAutofit fontScale="92500" lnSpcReduction="20000"/>
          </a:bodyPr>
          <a:lstStyle/>
          <a:p>
            <a:endParaRPr lang="ru-RU"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857752" y="571480"/>
            <a:ext cx="3548179" cy="5208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a:xfrm>
            <a:off x="5220072" y="836712"/>
            <a:ext cx="3467208" cy="4731766"/>
          </a:xfrm>
        </p:spPr>
        <p:txBody>
          <a:bodyPr>
            <a:normAutofit fontScale="62500" lnSpcReduction="20000"/>
          </a:bodyPr>
          <a:lstStyle/>
          <a:p>
            <a:endParaRPr lang="ru-RU" dirty="0"/>
          </a:p>
        </p:txBody>
      </p:sp>
      <p:sp>
        <p:nvSpPr>
          <p:cNvPr id="10" name="Содержимое 9"/>
          <p:cNvSpPr>
            <a:spLocks noGrp="1"/>
          </p:cNvSpPr>
          <p:nvPr>
            <p:ph sz="half" idx="1"/>
          </p:nvPr>
        </p:nvSpPr>
        <p:spPr>
          <a:xfrm>
            <a:off x="857224" y="571480"/>
            <a:ext cx="3857652" cy="5357850"/>
          </a:xfrm>
        </p:spPr>
        <p:txBody>
          <a:bodyPr>
            <a:normAutofit fontScale="62500" lnSpcReduction="20000"/>
          </a:bodyPr>
          <a:lstStyle/>
          <a:p>
            <a:pPr>
              <a:buNone/>
            </a:pPr>
            <a:r>
              <a:rPr lang="ru-RU" sz="2900" dirty="0" smtClean="0">
                <a:latin typeface="Times New Roman" pitchFamily="18" charset="0"/>
                <a:cs typeface="Times New Roman" pitchFamily="18" charset="0"/>
              </a:rPr>
              <a:t>В Париже из-под крыши </a:t>
            </a:r>
          </a:p>
          <a:p>
            <a:pPr>
              <a:buNone/>
            </a:pPr>
            <a:r>
              <a:rPr lang="ru-RU" sz="2900" dirty="0" smtClean="0">
                <a:latin typeface="Times New Roman" pitchFamily="18" charset="0"/>
                <a:cs typeface="Times New Roman" pitchFamily="18" charset="0"/>
              </a:rPr>
              <a:t>Венера или Марс </a:t>
            </a:r>
          </a:p>
          <a:p>
            <a:pPr>
              <a:buNone/>
            </a:pPr>
            <a:r>
              <a:rPr lang="ru-RU" sz="2900" dirty="0" smtClean="0">
                <a:latin typeface="Times New Roman" pitchFamily="18" charset="0"/>
                <a:cs typeface="Times New Roman" pitchFamily="18" charset="0"/>
              </a:rPr>
              <a:t>Глядят, какой в афише </a:t>
            </a:r>
          </a:p>
          <a:p>
            <a:pPr>
              <a:buNone/>
            </a:pPr>
            <a:r>
              <a:rPr lang="ru-RU" sz="2900" dirty="0" smtClean="0">
                <a:latin typeface="Times New Roman" pitchFamily="18" charset="0"/>
                <a:cs typeface="Times New Roman" pitchFamily="18" charset="0"/>
              </a:rPr>
              <a:t>Объявлен новый фарс.</a:t>
            </a:r>
          </a:p>
          <a:p>
            <a:pPr>
              <a:buNone/>
            </a:pPr>
            <a:r>
              <a:rPr lang="ru-RU" sz="2900" dirty="0" smtClean="0">
                <a:latin typeface="Times New Roman" pitchFamily="18" charset="0"/>
                <a:cs typeface="Times New Roman" pitchFamily="18" charset="0"/>
              </a:rPr>
              <a:t>Кому-нибудь не спится </a:t>
            </a:r>
          </a:p>
          <a:p>
            <a:pPr>
              <a:buNone/>
            </a:pPr>
            <a:r>
              <a:rPr lang="ru-RU" sz="2900" dirty="0" smtClean="0">
                <a:latin typeface="Times New Roman" pitchFamily="18" charset="0"/>
                <a:cs typeface="Times New Roman" pitchFamily="18" charset="0"/>
              </a:rPr>
              <a:t>В прекрасном </a:t>
            </a:r>
            <a:r>
              <a:rPr lang="ru-RU" sz="2900" dirty="0" err="1" smtClean="0">
                <a:latin typeface="Times New Roman" pitchFamily="18" charset="0"/>
                <a:cs typeface="Times New Roman" pitchFamily="18" charset="0"/>
              </a:rPr>
              <a:t>далеке</a:t>
            </a:r>
            <a:endParaRPr lang="ru-RU" sz="2900" dirty="0" smtClean="0">
              <a:latin typeface="Times New Roman" pitchFamily="18" charset="0"/>
              <a:cs typeface="Times New Roman" pitchFamily="18" charset="0"/>
            </a:endParaRPr>
          </a:p>
          <a:p>
            <a:pPr>
              <a:buNone/>
            </a:pPr>
            <a:r>
              <a:rPr lang="ru-RU" sz="2900" dirty="0" smtClean="0">
                <a:latin typeface="Times New Roman" pitchFamily="18" charset="0"/>
                <a:cs typeface="Times New Roman" pitchFamily="18" charset="0"/>
              </a:rPr>
              <a:t>На крытом черепицей </a:t>
            </a:r>
          </a:p>
          <a:p>
            <a:pPr>
              <a:buNone/>
            </a:pPr>
            <a:r>
              <a:rPr lang="ru-RU" sz="2900" dirty="0" smtClean="0">
                <a:latin typeface="Times New Roman" pitchFamily="18" charset="0"/>
                <a:cs typeface="Times New Roman" pitchFamily="18" charset="0"/>
              </a:rPr>
              <a:t>Старинном чердаке.</a:t>
            </a:r>
          </a:p>
          <a:p>
            <a:pPr>
              <a:buNone/>
            </a:pPr>
            <a:r>
              <a:rPr lang="ru-RU" sz="2900" dirty="0" smtClean="0">
                <a:latin typeface="Times New Roman" pitchFamily="18" charset="0"/>
                <a:cs typeface="Times New Roman" pitchFamily="18" charset="0"/>
              </a:rPr>
              <a:t>Он смотрит на планету, </a:t>
            </a:r>
          </a:p>
          <a:p>
            <a:pPr>
              <a:buNone/>
            </a:pPr>
            <a:r>
              <a:rPr lang="ru-RU" sz="2900" dirty="0" smtClean="0">
                <a:latin typeface="Times New Roman" pitchFamily="18" charset="0"/>
                <a:cs typeface="Times New Roman" pitchFamily="18" charset="0"/>
              </a:rPr>
              <a:t>Как будто небосвод </a:t>
            </a:r>
          </a:p>
          <a:p>
            <a:pPr>
              <a:buNone/>
            </a:pPr>
            <a:r>
              <a:rPr lang="ru-RU" sz="2900" dirty="0" smtClean="0">
                <a:latin typeface="Times New Roman" pitchFamily="18" charset="0"/>
                <a:cs typeface="Times New Roman" pitchFamily="18" charset="0"/>
              </a:rPr>
              <a:t>Относится к предмету </a:t>
            </a:r>
          </a:p>
          <a:p>
            <a:pPr>
              <a:buNone/>
            </a:pPr>
            <a:r>
              <a:rPr lang="ru-RU" sz="2900" dirty="0" smtClean="0">
                <a:latin typeface="Times New Roman" pitchFamily="18" charset="0"/>
                <a:cs typeface="Times New Roman" pitchFamily="18" charset="0"/>
              </a:rPr>
              <a:t>Его ночных забот.</a:t>
            </a:r>
          </a:p>
          <a:p>
            <a:pPr>
              <a:buNone/>
            </a:pPr>
            <a:r>
              <a:rPr lang="ru-RU" sz="2900" dirty="0" smtClean="0">
                <a:latin typeface="Times New Roman" pitchFamily="18" charset="0"/>
                <a:cs typeface="Times New Roman" pitchFamily="18" charset="0"/>
              </a:rPr>
              <a:t>Не спи, не спи, работай, </a:t>
            </a:r>
          </a:p>
          <a:p>
            <a:pPr>
              <a:buNone/>
            </a:pPr>
            <a:r>
              <a:rPr lang="ru-RU" sz="2900" dirty="0" smtClean="0">
                <a:latin typeface="Times New Roman" pitchFamily="18" charset="0"/>
                <a:cs typeface="Times New Roman" pitchFamily="18" charset="0"/>
              </a:rPr>
              <a:t>Не прерывай труда, </a:t>
            </a:r>
          </a:p>
          <a:p>
            <a:pPr>
              <a:buNone/>
            </a:pPr>
            <a:r>
              <a:rPr lang="ru-RU" sz="2900" dirty="0" smtClean="0">
                <a:latin typeface="Times New Roman" pitchFamily="18" charset="0"/>
                <a:cs typeface="Times New Roman" pitchFamily="18" charset="0"/>
              </a:rPr>
              <a:t>Не спи, борись с дремотой, </a:t>
            </a:r>
          </a:p>
          <a:p>
            <a:pPr>
              <a:buNone/>
            </a:pPr>
            <a:r>
              <a:rPr lang="ru-RU" sz="2900" dirty="0" smtClean="0">
                <a:latin typeface="Times New Roman" pitchFamily="18" charset="0"/>
                <a:cs typeface="Times New Roman" pitchFamily="18" charset="0"/>
              </a:rPr>
              <a:t>Как летчик, как звезда.</a:t>
            </a:r>
          </a:p>
          <a:p>
            <a:pPr>
              <a:buNone/>
            </a:pPr>
            <a:r>
              <a:rPr lang="ru-RU" sz="2900" dirty="0" smtClean="0">
                <a:latin typeface="Times New Roman" pitchFamily="18" charset="0"/>
                <a:cs typeface="Times New Roman" pitchFamily="18" charset="0"/>
              </a:rPr>
              <a:t>Не спи, не спи, художник, </a:t>
            </a:r>
          </a:p>
          <a:p>
            <a:pPr>
              <a:buNone/>
            </a:pPr>
            <a:r>
              <a:rPr lang="ru-RU" sz="2900" dirty="0" smtClean="0">
                <a:latin typeface="Times New Roman" pitchFamily="18" charset="0"/>
                <a:cs typeface="Times New Roman" pitchFamily="18" charset="0"/>
              </a:rPr>
              <a:t>Не предавайся сну. </a:t>
            </a:r>
          </a:p>
          <a:p>
            <a:pPr>
              <a:buNone/>
            </a:pPr>
            <a:r>
              <a:rPr lang="ru-RU" sz="2900" dirty="0" smtClean="0">
                <a:latin typeface="Times New Roman" pitchFamily="18" charset="0"/>
                <a:cs typeface="Times New Roman" pitchFamily="18" charset="0"/>
              </a:rPr>
              <a:t>Ты вечности заложник </a:t>
            </a:r>
          </a:p>
          <a:p>
            <a:pPr>
              <a:buNone/>
            </a:pPr>
            <a:r>
              <a:rPr lang="ru-RU" sz="2900" dirty="0" smtClean="0">
                <a:latin typeface="Times New Roman" pitchFamily="18" charset="0"/>
                <a:cs typeface="Times New Roman" pitchFamily="18" charset="0"/>
              </a:rPr>
              <a:t>У времени в плену.</a:t>
            </a:r>
          </a:p>
          <a:p>
            <a:endParaRPr lang="ru-RU" dirty="0" smtClean="0"/>
          </a:p>
          <a:p>
            <a:endParaRPr lang="ru-RU"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143504" y="857232"/>
            <a:ext cx="3372619" cy="4803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567</TotalTime>
  <Words>1390</Words>
  <Application>Microsoft Office PowerPoint</Application>
  <PresentationFormat>Экран (4:3)</PresentationFormat>
  <Paragraphs>137</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Слайд 1</vt:lpstr>
      <vt:lpstr>Слайд 2</vt:lpstr>
      <vt:lpstr>Слайд 3</vt:lpstr>
      <vt:lpstr>Слайд 4</vt:lpstr>
      <vt:lpstr>Слайд 5</vt:lpstr>
      <vt:lpstr>Слайд 6</vt:lpstr>
      <vt:lpstr>.</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Могила писателя в Переделкино</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«Свеча горела…»</dc:title>
  <dc:creator>Pavel</dc:creator>
  <cp:lastModifiedBy>Admin</cp:lastModifiedBy>
  <cp:revision>125</cp:revision>
  <dcterms:created xsi:type="dcterms:W3CDTF">2012-04-02T15:49:58Z</dcterms:created>
  <dcterms:modified xsi:type="dcterms:W3CDTF">2015-11-22T07:08:48Z</dcterms:modified>
</cp:coreProperties>
</file>