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7E1A"/>
    <a:srgbClr val="0C0E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385A9D-62E3-4505-A16B-54541BD0653F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AB7333-8AAA-4C10-85B7-6C7DD5C656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800199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FFFF00"/>
                </a:solidFill>
              </a:rPr>
              <a:t>15.04.2015 год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ГУНФУЧА – мастер приготовления чая</a:t>
            </a:r>
          </a:p>
          <a:p>
            <a:r>
              <a:rPr lang="ru-RU" dirty="0" smtClean="0"/>
              <a:t>2.</a:t>
            </a:r>
            <a:r>
              <a:rPr lang="ru-RU" b="1" u="sng" dirty="0"/>
              <a:t> </a:t>
            </a:r>
            <a:r>
              <a:rPr lang="ru-RU" dirty="0" err="1"/>
              <a:t>Ча-хэ</a:t>
            </a:r>
            <a:r>
              <a:rPr lang="ru-RU" dirty="0"/>
              <a:t>  — «</a:t>
            </a:r>
            <a:r>
              <a:rPr lang="ru-RU" dirty="0" smtClean="0"/>
              <a:t>Чайная коробочка».</a:t>
            </a:r>
            <a:r>
              <a:rPr lang="ru-RU" dirty="0"/>
              <a:t> 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Церемония чаепития Китая: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китай карт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708920"/>
            <a:ext cx="4536504" cy="3254474"/>
          </a:xfrm>
          <a:prstGeom prst="rect">
            <a:avLst/>
          </a:prstGeom>
        </p:spPr>
      </p:pic>
      <p:pic>
        <p:nvPicPr>
          <p:cNvPr id="6" name="Рисунок 5" descr="ч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4797152"/>
            <a:ext cx="2952328" cy="2060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 </a:t>
            </a:r>
            <a:r>
              <a:rPr lang="ru-RU" dirty="0" err="1" smtClean="0">
                <a:solidFill>
                  <a:schemeClr val="bg1"/>
                </a:solidFill>
              </a:rPr>
              <a:t>Тядзинь</a:t>
            </a:r>
            <a:r>
              <a:rPr lang="ru-RU" dirty="0" smtClean="0">
                <a:solidFill>
                  <a:schemeClr val="bg1"/>
                </a:solidFill>
              </a:rPr>
              <a:t> - мастер чая.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Ступка- где растирают чай.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 </a:t>
            </a:r>
            <a:r>
              <a:rPr lang="ru-RU" dirty="0" err="1" smtClean="0">
                <a:solidFill>
                  <a:schemeClr val="bg1"/>
                </a:solidFill>
              </a:rPr>
              <a:t>Гайвани</a:t>
            </a:r>
            <a:r>
              <a:rPr lang="ru-RU" dirty="0" smtClean="0">
                <a:solidFill>
                  <a:schemeClr val="bg1"/>
                </a:solidFill>
              </a:rPr>
              <a:t>- чашка.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all" dirty="0">
                <a:solidFill>
                  <a:srgbClr val="FFC000"/>
                </a:solidFill>
              </a:rPr>
              <a:t>ТРАДИЦИИ ЧАЕПИТИЯ В ЯПОНИ 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ч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3661" y="2420888"/>
            <a:ext cx="3490339" cy="2618637"/>
          </a:xfrm>
          <a:prstGeom prst="rect">
            <a:avLst/>
          </a:prstGeom>
        </p:spPr>
      </p:pic>
      <p:pic>
        <p:nvPicPr>
          <p:cNvPr id="5" name="Рисунок 4" descr="ч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3890162"/>
            <a:ext cx="4499992" cy="2967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Самовар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Кондитерские изделия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3.Блюдце.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Традиция чаепития в России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ч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717032"/>
            <a:ext cx="4211960" cy="3140968"/>
          </a:xfrm>
          <a:prstGeom prst="rect">
            <a:avLst/>
          </a:prstGeom>
        </p:spPr>
      </p:pic>
      <p:pic>
        <p:nvPicPr>
          <p:cNvPr id="5" name="Рисунок 4" descr="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2996952"/>
            <a:ext cx="2880320" cy="2390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Подготовить мини буклет о пользе чая.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</a:t>
            </a:r>
            <a:r>
              <a:rPr lang="en-US" dirty="0" smtClean="0"/>
              <a:t>/</a:t>
            </a:r>
            <a:r>
              <a:rPr lang="ru-RU" smtClean="0"/>
              <a:t>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 Сегодня я узнал …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Было интересно ……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Я понял, что …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Мне понравились задания …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6. Я научился …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7. Меня удивило 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/>
              <a:t>1 вариант</a:t>
            </a:r>
          </a:p>
          <a:p>
            <a:r>
              <a:rPr lang="ru-RU" b="1" dirty="0" smtClean="0"/>
              <a:t>1. в</a:t>
            </a:r>
          </a:p>
          <a:p>
            <a:r>
              <a:rPr lang="ru-RU" b="1" dirty="0" smtClean="0"/>
              <a:t>2. а</a:t>
            </a:r>
          </a:p>
          <a:p>
            <a:r>
              <a:rPr lang="ru-RU" b="1" dirty="0" smtClean="0"/>
              <a:t>3. а</a:t>
            </a:r>
          </a:p>
          <a:p>
            <a:r>
              <a:rPr lang="ru-RU" b="1" dirty="0" smtClean="0"/>
              <a:t>4. в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dirty="0" smtClean="0"/>
              <a:t>2  вариант</a:t>
            </a:r>
          </a:p>
          <a:p>
            <a:r>
              <a:rPr lang="ru-RU" b="1" dirty="0" smtClean="0"/>
              <a:t>1. а</a:t>
            </a:r>
          </a:p>
          <a:p>
            <a:r>
              <a:rPr lang="ru-RU" b="1" dirty="0" smtClean="0"/>
              <a:t>2.а</a:t>
            </a:r>
          </a:p>
          <a:p>
            <a:r>
              <a:rPr lang="ru-RU" b="1" dirty="0" smtClean="0"/>
              <a:t>3.б</a:t>
            </a:r>
          </a:p>
          <a:p>
            <a:r>
              <a:rPr lang="ru-RU" b="1" dirty="0" smtClean="0"/>
              <a:t>4.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C0E74"/>
                </a:solidFill>
              </a:rPr>
              <a:t>Тема урока « »</a:t>
            </a:r>
            <a:endParaRPr lang="ru-RU" dirty="0">
              <a:solidFill>
                <a:srgbClr val="0C0E74"/>
              </a:solidFill>
            </a:endParaRPr>
          </a:p>
        </p:txBody>
      </p:sp>
      <p:pic>
        <p:nvPicPr>
          <p:cNvPr id="9" name="Рисунок 8" descr="зарубежная азия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8748464" cy="3933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Если холодно, он Вас согреет. 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Если Вам жарко, он Вас охладит. 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Если у Вас настроение подавленное, он Вас подбодрит, 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если Вы растороины – он Вас успокоит.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ЧАЙ-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это тонизирующий напиток.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                                         tea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547664" y="2060848"/>
            <a:ext cx="208823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2132856"/>
            <a:ext cx="180020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i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149081"/>
            <a:ext cx="5040560" cy="2527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чая</a:t>
            </a:r>
            <a:endParaRPr lang="ru-RU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259630" y="1397000"/>
          <a:ext cx="6360370" cy="3084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074"/>
                <a:gridCol w="1272074"/>
                <a:gridCol w="1272074"/>
                <a:gridCol w="1272074"/>
                <a:gridCol w="1272074"/>
              </a:tblGrid>
              <a:tr h="591840">
                <a:tc>
                  <a:txBody>
                    <a:bodyPr/>
                    <a:lstStyle/>
                    <a:p>
                      <a:r>
                        <a:rPr lang="ru-RU" dirty="0" smtClean="0"/>
                        <a:t>Черный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Зеленый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Желтый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Синий</a:t>
                      </a:r>
                      <a:endParaRPr lang="ru-RU" dirty="0"/>
                    </a:p>
                  </a:txBody>
                  <a:tcPr/>
                </a:tc>
              </a:tr>
              <a:tr h="24921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Рисунок 22" descr="черный ча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36912"/>
            <a:ext cx="2483793" cy="2364854"/>
          </a:xfrm>
          <a:prstGeom prst="rect">
            <a:avLst/>
          </a:prstGeom>
        </p:spPr>
      </p:pic>
      <p:pic>
        <p:nvPicPr>
          <p:cNvPr id="24" name="Рисунок 23" descr="зеленый чай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717032"/>
            <a:ext cx="1685925" cy="2174354"/>
          </a:xfrm>
          <a:prstGeom prst="rect">
            <a:avLst/>
          </a:prstGeom>
        </p:spPr>
      </p:pic>
      <p:pic>
        <p:nvPicPr>
          <p:cNvPr id="25" name="Рисунок 24" descr="красный ча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971678"/>
            <a:ext cx="2016224" cy="1886322"/>
          </a:xfrm>
          <a:prstGeom prst="rect">
            <a:avLst/>
          </a:prstGeom>
        </p:spPr>
      </p:pic>
      <p:pic>
        <p:nvPicPr>
          <p:cNvPr id="26" name="Рисунок 25" descr="синий чай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2132856"/>
            <a:ext cx="1781175" cy="1238250"/>
          </a:xfrm>
          <a:prstGeom prst="rect">
            <a:avLst/>
          </a:prstGeom>
        </p:spPr>
      </p:pic>
      <p:pic>
        <p:nvPicPr>
          <p:cNvPr id="27" name="Рисунок 26" descr="4f736a20448f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0" y="2492896"/>
            <a:ext cx="216024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20000"/>
              </a:lnSpc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FF00"/>
                </a:solidFill>
              </a:rPr>
              <a:t>1. валяние;</a:t>
            </a:r>
          </a:p>
          <a:p>
            <a:pPr>
              <a:lnSpc>
                <a:spcPct val="220000"/>
              </a:lnSpc>
            </a:pPr>
            <a:r>
              <a:rPr lang="ru-RU" dirty="0" smtClean="0">
                <a:solidFill>
                  <a:srgbClr val="FFFF00"/>
                </a:solidFill>
              </a:rPr>
              <a:t> 2.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скручивание;</a:t>
            </a:r>
          </a:p>
          <a:p>
            <a:pPr>
              <a:lnSpc>
                <a:spcPct val="220000"/>
              </a:lnSpc>
            </a:pPr>
            <a:r>
              <a:rPr lang="ru-RU" b="1" dirty="0" smtClean="0">
                <a:solidFill>
                  <a:srgbClr val="FFFF00"/>
                </a:solidFill>
              </a:rPr>
              <a:t> 3. ферментация;</a:t>
            </a:r>
          </a:p>
          <a:p>
            <a:pPr>
              <a:lnSpc>
                <a:spcPct val="220000"/>
              </a:lnSpc>
            </a:pPr>
            <a:r>
              <a:rPr lang="ru-RU" b="1" dirty="0" smtClean="0">
                <a:solidFill>
                  <a:srgbClr val="FFFF00"/>
                </a:solidFill>
              </a:rPr>
              <a:t> 4.  сушка.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Производство черного  чая: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>
                <a:solidFill>
                  <a:srgbClr val="FFFF00"/>
                </a:solidFill>
              </a:rPr>
              <a:t>1. скручивание;</a:t>
            </a:r>
          </a:p>
          <a:p>
            <a:pPr>
              <a:lnSpc>
                <a:spcPct val="200000"/>
              </a:lnSpc>
            </a:pPr>
            <a:r>
              <a:rPr lang="ru-RU" dirty="0" smtClean="0">
                <a:solidFill>
                  <a:srgbClr val="FFFF00"/>
                </a:solidFill>
              </a:rPr>
              <a:t>2. сушка.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Производство зеленого чая: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отмеривание и подготовка заварки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нагрев воды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подготовка посуды для заваривания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заваривание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разлив чая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питьё чая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ТРАДИЦИ ЧЕАПИТИЯ.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ч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365104"/>
            <a:ext cx="3347070" cy="2148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A5C249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172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15.04.2015 год</vt:lpstr>
      <vt:lpstr>Тест</vt:lpstr>
      <vt:lpstr>Тема урока « »</vt:lpstr>
      <vt:lpstr>Слайд 4</vt:lpstr>
      <vt:lpstr>Слайд 5</vt:lpstr>
      <vt:lpstr>Виды чая</vt:lpstr>
      <vt:lpstr>Производство черного  чая:</vt:lpstr>
      <vt:lpstr>Производство зеленого чая: </vt:lpstr>
      <vt:lpstr>ТРАДИЦИ ЧЕАПИТИЯ. </vt:lpstr>
      <vt:lpstr>Церемония чаепития Китая: </vt:lpstr>
      <vt:lpstr>ТРАДИЦИИ ЧАЕПИТИЯ В ЯПОНИ </vt:lpstr>
      <vt:lpstr>Традиция чаепития в России</vt:lpstr>
      <vt:lpstr>Д/З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15.04.2015 год</dc:title>
  <dc:creator>Valued eMachines Customer</dc:creator>
  <cp:lastModifiedBy>Valued eMachines Customer</cp:lastModifiedBy>
  <cp:revision>3</cp:revision>
  <dcterms:created xsi:type="dcterms:W3CDTF">2015-04-14T06:52:09Z</dcterms:created>
  <dcterms:modified xsi:type="dcterms:W3CDTF">2015-04-14T16:16:09Z</dcterms:modified>
</cp:coreProperties>
</file>