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3" r:id="rId7"/>
    <p:sldId id="266" r:id="rId8"/>
    <p:sldId id="267" r:id="rId9"/>
    <p:sldId id="268" r:id="rId10"/>
    <p:sldId id="269" r:id="rId11"/>
    <p:sldId id="271" r:id="rId12"/>
    <p:sldId id="272" r:id="rId13"/>
    <p:sldId id="273" r:id="rId14"/>
    <p:sldId id="27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842" autoAdjust="0"/>
    <p:restoredTop sz="94660"/>
  </p:normalViewPr>
  <p:slideViewPr>
    <p:cSldViewPr>
      <p:cViewPr varScale="1">
        <p:scale>
          <a:sx n="64" d="100"/>
          <a:sy n="64" d="100"/>
        </p:scale>
        <p:origin x="-8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F50CD-B483-4B0C-8FC7-1889402994E4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2E5595-2AA6-4232-A5B6-2DAFEA0BDB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E5595-2AA6-4232-A5B6-2DAFEA0BDB06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6935-23BB-4EB4-B97B-8D8BA005E8D1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6493-0924-46D9-A1AE-542074CC69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6935-23BB-4EB4-B97B-8D8BA005E8D1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6493-0924-46D9-A1AE-542074CC6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6935-23BB-4EB4-B97B-8D8BA005E8D1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6493-0924-46D9-A1AE-542074CC6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6935-23BB-4EB4-B97B-8D8BA005E8D1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6493-0924-46D9-A1AE-542074CC6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6935-23BB-4EB4-B97B-8D8BA005E8D1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2E26493-0924-46D9-A1AE-542074CC6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6935-23BB-4EB4-B97B-8D8BA005E8D1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6493-0924-46D9-A1AE-542074CC6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6935-23BB-4EB4-B97B-8D8BA005E8D1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6493-0924-46D9-A1AE-542074CC6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6935-23BB-4EB4-B97B-8D8BA005E8D1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6493-0924-46D9-A1AE-542074CC6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6935-23BB-4EB4-B97B-8D8BA005E8D1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6493-0924-46D9-A1AE-542074CC6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6935-23BB-4EB4-B97B-8D8BA005E8D1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6493-0924-46D9-A1AE-542074CC6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6935-23BB-4EB4-B97B-8D8BA005E8D1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6493-0924-46D9-A1AE-542074CC6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7BB6935-23BB-4EB4-B97B-8D8BA005E8D1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2E26493-0924-46D9-A1AE-542074CC6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6.xml"/><Relationship Id="rId1" Type="http://schemas.openxmlformats.org/officeDocument/2006/relationships/audio" Target="file:///G:\&#1091;&#1088;&#1086;&#1082;%20&#1085;&#1072;%20&#1082;&#1086;&#1085;&#1082;&#1091;&#1088;&#1089;\&#1051;&#1077;&#1086;&#1085;&#1080;&#1076;%20&#1059;&#1090;&#1077;&#1089;&#1086;&#1074;%20-%20&#1042;%20&#1047;&#1077;&#1084;&#1083;&#1103;&#1085;&#1082;&#1077;%20(mp3ostrov.com).mp3" TargetMode="Externa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audio" Target="file:///G:\&#1091;&#1088;&#1086;&#1082;%20&#1085;&#1072;%20&#1082;&#1086;&#1085;&#1082;&#1091;&#1088;&#1089;\den_pobedy_-_den_pobedy_(zaycev.net)%20(1).mp3" TargetMode="Externa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audio" Target="file:///G:\&#1091;&#1088;&#1086;&#1082;%20&#1085;&#1072;%20&#1082;&#1086;&#1085;&#1082;&#1091;&#1088;&#1089;\Pesni-Voennyh-Let-Svyaschennaya-Voyna(muzofon.com).mp3" TargetMode="Externa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3500438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Строки, опаленные войной</a:t>
            </a:r>
            <a:r>
              <a:rPr lang="ru-RU" dirty="0"/>
              <a:t/>
            </a:r>
            <a:br>
              <a:rPr lang="ru-RU" dirty="0"/>
            </a:br>
            <a:r>
              <a:rPr lang="ru-RU" b="1" i="1" dirty="0"/>
              <a:t>  (Патриотические мотивы и сила       народного чувства в лирике военных</a:t>
            </a:r>
            <a:r>
              <a:rPr lang="ru-RU" i="1" dirty="0"/>
              <a:t> </a:t>
            </a:r>
            <a:r>
              <a:rPr lang="ru-RU" b="1" i="1" dirty="0"/>
              <a:t>лет)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5105400"/>
            <a:ext cx="6400800" cy="1752600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/>
              <a:t>Разработала:</a:t>
            </a:r>
            <a:endParaRPr lang="ru-RU" dirty="0"/>
          </a:p>
          <a:p>
            <a:r>
              <a:rPr lang="ru-RU" b="1" dirty="0"/>
              <a:t>Елистратова В.Е.,</a:t>
            </a:r>
            <a:endParaRPr lang="ru-RU" dirty="0"/>
          </a:p>
          <a:p>
            <a:r>
              <a:rPr lang="ru-RU" b="1" dirty="0"/>
              <a:t>учитель русского</a:t>
            </a:r>
            <a:endParaRPr lang="ru-RU" dirty="0"/>
          </a:p>
          <a:p>
            <a:r>
              <a:rPr lang="ru-RU" b="1" dirty="0"/>
              <a:t>языка и </a:t>
            </a:r>
            <a:r>
              <a:rPr lang="ru-RU" b="1" dirty="0" smtClean="0"/>
              <a:t>литературы  первой категории</a:t>
            </a:r>
            <a:endParaRPr lang="ru-RU" dirty="0"/>
          </a:p>
          <a:p>
            <a:r>
              <a:rPr lang="ru-RU" b="1" dirty="0"/>
              <a:t>Архангельской СОШ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Любовь и война</a:t>
            </a:r>
            <a:endParaRPr lang="ru-RU" dirty="0"/>
          </a:p>
        </p:txBody>
      </p:sp>
      <p:pic>
        <p:nvPicPr>
          <p:cNvPr id="1026" name="Picture 2" descr="H:\Documents and Settings\Владелец\Рабочий стол\i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 bwMode="auto">
          <a:xfrm>
            <a:off x="214282" y="1643050"/>
            <a:ext cx="4358469" cy="4286280"/>
          </a:xfrm>
          <a:prstGeom prst="rect">
            <a:avLst/>
          </a:prstGeom>
          <a:noFill/>
        </p:spPr>
      </p:pic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4876" y="1714488"/>
            <a:ext cx="4041775" cy="376396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К</a:t>
            </a:r>
            <a:r>
              <a:rPr lang="ru-RU" dirty="0" smtClean="0"/>
              <a:t>. Симонов «С тобой и без тебя», «Жди меня».</a:t>
            </a:r>
          </a:p>
          <a:p>
            <a:r>
              <a:rPr lang="ru-RU" dirty="0" smtClean="0"/>
              <a:t>М. Исаковский «Огонек»,  «В лесу прифронтовом».</a:t>
            </a:r>
          </a:p>
          <a:p>
            <a:r>
              <a:rPr lang="ru-RU" dirty="0" smtClean="0"/>
              <a:t>В. Агапов «Темная ночь».</a:t>
            </a:r>
          </a:p>
          <a:p>
            <a:r>
              <a:rPr lang="ru-RU" dirty="0" smtClean="0"/>
              <a:t>Е. </a:t>
            </a:r>
            <a:r>
              <a:rPr lang="ru-RU" dirty="0" err="1" smtClean="0"/>
              <a:t>Долматовский</a:t>
            </a:r>
            <a:r>
              <a:rPr lang="ru-RU" dirty="0" smtClean="0"/>
              <a:t> «Моя любимая», «Случайный вальс».</a:t>
            </a:r>
          </a:p>
          <a:p>
            <a:r>
              <a:rPr lang="ru-RU" dirty="0" smtClean="0"/>
              <a:t>А. Сурков «Бьется в тесной печурке огонь».)</a:t>
            </a:r>
          </a:p>
          <a:p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Леонид Утесов - В Землянке (mp3ostrov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 flipH="1" flipV="1">
            <a:off x="4286248" y="3143248"/>
            <a:ext cx="357190" cy="35719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r>
              <a:rPr lang="ru-RU" dirty="0" smtClean="0"/>
              <a:t>А. Суркова «Бьется в тесной печурке огонь».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098" name="Picture 2" descr="H:\Documents and Settings\Владелец\Рабочий стол\i (2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1142984"/>
            <a:ext cx="7429552" cy="5500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102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den_pobedy_-_den_pobedy_(zaycev.net) (1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1026" name="Picture 2" descr="H:\Documents and Settings\Владелец\Рабочий стол\i (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642918"/>
            <a:ext cx="8143932" cy="5715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972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Oval 2"/>
          <p:cNvSpPr>
            <a:spLocks noChangeArrowheads="1"/>
          </p:cNvSpPr>
          <p:nvPr/>
        </p:nvSpPr>
        <p:spPr bwMode="auto">
          <a:xfrm>
            <a:off x="3714744" y="2571744"/>
            <a:ext cx="2214582" cy="1239856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Военная лирика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Oval 3"/>
          <p:cNvSpPr>
            <a:spLocks noChangeArrowheads="1"/>
          </p:cNvSpPr>
          <p:nvPr/>
        </p:nvSpPr>
        <p:spPr bwMode="auto">
          <a:xfrm>
            <a:off x="6143636" y="785794"/>
            <a:ext cx="1714512" cy="107157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Поэмы о войне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Oval 4"/>
          <p:cNvSpPr>
            <a:spLocks noChangeArrowheads="1"/>
          </p:cNvSpPr>
          <p:nvPr/>
        </p:nvSpPr>
        <p:spPr bwMode="auto">
          <a:xfrm>
            <a:off x="3714744" y="500042"/>
            <a:ext cx="1928826" cy="1214446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Стихи о войне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Oval 5"/>
          <p:cNvSpPr>
            <a:spLocks noChangeArrowheads="1"/>
          </p:cNvSpPr>
          <p:nvPr/>
        </p:nvSpPr>
        <p:spPr bwMode="auto">
          <a:xfrm>
            <a:off x="6786578" y="2357430"/>
            <a:ext cx="2143140" cy="142876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Стихи 40-х г., ставшие песнями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Oval 6"/>
          <p:cNvSpPr>
            <a:spLocks noChangeArrowheads="1"/>
          </p:cNvSpPr>
          <p:nvPr/>
        </p:nvSpPr>
        <p:spPr bwMode="auto">
          <a:xfrm>
            <a:off x="6357950" y="4071942"/>
            <a:ext cx="2071702" cy="142876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Любовная военная лирика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Oval 7"/>
          <p:cNvSpPr>
            <a:spLocks noChangeArrowheads="1"/>
          </p:cNvSpPr>
          <p:nvPr/>
        </p:nvSpPr>
        <p:spPr bwMode="auto">
          <a:xfrm>
            <a:off x="3786182" y="4572008"/>
            <a:ext cx="2286016" cy="1571636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Поэты-очевидцы, участники войны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Oval 8"/>
          <p:cNvSpPr>
            <a:spLocks noChangeArrowheads="1"/>
          </p:cNvSpPr>
          <p:nvPr/>
        </p:nvSpPr>
        <p:spPr bwMode="auto">
          <a:xfrm>
            <a:off x="928662" y="4071942"/>
            <a:ext cx="2071702" cy="1357322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Патриоти-ческие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 мотивы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7" name="Oval 9"/>
          <p:cNvSpPr>
            <a:spLocks noChangeArrowheads="1"/>
          </p:cNvSpPr>
          <p:nvPr/>
        </p:nvSpPr>
        <p:spPr bwMode="auto">
          <a:xfrm>
            <a:off x="214282" y="785794"/>
            <a:ext cx="3429024" cy="2428892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А.Твардовский  «Василий Тёркин», К.Симонов «Мальчишка на лафете», Р.Гамзатов «Журавли»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Прямая со стрелкой 10"/>
          <p:cNvCxnSpPr>
            <a:stCxn id="2050" idx="3"/>
            <a:endCxn id="2056" idx="7"/>
          </p:cNvCxnSpPr>
          <p:nvPr/>
        </p:nvCxnSpPr>
        <p:spPr>
          <a:xfrm rot="5400000">
            <a:off x="3047671" y="3279326"/>
            <a:ext cx="640690" cy="1342092"/>
          </a:xfrm>
          <a:prstGeom prst="straightConnector1">
            <a:avLst/>
          </a:prstGeom>
          <a:ln w="254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2050" idx="4"/>
            <a:endCxn id="2055" idx="0"/>
          </p:cNvCxnSpPr>
          <p:nvPr/>
        </p:nvCxnSpPr>
        <p:spPr>
          <a:xfrm rot="16200000" flipH="1">
            <a:off x="4495408" y="4138226"/>
            <a:ext cx="760408" cy="107155"/>
          </a:xfrm>
          <a:prstGeom prst="straightConnector1">
            <a:avLst/>
          </a:prstGeom>
          <a:ln w="254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2050" idx="1"/>
            <a:endCxn id="2057" idx="6"/>
          </p:cNvCxnSpPr>
          <p:nvPr/>
        </p:nvCxnSpPr>
        <p:spPr>
          <a:xfrm rot="16200000" flipV="1">
            <a:off x="3464646" y="2178901"/>
            <a:ext cx="753077" cy="395756"/>
          </a:xfrm>
          <a:prstGeom prst="straightConnector1">
            <a:avLst/>
          </a:prstGeom>
          <a:ln w="254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2050" idx="0"/>
            <a:endCxn id="2052" idx="4"/>
          </p:cNvCxnSpPr>
          <p:nvPr/>
        </p:nvCxnSpPr>
        <p:spPr>
          <a:xfrm rot="16200000" flipV="1">
            <a:off x="4321968" y="2071677"/>
            <a:ext cx="857256" cy="142878"/>
          </a:xfrm>
          <a:prstGeom prst="straightConnector1">
            <a:avLst/>
          </a:prstGeom>
          <a:ln w="254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2050" idx="7"/>
            <a:endCxn id="2051" idx="3"/>
          </p:cNvCxnSpPr>
          <p:nvPr/>
        </p:nvCxnSpPr>
        <p:spPr>
          <a:xfrm rot="5400000" flipH="1" flipV="1">
            <a:off x="5473424" y="1832021"/>
            <a:ext cx="1052881" cy="789713"/>
          </a:xfrm>
          <a:prstGeom prst="straightConnector1">
            <a:avLst/>
          </a:prstGeom>
          <a:ln w="254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2050" idx="6"/>
            <a:endCxn id="2053" idx="2"/>
          </p:cNvCxnSpPr>
          <p:nvPr/>
        </p:nvCxnSpPr>
        <p:spPr>
          <a:xfrm flipV="1">
            <a:off x="5929326" y="3071810"/>
            <a:ext cx="857252" cy="119862"/>
          </a:xfrm>
          <a:prstGeom prst="straightConnector1">
            <a:avLst/>
          </a:prstGeom>
          <a:ln w="254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2050" idx="5"/>
            <a:endCxn id="2054" idx="1"/>
          </p:cNvCxnSpPr>
          <p:nvPr/>
        </p:nvCxnSpPr>
        <p:spPr>
          <a:xfrm rot="16200000" flipH="1">
            <a:off x="5807600" y="3427435"/>
            <a:ext cx="651152" cy="1056336"/>
          </a:xfrm>
          <a:prstGeom prst="straightConnector1">
            <a:avLst/>
          </a:prstGeom>
          <a:ln w="254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  <p:bldP spid="2051" grpId="0" animBg="1"/>
      <p:bldP spid="2052" grpId="0" animBg="1"/>
      <p:bldP spid="2053" grpId="0" animBg="1"/>
      <p:bldP spid="2054" grpId="0" animBg="1"/>
      <p:bldP spid="2055" grpId="0" animBg="1"/>
      <p:bldP spid="2056" grpId="0" animBg="1"/>
      <p:bldP spid="205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7772400" cy="1143007"/>
          </a:xfrm>
        </p:spPr>
        <p:txBody>
          <a:bodyPr/>
          <a:lstStyle/>
          <a:p>
            <a:r>
              <a:rPr lang="ru-RU" dirty="0" smtClean="0"/>
              <a:t>Домашнее задание: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2000240"/>
            <a:ext cx="7572428" cy="4071966"/>
          </a:xfrm>
        </p:spPr>
        <p:txBody>
          <a:bodyPr>
            <a:normAutofit/>
          </a:bodyPr>
          <a:lstStyle/>
          <a:p>
            <a:r>
              <a:rPr lang="ru-RU" dirty="0" smtClean="0"/>
              <a:t>В</a:t>
            </a:r>
            <a:r>
              <a:rPr lang="ru-RU" smtClean="0"/>
              <a:t>ыучить </a:t>
            </a:r>
            <a:r>
              <a:rPr lang="ru-RU" dirty="0" smtClean="0"/>
              <a:t>наизусть одно из стихотворений.</a:t>
            </a:r>
          </a:p>
          <a:p>
            <a:r>
              <a:rPr lang="ru-RU" u="sng" dirty="0" smtClean="0"/>
              <a:t>Кроме того</a:t>
            </a:r>
            <a:endParaRPr lang="ru-RU" dirty="0" smtClean="0"/>
          </a:p>
          <a:p>
            <a:r>
              <a:rPr lang="ru-RU" dirty="0" smtClean="0"/>
              <a:t>I группа – определит главную мысль выбранного стихотворения и как автор ее передает.</a:t>
            </a:r>
          </a:p>
          <a:p>
            <a:r>
              <a:rPr lang="ru-RU" dirty="0" smtClean="0"/>
              <a:t>II группа – определит только главную мысль выученного стихотворения.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 Война не вмещается в оду</a:t>
            </a:r>
            <a:r>
              <a:rPr lang="ru-RU" dirty="0" smtClean="0"/>
              <a:t>,                                                                    </a:t>
            </a:r>
            <a:r>
              <a:rPr lang="ru-RU" dirty="0"/>
              <a:t>И многое в ней не для книг</a:t>
            </a:r>
            <a:r>
              <a:rPr lang="ru-RU" dirty="0" smtClean="0"/>
              <a:t>.                                                                   </a:t>
            </a:r>
            <a:r>
              <a:rPr lang="ru-RU" dirty="0"/>
              <a:t>Я верю, что нужен </a:t>
            </a:r>
            <a:r>
              <a:rPr lang="ru-RU" dirty="0" smtClean="0"/>
              <a:t>народу                                                                    </a:t>
            </a:r>
            <a:r>
              <a:rPr lang="ru-RU" dirty="0"/>
              <a:t>Души откровенный дневник.</a:t>
            </a:r>
          </a:p>
          <a:p>
            <a:pPr>
              <a:buNone/>
            </a:pPr>
            <a:r>
              <a:rPr lang="ru-RU" dirty="0"/>
              <a:t>                                                                            Семен Кирсанов «Дом».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97436"/>
          </a:xfrm>
        </p:spPr>
        <p:txBody>
          <a:bodyPr>
            <a:normAutofit/>
          </a:bodyPr>
          <a:lstStyle/>
          <a:p>
            <a:r>
              <a:rPr lang="ru-RU" sz="6600" dirty="0" smtClean="0"/>
              <a:t> </a:t>
            </a:r>
            <a:r>
              <a:rPr lang="ru-RU" sz="6600" dirty="0"/>
              <a:t>1941-1945 г.г.     </a:t>
            </a:r>
            <a:r>
              <a:rPr lang="ru-RU" sz="6600" dirty="0" smtClean="0"/>
              <a:t>                                    </a:t>
            </a:r>
            <a:r>
              <a:rPr lang="ru-RU" sz="6600" dirty="0"/>
              <a:t>1945-2015 г.г.</a:t>
            </a:r>
            <a:br>
              <a:rPr lang="ru-RU" sz="6600" dirty="0"/>
            </a:b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val 2"/>
          <p:cNvSpPr>
            <a:spLocks noChangeArrowheads="1"/>
          </p:cNvSpPr>
          <p:nvPr/>
        </p:nvSpPr>
        <p:spPr bwMode="auto">
          <a:xfrm>
            <a:off x="3643306" y="2428868"/>
            <a:ext cx="1785950" cy="1000132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Военная лирика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Oval 3"/>
          <p:cNvSpPr>
            <a:spLocks noChangeArrowheads="1"/>
          </p:cNvSpPr>
          <p:nvPr/>
        </p:nvSpPr>
        <p:spPr bwMode="auto">
          <a:xfrm>
            <a:off x="1285852" y="1428736"/>
            <a:ext cx="1428760" cy="1000132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Стихи о войне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Oval 7"/>
          <p:cNvSpPr>
            <a:spLocks noChangeArrowheads="1"/>
          </p:cNvSpPr>
          <p:nvPr/>
        </p:nvSpPr>
        <p:spPr bwMode="auto">
          <a:xfrm>
            <a:off x="6357950" y="1428736"/>
            <a:ext cx="1714512" cy="114300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Поэмы о войне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Oval 8"/>
          <p:cNvSpPr>
            <a:spLocks noChangeArrowheads="1"/>
          </p:cNvSpPr>
          <p:nvPr/>
        </p:nvSpPr>
        <p:spPr bwMode="auto">
          <a:xfrm>
            <a:off x="4286248" y="3857628"/>
            <a:ext cx="4572032" cy="271462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А. Твардовский «Василий Теркин», К. Симонов «Мальчишка на лафете»,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Р. Гамзатов «Журавли», А. Фатьянов «Соловьи»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>
            <a:stCxn id="1027" idx="6"/>
            <a:endCxn id="1026" idx="2"/>
          </p:cNvCxnSpPr>
          <p:nvPr/>
        </p:nvCxnSpPr>
        <p:spPr>
          <a:xfrm>
            <a:off x="2714612" y="1928802"/>
            <a:ext cx="928694" cy="10001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1031" idx="2"/>
            <a:endCxn id="1026" idx="6"/>
          </p:cNvCxnSpPr>
          <p:nvPr/>
        </p:nvCxnSpPr>
        <p:spPr>
          <a:xfrm rot="10800000" flipV="1">
            <a:off x="5429256" y="2000240"/>
            <a:ext cx="928694" cy="92869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1026" idx="5"/>
          </p:cNvCxnSpPr>
          <p:nvPr/>
        </p:nvCxnSpPr>
        <p:spPr>
          <a:xfrm rot="16200000" flipH="1">
            <a:off x="5046654" y="3403588"/>
            <a:ext cx="717970" cy="47586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nimBg="1"/>
      <p:bldP spid="1027" grpId="0" animBg="1"/>
      <p:bldP spid="1031" grpId="0" animBg="1"/>
      <p:bldP spid="10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Задачи лирики о войне.</a:t>
            </a:r>
            <a:br>
              <a:rPr lang="ru-RU" dirty="0"/>
            </a:br>
            <a:r>
              <a:rPr lang="ru-RU" dirty="0"/>
              <a:t> 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97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40-х годов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послевоенной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- Показать смелость, мужество, патриотизм, самоотверженность советских солдат и всего народа.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- Показать смелость, мужество, патриотизм, самоотверженность советских солдат и всего народа.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Поддержать, помочь выстоять.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Показать ужас войны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Звать в бой за Родину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Сохранить память для потомков.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esni-Voennyh-Let-Svyaschennaya-Voyna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3071802" y="5286388"/>
            <a:ext cx="304800" cy="3048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rgbClr val="FF3300"/>
                </a:solidFill>
              </a:rPr>
              <a:t>22 июня 1941 года</a:t>
            </a:r>
            <a:endParaRPr lang="ru-RU" dirty="0"/>
          </a:p>
        </p:txBody>
      </p:sp>
      <p:pic>
        <p:nvPicPr>
          <p:cNvPr id="5" name="Picture 60" descr="Война 005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/>
          <a:stretch>
            <a:fillRect/>
          </a:stretch>
        </p:blipFill>
        <p:spPr>
          <a:xfrm>
            <a:off x="709612" y="1810544"/>
            <a:ext cx="3533775" cy="4105275"/>
          </a:xfrm>
          <a:ln w="57150">
            <a:solidFill>
              <a:srgbClr val="FF3300"/>
            </a:solidFill>
          </a:ln>
        </p:spPr>
      </p:pic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 Тогда, 22 июня 1941 года, еще никто не знал, </a:t>
            </a:r>
            <a:r>
              <a:rPr lang="ru-RU" dirty="0" smtClean="0"/>
              <a:t>то </a:t>
            </a:r>
            <a:r>
              <a:rPr lang="ru-RU" dirty="0" smtClean="0"/>
              <a:t>война продлится долгие месяцы. На защиту своего Отечества встали все от мала до велика. Среди них были и поэты, многие из которых навсегда остались молодыми, не вернулись с полей войны.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8803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:\Documents and Settings\Владелец\Рабочий стол\i (3)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15333" b="15333"/>
          <a:stretch>
            <a:fillRect/>
          </a:stretch>
        </p:blipFill>
        <p:spPr bwMode="auto">
          <a:xfrm>
            <a:off x="1785918" y="714356"/>
            <a:ext cx="5486400" cy="3962400"/>
          </a:xfrm>
          <a:prstGeom prst="rect">
            <a:avLst/>
          </a:prstGeom>
          <a:noFill/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85918" y="5072074"/>
            <a:ext cx="5486400" cy="804862"/>
          </a:xfrm>
        </p:spPr>
        <p:txBody>
          <a:bodyPr>
            <a:normAutofit fontScale="77500" lnSpcReduction="20000"/>
          </a:bodyPr>
          <a:lstStyle/>
          <a:p>
            <a:r>
              <a:rPr lang="ru-RU" sz="3200" dirty="0" smtClean="0"/>
              <a:t>А. Ахматова</a:t>
            </a:r>
          </a:p>
          <a:p>
            <a:r>
              <a:rPr lang="ru-RU" sz="3200" dirty="0" smtClean="0"/>
              <a:t>«Клятва», «Мужество</a:t>
            </a:r>
            <a:r>
              <a:rPr lang="ru-RU" sz="3200" dirty="0" smtClean="0"/>
              <a:t>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643306" y="285728"/>
            <a:ext cx="5111750" cy="5853113"/>
          </a:xfrm>
        </p:spPr>
        <p:txBody>
          <a:bodyPr/>
          <a:lstStyle/>
          <a:p>
            <a:r>
              <a:rPr lang="ru-RU" dirty="0" smtClean="0"/>
              <a:t>К. Симонов «Ты помнишь, Алеша, дороги Смоленщины», «Мальчишка на лафете».</a:t>
            </a:r>
          </a:p>
          <a:p>
            <a:r>
              <a:rPr lang="ru-RU" dirty="0" smtClean="0"/>
              <a:t>А. Суриков «Песня смелых», «Человек склонился над водой…».</a:t>
            </a:r>
          </a:p>
          <a:p>
            <a:r>
              <a:rPr lang="ru-RU" dirty="0" smtClean="0"/>
              <a:t>М. Дудин «Соловьи».</a:t>
            </a:r>
          </a:p>
          <a:p>
            <a:r>
              <a:rPr lang="ru-RU" dirty="0" smtClean="0"/>
              <a:t>С. Орлов «Его зарыли в шар земной».</a:t>
            </a:r>
          </a:p>
          <a:p>
            <a:endParaRPr lang="ru-RU" dirty="0"/>
          </a:p>
        </p:txBody>
      </p:sp>
      <p:pic>
        <p:nvPicPr>
          <p:cNvPr id="3075" name="Picture 3" descr="H:\Documents and Settings\Владелец\Рабочий стол\9b538224b684d2f6bbc8cb5f36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57166"/>
            <a:ext cx="3571899" cy="54824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928693"/>
          </a:xfrm>
        </p:spPr>
        <p:txBody>
          <a:bodyPr/>
          <a:lstStyle/>
          <a:p>
            <a:r>
              <a:rPr lang="ru-RU" dirty="0" smtClean="0"/>
              <a:t>Д. </a:t>
            </a:r>
            <a:r>
              <a:rPr lang="ru-RU" dirty="0" err="1" smtClean="0"/>
              <a:t>Кедрин</a:t>
            </a:r>
            <a:r>
              <a:rPr lang="ru-RU" dirty="0" smtClean="0"/>
              <a:t> «Родина»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1571612"/>
            <a:ext cx="7786742" cy="500066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dirty="0" smtClean="0"/>
              <a:t>- Какова тема этого стихотворения? </a:t>
            </a:r>
          </a:p>
          <a:p>
            <a:pPr algn="l"/>
            <a:r>
              <a:rPr lang="ru-RU" dirty="0" smtClean="0"/>
              <a:t>- Какова главная мысль этого стихотворения? </a:t>
            </a:r>
          </a:p>
          <a:p>
            <a:pPr algn="l"/>
            <a:r>
              <a:rPr lang="ru-RU" dirty="0" smtClean="0"/>
              <a:t>- Какие средства выразительности использует автор, чтобы донести до читателя эту основную мысль? </a:t>
            </a:r>
          </a:p>
          <a:p>
            <a:pPr algn="l"/>
            <a:r>
              <a:rPr lang="ru-RU" dirty="0" smtClean="0"/>
              <a:t>- В чем же особенность композиции этого стихотворения? </a:t>
            </a:r>
          </a:p>
          <a:p>
            <a:pPr algn="l"/>
            <a:r>
              <a:rPr lang="ru-RU" dirty="0" smtClean="0"/>
              <a:t>- Как помогает в раскрытии главной мысли стихотворения его синтаксический строй? </a:t>
            </a:r>
          </a:p>
          <a:p>
            <a:pPr algn="l"/>
            <a:r>
              <a:rPr lang="ru-RU" dirty="0" smtClean="0"/>
              <a:t>- Назовите примеры художественных средств языка, которые тоже помогают создать замечательный образ Родины, которую нельзя отдать на поругание врагу. </a:t>
            </a:r>
          </a:p>
          <a:p>
            <a:pPr algn="l"/>
            <a:r>
              <a:rPr lang="ru-RU" dirty="0" smtClean="0"/>
              <a:t>- Но какое самое главное художественное средство и какую оно выполняет роль?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158</TotalTime>
  <Words>490</Words>
  <Application>Microsoft Office PowerPoint</Application>
  <PresentationFormat>Экран (4:3)</PresentationFormat>
  <Paragraphs>63</Paragraphs>
  <Slides>14</Slides>
  <Notes>1</Notes>
  <HiddenSlides>0</HiddenSlides>
  <MMClips>3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Апекс</vt:lpstr>
      <vt:lpstr>Строки, опаленные войной   (Патриотические мотивы и сила       народного чувства в лирике военных лет) </vt:lpstr>
      <vt:lpstr>Слайд 2</vt:lpstr>
      <vt:lpstr> 1941-1945 г.г.                                         1945-2015 г.г. </vt:lpstr>
      <vt:lpstr>Слайд 4</vt:lpstr>
      <vt:lpstr>Задачи лирики о войне.  </vt:lpstr>
      <vt:lpstr> 22 июня 1941 года</vt:lpstr>
      <vt:lpstr>Слайд 7</vt:lpstr>
      <vt:lpstr>Слайд 8</vt:lpstr>
      <vt:lpstr>Д. Кедрин «Родина»</vt:lpstr>
      <vt:lpstr>Любовь и война</vt:lpstr>
      <vt:lpstr>А. Суркова «Бьется в тесной печурке огонь».  </vt:lpstr>
      <vt:lpstr>Слайд 12</vt:lpstr>
      <vt:lpstr>Слайд 13</vt:lpstr>
      <vt:lpstr>Домашнее задание:</vt:lpstr>
    </vt:vector>
  </TitlesOfParts>
  <Company>My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Строки, опаленные войной   (Патриотические мотивы и сила       народного чувства в лирике военных лет) </dc:title>
  <dc:creator>John Doe</dc:creator>
  <cp:lastModifiedBy>user</cp:lastModifiedBy>
  <cp:revision>15</cp:revision>
  <dcterms:created xsi:type="dcterms:W3CDTF">2015-03-16T18:41:34Z</dcterms:created>
  <dcterms:modified xsi:type="dcterms:W3CDTF">2015-03-17T11:35:42Z</dcterms:modified>
</cp:coreProperties>
</file>