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0" r:id="rId3"/>
    <p:sldId id="259" r:id="rId4"/>
    <p:sldId id="256" r:id="rId5"/>
    <p:sldId id="261" r:id="rId6"/>
    <p:sldId id="262" r:id="rId7"/>
    <p:sldId id="263" r:id="rId8"/>
    <p:sldId id="264" r:id="rId9"/>
    <p:sldId id="265" r:id="rId10"/>
    <p:sldId id="258" r:id="rId11"/>
    <p:sldId id="257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09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124" y="8955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Николай Алексеевич Некрасов</a:t>
            </a:r>
            <a:br>
              <a:rPr lang="ru-RU" b="1" dirty="0" smtClean="0"/>
            </a:br>
            <a:r>
              <a:rPr lang="ru-RU" b="1" dirty="0" smtClean="0"/>
              <a:t>(1821-1877 </a:t>
            </a:r>
            <a:r>
              <a:rPr lang="ru-RU" b="1" dirty="0" err="1" smtClean="0"/>
              <a:t>г.г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864" y="144984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  <a:t>«Кому на Руси жить хорошо»</a:t>
            </a:r>
            <a:b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</a:br>
            <a:r>
              <a:rPr lang="ru-RU" altLang="ru-RU" sz="4000" b="1" kern="0" dirty="0" smtClean="0">
                <a:solidFill>
                  <a:srgbClr val="333399"/>
                </a:solidFill>
                <a:latin typeface="Shruti" pitchFamily="2"/>
              </a:rPr>
              <a:t>                  1863-1877</a:t>
            </a:r>
            <a: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  <a:t/>
            </a:r>
            <a:b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</a:t>
            </a:fld>
            <a:endParaRPr lang="ru-RU"/>
          </a:p>
        </p:txBody>
      </p:sp>
      <p:pic>
        <p:nvPicPr>
          <p:cNvPr id="5" name="Picture 16" descr="K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7" y="2215485"/>
            <a:ext cx="3315810" cy="464251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 smtClean="0">
                <a:solidFill>
                  <a:srgbClr val="333399"/>
                </a:solidFill>
                <a:latin typeface="Shruti" pitchFamily="2"/>
              </a:rPr>
              <a:t>Глава </a:t>
            </a:r>
            <a:r>
              <a:rPr lang="ru-RU" altLang="ru-RU" b="1" kern="0" dirty="0">
                <a:solidFill>
                  <a:srgbClr val="333399"/>
                </a:solidFill>
                <a:latin typeface="Shruti" pitchFamily="2"/>
              </a:rPr>
              <a:t>«Счастливые»</a:t>
            </a:r>
            <a:br>
              <a:rPr lang="ru-RU" altLang="ru-RU" b="1" kern="0" dirty="0">
                <a:solidFill>
                  <a:srgbClr val="333399"/>
                </a:solidFill>
                <a:latin typeface="Shruti" pitchFamily="2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8650" y="1825625"/>
            <a:ext cx="6987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000" b="1" kern="0" dirty="0" smtClean="0">
                <a:solidFill>
                  <a:srgbClr val="333399"/>
                </a:solidFill>
                <a:latin typeface="Shruti" pitchFamily="2"/>
              </a:rPr>
              <a:t>Заполнить таблицу 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" y="3163735"/>
            <a:ext cx="8291513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87898"/>
            <a:ext cx="2100263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92774" y="718457"/>
            <a:ext cx="3868340" cy="823912"/>
          </a:xfrm>
        </p:spPr>
        <p:txBody>
          <a:bodyPr/>
          <a:lstStyle/>
          <a:p>
            <a:r>
              <a:rPr lang="ru-RU" dirty="0" smtClean="0"/>
              <a:t>«Пролог»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5523309" y="906347"/>
            <a:ext cx="3887391" cy="823912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«Сельская </a:t>
            </a:r>
            <a:r>
              <a:rPr lang="ru-RU" dirty="0" err="1">
                <a:latin typeface="Times New Roman"/>
                <a:ea typeface="Calibri"/>
              </a:rPr>
              <a:t>ярмонка</a:t>
            </a:r>
            <a:r>
              <a:rPr lang="ru-RU" dirty="0">
                <a:latin typeface="Times New Roman"/>
                <a:ea typeface="Calibri"/>
              </a:rPr>
              <a:t>», «Пьяная ночь»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>
          <a:xfrm>
            <a:off x="5332500" y="1778566"/>
            <a:ext cx="3887391" cy="36845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Пересказ глав по рядам.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показано безудержное веселье ?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Какие  </a:t>
            </a:r>
            <a:r>
              <a:rPr lang="ru-RU" dirty="0">
                <a:latin typeface="Times New Roman"/>
                <a:ea typeface="Calibri"/>
              </a:rPr>
              <a:t>глаголы использованы? </a:t>
            </a:r>
            <a:endParaRPr lang="ru-RU" dirty="0" smtClean="0">
              <a:latin typeface="Times New Roman"/>
              <a:ea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Выразительно прочитайте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              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постарайтесь передать атмосферу широкого народного праздника, заставляющего  почувствовать размах, удаль, силу русского крестьянина.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511628" y="-124280"/>
            <a:ext cx="9922328" cy="10832630"/>
            <a:chOff x="-446314" y="-1"/>
            <a:chExt cx="9922328" cy="108326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446314" y="6195313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«Пролог»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399" y="2752093"/>
            <a:ext cx="3725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Найдите </a:t>
            </a:r>
            <a:r>
              <a:rPr lang="ru-RU" sz="3200" b="1" dirty="0">
                <a:latin typeface="Times New Roman"/>
                <a:ea typeface="Times New Roman"/>
              </a:rPr>
              <a:t>сравнения, взятые из мира </a:t>
            </a:r>
            <a:endParaRPr lang="en-US" sz="3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природы</a:t>
            </a:r>
            <a:r>
              <a:rPr lang="ru-RU" sz="3200" b="1" dirty="0">
                <a:latin typeface="Times New Roman"/>
                <a:ea typeface="Times New Roman"/>
              </a:rPr>
              <a:t>, крестьянской жизни</a:t>
            </a:r>
            <a:r>
              <a:rPr lang="ru-RU" sz="3200" b="1" dirty="0" smtClean="0">
                <a:latin typeface="Times New Roman"/>
                <a:ea typeface="Times New Roman"/>
              </a:rPr>
              <a:t>.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pic>
        <p:nvPicPr>
          <p:cNvPr id="19" name="Picture 16" descr="Ko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90" y="168565"/>
            <a:ext cx="2757488" cy="386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СИНГЛ РАУНД РОБИН</a:t>
            </a:r>
            <a:br>
              <a:rPr lang="ru-RU" sz="3600" b="1" dirty="0" smtClean="0"/>
            </a:br>
            <a:r>
              <a:rPr lang="ru-RU" sz="3600" b="1" dirty="0" smtClean="0"/>
              <a:t>(однократный раунд </a:t>
            </a:r>
            <a:r>
              <a:rPr lang="ru-RU" sz="3600" b="1" dirty="0" err="1" smtClean="0"/>
              <a:t>робин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0126" y="1825625"/>
            <a:ext cx="484522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Почему мы говорим об этом, обращаясь к произведению </a:t>
            </a:r>
            <a:r>
              <a:rPr lang="ru-RU" dirty="0" err="1" smtClean="0"/>
              <a:t>Н.А.Некрасова</a:t>
            </a:r>
            <a:r>
              <a:rPr lang="ru-RU" dirty="0" smtClean="0"/>
              <a:t> «Кому на Руси жить хорошо», а не к какому-то другому произведению?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к</a:t>
            </a:r>
            <a:r>
              <a:rPr lang="ru-RU" dirty="0" smtClean="0"/>
              <a:t>акому жанру отнесём произведение Некрасова Н.А. «Кому на Руси жить хорошо»?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5" descr="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2" y="1851221"/>
            <a:ext cx="2605414" cy="38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702" y="939453"/>
            <a:ext cx="7886700" cy="5160722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3200" b="1" i="1" kern="0" dirty="0">
                <a:solidFill>
                  <a:srgbClr val="333399"/>
                </a:solidFill>
                <a:latin typeface="Arial"/>
              </a:rPr>
              <a:t>Поэма</a:t>
            </a: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 - (греч . </a:t>
            </a:r>
            <a:r>
              <a:rPr lang="ru-RU" altLang="ru-RU" sz="3200" kern="0" dirty="0" err="1">
                <a:solidFill>
                  <a:srgbClr val="000000"/>
                </a:solidFill>
                <a:latin typeface="Arial"/>
              </a:rPr>
              <a:t>poiema</a:t>
            </a: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), 1) поэтический жанр большого объема, преимущественно лироэпический</a:t>
            </a:r>
            <a:r>
              <a:rPr lang="ru-RU" altLang="ru-RU" sz="32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32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altLang="ru-RU" sz="3200" kern="0" dirty="0">
              <a:solidFill>
                <a:srgbClr val="000000"/>
              </a:solidFill>
              <a:latin typeface="Arial"/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3200" b="1" i="1" kern="0" dirty="0">
                <a:solidFill>
                  <a:srgbClr val="333399"/>
                </a:solidFill>
                <a:latin typeface="Arial"/>
              </a:rPr>
              <a:t>Эпопея</a:t>
            </a: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 - (от греч. </a:t>
            </a:r>
            <a:r>
              <a:rPr lang="en-US" altLang="ru-RU" sz="3200" kern="0" dirty="0" err="1">
                <a:solidFill>
                  <a:srgbClr val="000000"/>
                </a:solidFill>
                <a:latin typeface="Arial"/>
              </a:rPr>
              <a:t>epopoiia</a:t>
            </a:r>
            <a:r>
              <a:rPr lang="en-US" altLang="ru-RU" sz="3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— собрание песен, сказаний) — наиболее крупная</a:t>
            </a:r>
            <a:br>
              <a:rPr lang="ru-RU" altLang="ru-RU" sz="3200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форма эпоса, возникшая в глубокой древности; эпопея сохраняет такие</a:t>
            </a:r>
            <a:br>
              <a:rPr lang="ru-RU" altLang="ru-RU" sz="3200" kern="0" dirty="0">
                <a:solidFill>
                  <a:srgbClr val="000000"/>
                </a:solidFill>
                <a:latin typeface="Arial"/>
              </a:rPr>
            </a:br>
            <a:r>
              <a:rPr lang="ru-RU" altLang="ru-RU" sz="3200" kern="0" dirty="0">
                <a:solidFill>
                  <a:srgbClr val="000000"/>
                </a:solidFill>
                <a:latin typeface="Arial"/>
              </a:rPr>
              <a:t>важнейшие свойства, как широта, многосторонность изображения жизни, выражение общенародных идеалов и стремлений.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06247" y="1176605"/>
            <a:ext cx="5799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«В каком году - р</a:t>
            </a:r>
            <a:r>
              <a:rPr lang="ru-RU" sz="3200" b="1" dirty="0" smtClean="0"/>
              <a:t>ассчитывай</a:t>
            </a:r>
            <a:r>
              <a:rPr lang="ru-RU" sz="3200" b="1" dirty="0"/>
              <a:t>…» </a:t>
            </a:r>
            <a:endParaRPr lang="en-US" sz="3200" b="1" dirty="0" smtClean="0"/>
          </a:p>
          <a:p>
            <a:r>
              <a:rPr lang="ru-RU" sz="3200" b="1" dirty="0" smtClean="0"/>
              <a:t>Жанр </a:t>
            </a:r>
            <a:r>
              <a:rPr lang="ru-RU" sz="3200" b="1" dirty="0"/>
              <a:t>и проблематика поэмы «Кому на Руси жить </a:t>
            </a:r>
            <a:r>
              <a:rPr lang="ru-RU" sz="3200" b="1" dirty="0" smtClean="0"/>
              <a:t>хорошо».</a:t>
            </a:r>
          </a:p>
          <a:p>
            <a:r>
              <a:rPr lang="ru-RU" sz="3200" b="1" dirty="0" smtClean="0"/>
              <a:t>Мир русского крестьянства.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Ты и могучая,  </a:t>
            </a: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Ты и бессильная,</a:t>
            </a: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Матушка-Русь!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Н.А.Некрасов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98" y="4400884"/>
            <a:ext cx="262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Ф.И.О.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1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808287" cy="34559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  <a:t>«Кому на Руси жить хорошо»</a:t>
            </a:r>
            <a:b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</a:br>
            <a: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  <a:t>1863-1877</a:t>
            </a:r>
            <a:br>
              <a:rPr lang="ru-RU" altLang="ru-RU" sz="4000" b="1" kern="0" dirty="0">
                <a:solidFill>
                  <a:srgbClr val="333399"/>
                </a:solidFill>
                <a:latin typeface="Shruti" pitchFamily="2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514850" cy="4351338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400" b="1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algn="ctr">
              <a:buNone/>
            </a:pPr>
            <a:r>
              <a:rPr lang="ru-RU" sz="4000" b="1" dirty="0">
                <a:solidFill>
                  <a:prstClr val="black"/>
                </a:solidFill>
              </a:rPr>
              <a:t>«Пролог»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ru-RU" altLang="ru-RU" sz="2400" b="1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Arial"/>
              </a:rPr>
              <a:t>«На </a:t>
            </a:r>
            <a:r>
              <a:rPr lang="ru-RU" altLang="ru-RU" sz="2400" b="1" kern="0" dirty="0">
                <a:solidFill>
                  <a:srgbClr val="000000"/>
                </a:solidFill>
                <a:latin typeface="Arial"/>
              </a:rPr>
              <a:t>столбовой дороженьке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kern="0" dirty="0">
                <a:solidFill>
                  <a:srgbClr val="000000"/>
                </a:solidFill>
                <a:latin typeface="Arial"/>
              </a:rPr>
              <a:t>Сошлись семь мужиков.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kern="0" dirty="0" err="1">
                <a:solidFill>
                  <a:srgbClr val="000000"/>
                </a:solidFill>
                <a:latin typeface="Arial"/>
              </a:rPr>
              <a:t>Сошлися</a:t>
            </a:r>
            <a:r>
              <a:rPr lang="ru-RU" altLang="ru-RU" sz="2400" b="1" kern="0" dirty="0">
                <a:solidFill>
                  <a:srgbClr val="000000"/>
                </a:solidFill>
                <a:latin typeface="Arial"/>
              </a:rPr>
              <a:t> — и заспорили: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kern="0" dirty="0">
                <a:solidFill>
                  <a:srgbClr val="000000"/>
                </a:solidFill>
                <a:latin typeface="Arial"/>
              </a:rPr>
              <a:t>Кому живется весело,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400" b="1" kern="0" dirty="0">
                <a:solidFill>
                  <a:srgbClr val="000000"/>
                </a:solidFill>
                <a:latin typeface="Arial"/>
              </a:rPr>
              <a:t>вольготно на Руси».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5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7" y="1490924"/>
            <a:ext cx="4339458" cy="4884824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7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КОНТИНИУС РАУНД РОБИН (продолжительный раунд </a:t>
            </a:r>
            <a:r>
              <a:rPr lang="ru-RU" sz="3600" b="1" dirty="0" err="1" smtClean="0"/>
              <a:t>робин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7" y="1202733"/>
            <a:ext cx="78867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можете сказать о речи лирического героя?</a:t>
            </a:r>
          </a:p>
          <a:p>
            <a:r>
              <a:rPr lang="ru-RU" dirty="0" smtClean="0"/>
              <a:t>На что похож зачин? Обоснуйте свой ответ.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8" descr="[gerasimov026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286149"/>
            <a:ext cx="5539091" cy="295695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93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РАУНД ТЕЙБЛ</a:t>
            </a: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0521" y="879497"/>
            <a:ext cx="3868340" cy="823912"/>
          </a:xfrm>
        </p:spPr>
        <p:txBody>
          <a:bodyPr/>
          <a:lstStyle/>
          <a:p>
            <a:r>
              <a:rPr lang="ru-RU" dirty="0" smtClean="0"/>
              <a:t>Глава «Поп»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40125" y="854445"/>
            <a:ext cx="3887391" cy="823912"/>
          </a:xfrm>
        </p:spPr>
        <p:txBody>
          <a:bodyPr/>
          <a:lstStyle/>
          <a:p>
            <a:r>
              <a:rPr lang="ru-RU" dirty="0" smtClean="0"/>
              <a:t>Глава «Сельская </a:t>
            </a:r>
            <a:r>
              <a:rPr lang="ru-RU" dirty="0" err="1" smtClean="0"/>
              <a:t>ярмонка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7</a:t>
            </a:fld>
            <a:endParaRPr lang="ru-RU"/>
          </a:p>
        </p:txBody>
      </p:sp>
      <p:pic>
        <p:nvPicPr>
          <p:cNvPr id="11" name="Picture 7" descr="yarmark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25" y="1966586"/>
            <a:ext cx="3322038" cy="475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«Поп». Художник В. Нагаев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1910872"/>
            <a:ext cx="3650014" cy="480934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6228" y="-135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ИНСАЙД-АУТСАЙД СЁКЛ</a:t>
            </a:r>
            <a:br>
              <a:rPr lang="ru-RU" sz="3600" b="1" dirty="0" smtClean="0"/>
            </a:br>
            <a:r>
              <a:rPr lang="ru-RU" sz="3600" b="1" dirty="0" smtClean="0"/>
              <a:t>«внутренний и внешний круг»</a:t>
            </a:r>
            <a:endParaRPr lang="ru-RU" sz="36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7683" y="1825625"/>
            <a:ext cx="8918532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latin typeface="Times New Roman"/>
                <a:ea typeface="Times New Roman"/>
              </a:rPr>
              <a:t>О </a:t>
            </a:r>
            <a:r>
              <a:rPr lang="ru-RU" sz="2400" b="1" i="1" dirty="0">
                <a:latin typeface="Times New Roman"/>
                <a:ea typeface="Times New Roman"/>
              </a:rPr>
              <a:t>чем заставляет задуматься спор </a:t>
            </a:r>
            <a:r>
              <a:rPr lang="ru-RU" sz="2400" b="1" i="1" dirty="0" smtClean="0">
                <a:latin typeface="Times New Roman"/>
                <a:ea typeface="Times New Roman"/>
              </a:rPr>
              <a:t>«</a:t>
            </a:r>
            <a:r>
              <a:rPr lang="ru-RU" sz="2400" b="1" i="1" dirty="0" err="1" smtClean="0">
                <a:latin typeface="Times New Roman"/>
                <a:ea typeface="Times New Roman"/>
              </a:rPr>
              <a:t>временообязанных</a:t>
            </a:r>
            <a:r>
              <a:rPr lang="ru-RU" sz="2400" b="1" i="1" dirty="0">
                <a:latin typeface="Times New Roman"/>
                <a:ea typeface="Times New Roman"/>
              </a:rPr>
              <a:t>» </a:t>
            </a:r>
            <a:r>
              <a:rPr lang="ru-RU" sz="2400" b="1" i="1" dirty="0" smtClean="0">
                <a:latin typeface="Times New Roman"/>
                <a:ea typeface="Times New Roman"/>
              </a:rPr>
              <a:t>  мужиков?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latin typeface="Times New Roman"/>
                <a:ea typeface="Times New Roman"/>
              </a:rPr>
              <a:t>Сколько мужиков-правдоискателей странствует по Руси?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latin typeface="Times New Roman"/>
                <a:ea typeface="Times New Roman"/>
              </a:rPr>
              <a:t>Какие </a:t>
            </a:r>
            <a:r>
              <a:rPr lang="ru-RU" sz="2400" b="1" i="1" dirty="0">
                <a:latin typeface="Times New Roman"/>
                <a:ea typeface="Times New Roman"/>
              </a:rPr>
              <a:t>фольклорные мотивы появляются в «Прологе»? </a:t>
            </a:r>
            <a:endParaRPr lang="ru-RU" sz="2400" b="1" i="1" dirty="0" smtClean="0">
              <a:latin typeface="Times New Roman"/>
              <a:ea typeface="Times New Roman"/>
            </a:endParaRPr>
          </a:p>
          <a:p>
            <a:pPr marL="457200" indent="-457200">
              <a:buAutoNum type="arabicPeriod"/>
            </a:pPr>
            <a:r>
              <a:rPr lang="ru-RU" sz="2400" b="1" i="1" dirty="0" smtClean="0">
                <a:latin typeface="Times New Roman"/>
                <a:ea typeface="Times New Roman"/>
              </a:rPr>
              <a:t>Из скольких глав состоит «Пролог»?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latin typeface="Times New Roman"/>
              </a:rPr>
              <a:t>Каково представление </a:t>
            </a:r>
            <a:r>
              <a:rPr lang="ru-RU" sz="2400" b="1" i="1" dirty="0" err="1" smtClean="0">
                <a:latin typeface="Times New Roman"/>
              </a:rPr>
              <a:t>Якима</a:t>
            </a:r>
            <a:r>
              <a:rPr lang="ru-RU" sz="2400" b="1" i="1" dirty="0" smtClean="0">
                <a:latin typeface="Times New Roman"/>
              </a:rPr>
              <a:t> Нагого о счастье?</a:t>
            </a:r>
            <a:endParaRPr lang="ru-RU" sz="2400" b="1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Подготовить пересказ части «Крестьянка»</a:t>
            </a:r>
          </a:p>
          <a:p>
            <a:pPr marL="0" indent="0">
              <a:buNone/>
            </a:pPr>
            <a:r>
              <a:rPr lang="ru-RU" dirty="0" smtClean="0"/>
              <a:t>Инд. задание: </a:t>
            </a:r>
          </a:p>
          <a:p>
            <a:pPr marL="0" indent="0">
              <a:buNone/>
            </a:pPr>
            <a:r>
              <a:rPr lang="ru-RU" dirty="0" smtClean="0"/>
              <a:t>Выразительное чтение: </a:t>
            </a:r>
          </a:p>
          <a:p>
            <a:pPr marL="0" indent="0">
              <a:buNone/>
            </a:pPr>
            <a:r>
              <a:rPr lang="ru-RU" dirty="0" smtClean="0"/>
              <a:t>1. Причитаний Матрёны,</a:t>
            </a:r>
          </a:p>
          <a:p>
            <a:pPr marL="0" indent="0">
              <a:buNone/>
            </a:pPr>
            <a:r>
              <a:rPr lang="ru-RU" dirty="0" smtClean="0"/>
              <a:t>2. Бабьей притчи,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Выписать загадки.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322</Words>
  <Application>Microsoft Office PowerPoint</Application>
  <PresentationFormat>Экран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Николай Алексеевич Некрасов (1821-1877 г.г.)</vt:lpstr>
      <vt:lpstr>СИНГЛ РАУНД РОБИН (однократный раунд робин)</vt:lpstr>
      <vt:lpstr>Презентация PowerPoint</vt:lpstr>
      <vt:lpstr>Презентация PowerPoint</vt:lpstr>
      <vt:lpstr>«Кому на Руси жить хорошо» 1863-1877 </vt:lpstr>
      <vt:lpstr>КОНТИНИУС РАУНД РОБИН (продолжительный раунд робин</vt:lpstr>
      <vt:lpstr>РАУНД ТЕЙБЛ</vt:lpstr>
      <vt:lpstr>ИНСАЙД-АУТСАЙД СЁКЛ «внутренний и внешний круг»</vt:lpstr>
      <vt:lpstr>Проверка домашнего задания</vt:lpstr>
      <vt:lpstr>Глава «Счастливые»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Лариса</cp:lastModifiedBy>
  <cp:revision>32</cp:revision>
  <dcterms:created xsi:type="dcterms:W3CDTF">2013-01-23T05:00:32Z</dcterms:created>
  <dcterms:modified xsi:type="dcterms:W3CDTF">2015-11-19T23:24:24Z</dcterms:modified>
</cp:coreProperties>
</file>