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82" r:id="rId10"/>
    <p:sldId id="283" r:id="rId11"/>
    <p:sldId id="263" r:id="rId12"/>
    <p:sldId id="284" r:id="rId13"/>
    <p:sldId id="285" r:id="rId14"/>
    <p:sldId id="286" r:id="rId15"/>
    <p:sldId id="287" r:id="rId16"/>
    <p:sldId id="288" r:id="rId17"/>
    <p:sldId id="289" r:id="rId18"/>
    <p:sldId id="266" r:id="rId19"/>
    <p:sldId id="267" r:id="rId20"/>
    <p:sldId id="269" r:id="rId21"/>
    <p:sldId id="277" r:id="rId22"/>
    <p:sldId id="278" r:id="rId23"/>
    <p:sldId id="271" r:id="rId24"/>
    <p:sldId id="272" r:id="rId25"/>
    <p:sldId id="273" r:id="rId26"/>
    <p:sldId id="274" r:id="rId27"/>
    <p:sldId id="275" r:id="rId28"/>
    <p:sldId id="27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DEF5FA"/>
    <a:srgbClr val="9AB5E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2" autoAdjust="0"/>
    <p:restoredTop sz="94660"/>
  </p:normalViewPr>
  <p:slideViewPr>
    <p:cSldViewPr>
      <p:cViewPr varScale="1">
        <p:scale>
          <a:sx n="74" d="100"/>
          <a:sy n="74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&#1040;&#1076;&#1084;&#1080;&#1085;&#1080;&#1089;&#1090;&#1088;&#1072;&#1090;&#1086;&#1088;\&#1056;&#1072;&#1073;&#1086;&#1095;&#1080;&#1081;%20&#1089;&#1090;&#1086;&#1083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качество знаний обучающихся 7-9 классов по геометрии</a:t>
            </a: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3117890667904828E-2"/>
          <c:y val="0.25280109135386564"/>
          <c:w val="0.78419919244014802"/>
          <c:h val="0.67689848957247833"/>
        </c:manualLayout>
      </c:layout>
      <c:pie3DChart>
        <c:varyColors val="1"/>
      </c:pie3DChart>
    </c:plotArea>
    <c:legend>
      <c:legendPos val="r"/>
      <c:layout>
        <c:manualLayout>
          <c:xMode val="edge"/>
          <c:yMode val="edge"/>
          <c:x val="0.82925998833479164"/>
          <c:y val="0.35178190410542531"/>
          <c:w val="0.16148075240594953"/>
          <c:h val="0.45642253815360412"/>
        </c:manualLayout>
      </c:layout>
      <c:txPr>
        <a:bodyPr/>
        <a:lstStyle/>
        <a:p>
          <a:pPr>
            <a:defRPr sz="1650" baseline="0"/>
          </a:pPr>
          <a:endParaRPr lang="ru-RU"/>
        </a:p>
      </c:txPr>
    </c:legend>
    <c:plotVisOnly val="1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0.15654</cdr:x>
      <cdr:y>0.06608</cdr:y>
    </cdr:from>
    <cdr:to>
      <cdr:x>0.8507</cdr:x>
      <cdr:y>0.85903</cdr:y>
    </cdr:to>
    <cdr:pic>
      <cdr:nvPicPr>
        <cdr:cNvPr id="2" name="Диаграмма 1"/>
        <cdr:cNvPicPr>
          <a:picLocks xmlns:a="http://schemas.openxmlformats.org/drawingml/2006/main" noGrp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 b="-130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214446" y="285752"/>
          <a:ext cx="5385372" cy="3429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D26AC-1A86-471F-A267-4378DD219E4B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34C48-A815-4FC1-B670-97CFC364E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34C48-A815-4FC1-B670-97CFC364EBC1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1F8F-0D3B-4E75-B8BF-26BCB603F44E}" type="datetimeFigureOut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6F61-A0F0-41A4-9CB1-746EED368A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EC987-FAF6-484D-A6B5-D98B7AE5B683}" type="datetimeFigureOut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D8D25-2EC5-4C11-8636-D223DF3C49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0ACF-6991-4354-B96C-0C319FC4B4BC}" type="datetimeFigureOut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9E083-2A26-472A-9E00-2514A1C419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A87BE-9C3F-4AB9-9A61-01638CD81086}" type="datetimeFigureOut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5608-5BAF-4CF9-8B5B-06F87B8177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BF308-62D8-42A0-9B79-1AF03CD59403}" type="datetimeFigureOut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55CF-B3A0-4A57-BBF8-08CB4778F1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95AC-B63E-4FAA-A427-F819271F12A9}" type="datetimeFigureOut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5B9C-5AF8-4FB0-B586-112280541E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1B6A9-25CC-4CC7-8E1F-C7C8939BB2F9}" type="datetimeFigureOut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CF788-96BC-4F24-9776-5F2C068A9F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C77C-0639-468F-83F3-05C83D33B43E}" type="datetimeFigureOut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F8F2E-EDAC-459F-AE88-130233F0B9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609FB-1E44-47BA-BEEB-CBA80CD88353}" type="datetimeFigureOut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19468-AF05-49A1-B3B9-2DBC98A457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75A28-C979-48AB-8CB9-A92B72E0035E}" type="datetimeFigureOut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826F5-D42E-4A1B-8A42-980A568290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24DB-46FF-484B-A15B-CE8A88485024}" type="datetimeFigureOut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D2F9A-8E7F-4001-A197-E3EA314A30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F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67E42C-42D0-416E-B74A-256B97904291}" type="datetimeFigureOut">
              <a:rPr lang="ru-RU"/>
              <a:pPr>
                <a:defRPr/>
              </a:pPr>
              <a:t>16.09.2015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46E4A0-0F4A-4424-A89E-3A7652D5B1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ransition>
    <p:pu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7224" y="357166"/>
            <a:ext cx="7802562" cy="1357322"/>
          </a:xfrm>
          <a:solidFill>
            <a:schemeClr val="tx2"/>
          </a:solidFill>
          <a:ln>
            <a:solidFill>
              <a:srgbClr val="0000FF"/>
            </a:solidFill>
          </a:ln>
        </p:spPr>
      </p:pic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1928802"/>
            <a:ext cx="7854950" cy="3929073"/>
          </a:xfrm>
          <a:solidFill>
            <a:schemeClr val="tx2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R="0" algn="ctr" eaLnBrk="1" hangingPunct="1"/>
            <a:r>
              <a:rPr lang="ru-RU" sz="2400" b="1" dirty="0" smtClean="0">
                <a:solidFill>
                  <a:srgbClr val="7030A0"/>
                </a:solidFill>
              </a:rPr>
              <a:t>«</a:t>
            </a:r>
            <a:r>
              <a:rPr lang="ru-RU" b="1" dirty="0" smtClean="0">
                <a:solidFill>
                  <a:srgbClr val="7030A0"/>
                </a:solidFill>
              </a:rPr>
              <a:t>Подходы к формированию, углублению и</a:t>
            </a:r>
            <a:r>
              <a:rPr lang="ru-RU" b="1" dirty="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развитию математической одарённости в условиях  общеобразовательного учреждения</a:t>
            </a:r>
            <a:r>
              <a:rPr lang="ru-RU" dirty="0" smtClean="0">
                <a:solidFill>
                  <a:srgbClr val="7030A0"/>
                </a:solidFill>
                <a:latin typeface="Arial" charset="0"/>
              </a:rPr>
              <a:t>»</a:t>
            </a:r>
            <a:endParaRPr lang="ru-RU" sz="2400" dirty="0" smtClean="0">
              <a:solidFill>
                <a:srgbClr val="7030A0"/>
              </a:solidFill>
              <a:latin typeface="Arial" charset="0"/>
            </a:endParaRPr>
          </a:p>
          <a:p>
            <a:pPr marR="0" eaLnBrk="1" hangingPunct="1"/>
            <a:r>
              <a:rPr lang="ru-RU" sz="2200" dirty="0" smtClean="0">
                <a:solidFill>
                  <a:schemeClr val="accent2"/>
                </a:solidFill>
              </a:rPr>
              <a:t>Выполнила:</a:t>
            </a:r>
          </a:p>
          <a:p>
            <a:pPr marR="0" eaLnBrk="1" hangingPunct="1"/>
            <a:r>
              <a:rPr lang="ru-RU" sz="2200" dirty="0" smtClean="0">
                <a:solidFill>
                  <a:schemeClr val="accent2"/>
                </a:solidFill>
                <a:latin typeface="Arial" charset="0"/>
              </a:rPr>
              <a:t>Савчук Людмила Ивановна</a:t>
            </a:r>
            <a:endParaRPr lang="ru-RU" sz="2200" dirty="0" smtClean="0">
              <a:solidFill>
                <a:schemeClr val="accent2"/>
              </a:solidFill>
            </a:endParaRPr>
          </a:p>
          <a:p>
            <a:pPr marR="0" eaLnBrk="1" hangingPunct="1"/>
            <a:r>
              <a:rPr lang="ru-RU" sz="2200" dirty="0" smtClean="0">
                <a:solidFill>
                  <a:schemeClr val="accent2"/>
                </a:solidFill>
                <a:latin typeface="Arial" charset="0"/>
              </a:rPr>
              <a:t>учитель</a:t>
            </a:r>
            <a:r>
              <a:rPr lang="ru-RU" sz="2200" dirty="0" smtClean="0">
                <a:solidFill>
                  <a:schemeClr val="accent2"/>
                </a:solidFill>
              </a:rPr>
              <a:t> математики</a:t>
            </a:r>
          </a:p>
          <a:p>
            <a:pPr marR="0" eaLnBrk="1" hangingPunct="1"/>
            <a:r>
              <a:rPr lang="ru-RU" sz="2200" dirty="0" smtClean="0">
                <a:solidFill>
                  <a:schemeClr val="accent2"/>
                </a:solidFill>
              </a:rPr>
              <a:t>МО</a:t>
            </a:r>
            <a:r>
              <a:rPr lang="ru-RU" sz="2200" dirty="0" smtClean="0">
                <a:solidFill>
                  <a:schemeClr val="accent2"/>
                </a:solidFill>
                <a:latin typeface="Arial" charset="0"/>
              </a:rPr>
              <a:t>СШ №21</a:t>
            </a:r>
            <a:r>
              <a:rPr lang="ru-RU" sz="2200" dirty="0" smtClean="0">
                <a:solidFill>
                  <a:schemeClr val="accent2"/>
                </a:solidFill>
              </a:rPr>
              <a:t> г.Нижневартовск</a:t>
            </a:r>
          </a:p>
          <a:p>
            <a:pPr marR="0" algn="ctr" eaLnBrk="1" hangingPunct="1"/>
            <a:endParaRPr lang="ru-RU" sz="2200" dirty="0" smtClean="0">
              <a:solidFill>
                <a:schemeClr val="accent2"/>
              </a:solidFill>
            </a:endParaRPr>
          </a:p>
          <a:p>
            <a:pPr marR="0" algn="ctr" eaLnBrk="1" hangingPunct="1"/>
            <a:r>
              <a:rPr lang="ru-RU" sz="2200" dirty="0" smtClean="0">
                <a:solidFill>
                  <a:schemeClr val="accent2"/>
                </a:solidFill>
              </a:rPr>
              <a:t>2011 год</a:t>
            </a:r>
            <a:r>
              <a:rPr lang="ru-RU" dirty="0" smtClean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56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Концепция работы с одарёнными детьми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071547"/>
            <a:ext cx="8786812" cy="5786454"/>
          </a:xfrm>
          <a:solidFill>
            <a:srgbClr val="DEF5FA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Формирование, углубление и развитие математической одарённости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 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</a:rPr>
              <a:t>направлено на (цель)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Создание системы работы с одарёнными детьми на основе современных научных методик и технологий обучения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rgbClr val="0070C0"/>
                </a:solidFill>
              </a:rPr>
              <a:t>опирается на (принципы)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b="1" i="1" dirty="0" smtClean="0">
                <a:solidFill>
                  <a:srgbClr val="C00000"/>
                </a:solidFill>
              </a:rPr>
              <a:t>Развивающего обучения, индивидуализации и дифференциации обучения, наставничества, принцип возрастающей роли внеурочной деятельности, обновления содержания образования, целесообразности 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rgbClr val="0070C0"/>
                </a:solidFill>
              </a:rPr>
              <a:t>достигается через (средства)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</a:rPr>
              <a:t>Применение комплексного подхода к выявлению одарённости; обновление содержания образования,; эффективное применение современных педагогических технологий; создание дополнительных организационных условий; ; самостоятельную деятельность обучающихся; совершенствование профессионально-личностных качеств педагога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i="1" dirty="0" smtClean="0">
                <a:solidFill>
                  <a:srgbClr val="0070C0"/>
                </a:solidFill>
              </a:rPr>
              <a:t>основывается на (ресурсах)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b="1" dirty="0" smtClean="0">
                <a:solidFill>
                  <a:srgbClr val="C00000"/>
                </a:solidFill>
              </a:rPr>
              <a:t>нормативно-правовой базе;</a:t>
            </a:r>
            <a:r>
              <a:rPr lang="ru-RU" sz="1900" dirty="0" smtClean="0">
                <a:solidFill>
                  <a:srgbClr val="C00000"/>
                </a:solidFill>
              </a:rPr>
              <a:t> </a:t>
            </a:r>
            <a:r>
              <a:rPr lang="ru-RU" sz="1900" b="1" dirty="0" smtClean="0">
                <a:solidFill>
                  <a:srgbClr val="C00000"/>
                </a:solidFill>
              </a:rPr>
              <a:t>кадровых;</a:t>
            </a:r>
            <a:r>
              <a:rPr lang="ru-RU" sz="1900" dirty="0" smtClean="0">
                <a:solidFill>
                  <a:srgbClr val="C00000"/>
                </a:solidFill>
              </a:rPr>
              <a:t> </a:t>
            </a:r>
            <a:r>
              <a:rPr lang="ru-RU" sz="1900" b="1" dirty="0" smtClean="0">
                <a:solidFill>
                  <a:srgbClr val="C00000"/>
                </a:solidFill>
              </a:rPr>
              <a:t>технических;</a:t>
            </a:r>
            <a:r>
              <a:rPr lang="ru-RU" sz="1900" dirty="0" smtClean="0">
                <a:solidFill>
                  <a:srgbClr val="C00000"/>
                </a:solidFill>
              </a:rPr>
              <a:t> </a:t>
            </a:r>
            <a:r>
              <a:rPr lang="ru-RU" sz="1900" b="1" dirty="0" smtClean="0">
                <a:solidFill>
                  <a:srgbClr val="C00000"/>
                </a:solidFill>
              </a:rPr>
              <a:t>информационных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rgbClr val="0070C0"/>
                </a:solidFill>
              </a:rPr>
              <a:t>приводит</a:t>
            </a:r>
            <a:r>
              <a:rPr lang="ru-RU" sz="2400" b="1" i="1" dirty="0" smtClean="0">
                <a:solidFill>
                  <a:srgbClr val="0070C0"/>
                </a:solidFill>
              </a:rPr>
              <a:t> к (результату)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повышение познавательной активности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повышению мотивации к обучению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повышению качества обучения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Приобретение навыков исследовательской и проектной деятельности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Развитие творческих способностей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Эффективной организации труда преподавателя и обучающихся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800" b="1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800" b="1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600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48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Ключевые понятия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</a:rPr>
              <a:t>Одарённость, математическая одарённость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</a:rPr>
              <a:t>Критерии и принципы выявления одарённости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</a:rPr>
              <a:t>Принципы обучения одарённых детей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Принцип </a:t>
            </a:r>
            <a:r>
              <a:rPr lang="ru-RU" sz="2000" dirty="0" smtClean="0">
                <a:latin typeface="Arial" charset="0"/>
              </a:rPr>
              <a:t>индивидуализации и дифференциации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Принцип </a:t>
            </a:r>
            <a:r>
              <a:rPr lang="ru-RU" sz="2000" dirty="0" smtClean="0">
                <a:latin typeface="Arial" charset="0"/>
              </a:rPr>
              <a:t>возрастающей роли внеурочной деятельности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Принцип </a:t>
            </a:r>
            <a:r>
              <a:rPr lang="ru-RU" sz="2000" dirty="0" smtClean="0">
                <a:latin typeface="Arial" charset="0"/>
              </a:rPr>
              <a:t>наставничества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</a:rPr>
              <a:t>Формы и методы работы с одарёнными обучающимися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</a:rPr>
              <a:t>Учебное проектирование, исследовательская работа</a:t>
            </a:r>
            <a:r>
              <a:rPr lang="ru-RU" sz="2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</a:rPr>
              <a:t>Работа в малых группах, внеурочная деятельность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Самостоятельная деятельность обучающихся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</a:rPr>
              <a:t>Углубление и обогащение математического образования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</a:rPr>
              <a:t>Личностные качества педагога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latin typeface="Arial" charset="0"/>
              </a:rPr>
              <a:t>Новые педагогические технологии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Повышение мотивации к обучению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Повышение качества обучения</a:t>
            </a:r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Основные положения методики работы с одаренными детьми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8958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Использование результатов диагностики для коррекции выбираемых методов обучения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Развитие познавательных способностей до высокого уровня, дифференциация развивающих целей урока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Дифференциация обучения через решение учебных и математических задач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Активная внеклассная работа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Организация проектно-исследовательской деятельности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Самостоятельная работа обучающихся</a:t>
            </a:r>
            <a:endParaRPr lang="ru-RU" sz="14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Организация учебной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8958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b="1" i="1" dirty="0" smtClean="0"/>
              <a:t>Принципы работы с одаренными детьми: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dirty="0" smtClean="0"/>
              <a:t>- принцип индивидуализации и дифференциации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dirty="0" smtClean="0"/>
              <a:t>- принцип наставничества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dirty="0" smtClean="0"/>
              <a:t>- принцип возрастающей роли внеурочной деятельности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dirty="0" smtClean="0"/>
              <a:t>-принцип особого внимания к проблеме </a:t>
            </a:r>
            <a:r>
              <a:rPr lang="ru-RU" sz="2000" dirty="0" err="1" smtClean="0"/>
              <a:t>межпредметных</a:t>
            </a:r>
            <a:r>
              <a:rPr lang="ru-RU" sz="2000" dirty="0" smtClean="0"/>
              <a:t> связей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i="1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b="1" i="1" dirty="0" smtClean="0"/>
              <a:t>Используемые технологии: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dirty="0" smtClean="0"/>
              <a:t>Технология уровневой дифференциации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dirty="0" smtClean="0"/>
              <a:t>Проектные технологии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dirty="0" smtClean="0"/>
              <a:t>Информационно-коммуникационные технологии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dirty="0" smtClean="0"/>
              <a:t>Технологии дистанционного обучения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000" dirty="0" smtClean="0"/>
              <a:t>Технология СИРС</a:t>
            </a:r>
          </a:p>
          <a:p>
            <a:pPr eaLnBrk="1" hangingPunct="1">
              <a:lnSpc>
                <a:spcPct val="80000"/>
              </a:lnSpc>
            </a:pPr>
            <a:endParaRPr lang="ru-RU" sz="16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Методы и приемы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8958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Проблемный метод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Метод проектов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Методика обучения в малых группах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Метод социального партнерства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Алгоритмическая деятельность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err="1" smtClean="0"/>
              <a:t>Межпредметные</a:t>
            </a:r>
            <a:r>
              <a:rPr lang="ru-RU" sz="2400" dirty="0" smtClean="0"/>
              <a:t> связи</a:t>
            </a:r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dirty="0" smtClean="0"/>
              <a:t>Подходы к содержанию образования: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400" dirty="0" smtClean="0"/>
              <a:t> - углубление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обогащение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 ускорение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количественный подход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качественный подход</a:t>
            </a:r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Организация внеурочной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8958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i="1" dirty="0" smtClean="0"/>
              <a:t>Формы организации: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Математические конкурсы и олимпиады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 дистанционные олимпиады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КВН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err="1" smtClean="0"/>
              <a:t>Брейн-ринг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Научное общество учащихся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dirty="0" smtClean="0"/>
              <a:t>Сетевое взаимодействие с вузами и </a:t>
            </a:r>
            <a:r>
              <a:rPr lang="ru-RU" sz="2400" dirty="0" err="1" smtClean="0"/>
              <a:t>ссузами</a:t>
            </a:r>
            <a:endParaRPr lang="ru-RU" sz="24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Организация самостоятельной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89586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ru-RU" sz="2400" b="1" i="1" dirty="0" smtClean="0"/>
              <a:t>направлена на: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изучение дополнительных тем, глав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поиск методов решения заданий повышенного уровня сложности, нестандартных задач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устные сообщения развивающего характера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проектная и исследовательская деятельность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Система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89586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включает: 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ru-RU" sz="2400" b="1" dirty="0" smtClean="0"/>
              <a:t>организационный аспект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    </a:t>
            </a:r>
            <a:r>
              <a:rPr lang="ru-RU" sz="2400" dirty="0" smtClean="0"/>
              <a:t>(организацию учебной деятельности на уроке,  внеурочной деятельности, самостоятельной работы, обучение по индивидуальному плану и составление индивидуальных программ обучения)</a:t>
            </a:r>
            <a:endParaRPr lang="ru-RU" sz="2400" b="1" dirty="0" smtClean="0"/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ru-RU" sz="2400" b="1" dirty="0" smtClean="0"/>
              <a:t>содержательный аспект </a:t>
            </a:r>
            <a:r>
              <a:rPr lang="ru-RU" sz="2400" dirty="0" smtClean="0"/>
              <a:t>(углубление и обогащение содержания математического образования);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ru-RU" sz="2400" b="1" dirty="0" smtClean="0"/>
              <a:t>методический аспект (</a:t>
            </a:r>
            <a:r>
              <a:rPr lang="ru-RU" sz="2400" dirty="0" smtClean="0"/>
              <a:t>эффективное  использование педагогических технологий, включение современных информационных технологий,  технологии дистанционного обучения)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ru-RU" sz="2400" b="1" dirty="0" smtClean="0"/>
              <a:t>личностный аспект </a:t>
            </a:r>
            <a:r>
              <a:rPr lang="ru-RU" sz="2400" dirty="0" smtClean="0"/>
              <a:t>(совершенствование профессиональных и личностных качеств педагога)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endParaRPr lang="ru-RU" sz="2400" b="1" dirty="0" smtClean="0"/>
          </a:p>
          <a:p>
            <a:pPr algn="ctr" eaLnBrk="1" hangingPunct="1">
              <a:lnSpc>
                <a:spcPct val="80000"/>
              </a:lnSpc>
              <a:buNone/>
            </a:pPr>
            <a:endParaRPr lang="ru-RU" sz="24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Комплекс условий, обеспечивающих реализацию педагогического проекта</a:t>
            </a:r>
            <a:endParaRPr lang="ru-RU" sz="36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714500"/>
            <a:ext cx="8858250" cy="4929188"/>
          </a:xfrm>
        </p:spPr>
        <p:txBody>
          <a:bodyPr>
            <a:normAutofit fontScale="6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Повышение квалификации педагога в вопросах выявления, сопровождения и развития одарённых детей, организации и проектирования системы работы, подготовки школьников к участию в предметных олимпиадах, в вопросах индивидуальной работы с одарёнными  детьми и т. д.;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изучение контингента обучающихся (выявление одарённых детей);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комплектование Банка методических материалов (организационных форм, методов работы с одарёнными детьми, принципов подбора учебных пособий и дидактических материалов; банка информационных ресурсов);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подготовка нормативных документов - рабочих программ, календарно-тематического планирования с учетом работы с одаренными детьми  (расширение и обогащение содержания образования, включение проектной и исследовательской деятельности, применение информационных технологий и т. д.);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материально-техническое обеспечение;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организация и проведение уроков с применением ИКТ;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организация и проведение исследовательской, проектной деятельности;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организация и проведение открытых уроков для коллег школы, города;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организация и проведение семинаров, мастер – классов по обобщению и распространению опыта;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подготовка учащихся к олимпиадам, конкурсам, конференциям;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организация мониторинговых исследований и обработка  полученных данных;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определение коэффициента эффективности и дальнейших перспектив развития проекта.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Методы реализации педагогического проекта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endParaRPr lang="ru-RU" sz="3600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наблюдение;</a:t>
            </a:r>
          </a:p>
          <a:p>
            <a:pPr eaLnBrk="1" hangingPunct="1"/>
            <a:r>
              <a:rPr lang="ru-RU" dirty="0" smtClean="0"/>
              <a:t>диагностика;</a:t>
            </a:r>
          </a:p>
          <a:p>
            <a:pPr eaLnBrk="1" hangingPunct="1"/>
            <a:r>
              <a:rPr lang="ru-RU" dirty="0" smtClean="0"/>
              <a:t>эксперимент;</a:t>
            </a:r>
          </a:p>
          <a:p>
            <a:pPr eaLnBrk="1" hangingPunct="1"/>
            <a:r>
              <a:rPr lang="ru-RU" dirty="0" smtClean="0"/>
              <a:t>сравнение;</a:t>
            </a:r>
          </a:p>
          <a:p>
            <a:pPr eaLnBrk="1" hangingPunct="1"/>
            <a:r>
              <a:rPr lang="ru-RU" dirty="0" smtClean="0"/>
              <a:t>метод проблемного изложения материала;</a:t>
            </a:r>
          </a:p>
          <a:p>
            <a:pPr eaLnBrk="1" hangingPunct="1"/>
            <a:r>
              <a:rPr lang="ru-RU" dirty="0" smtClean="0"/>
              <a:t>частично- поисковый метод;</a:t>
            </a:r>
          </a:p>
          <a:p>
            <a:pPr eaLnBrk="1" hangingPunct="1"/>
            <a:r>
              <a:rPr lang="ru-RU" dirty="0" smtClean="0"/>
              <a:t>научно – исследовательский метод.</a:t>
            </a:r>
          </a:p>
          <a:p>
            <a:pPr eaLnBrk="1" hangingPunct="1"/>
            <a:endParaRPr lang="ru-RU" dirty="0" smtClean="0">
              <a:solidFill>
                <a:schemeClr val="accent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Актуальность педагогического проекта</a:t>
            </a:r>
          </a:p>
        </p:txBody>
      </p:sp>
      <p:sp>
        <p:nvSpPr>
          <p:cNvPr id="1433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ru-RU" sz="2800" dirty="0" smtClean="0"/>
          </a:p>
          <a:p>
            <a:pPr algn="just" eaLnBrk="1" hangingPunct="1"/>
            <a:r>
              <a:rPr lang="ru-RU" dirty="0" smtClean="0"/>
              <a:t>Поиск и поддержка талантливых детей, а также их сопровождение в течение всего периода становления личности - </a:t>
            </a:r>
            <a:r>
              <a:rPr lang="ru-RU" sz="2800" dirty="0" smtClean="0"/>
              <a:t>одно из приоритетных направлений стратегии модернизации образования, национальной инициативы «Наша новая школа», концепции модернизации математического образования.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800" dirty="0" smtClean="0"/>
              <a:t>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Результативность педагогического проекта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857750"/>
          </a:xfrm>
        </p:spPr>
        <p:txBody>
          <a:bodyPr/>
          <a:lstStyle/>
          <a:p>
            <a:pPr algn="just" eaLnBrk="1" hangingPunct="1"/>
            <a:r>
              <a:rPr lang="ru-RU" sz="2000" dirty="0" smtClean="0"/>
              <a:t> повышение уровня мотивации к предмету у всех категорий обучающихся; увеличение доли учащихся, охваченных олимпиадным движением;</a:t>
            </a:r>
          </a:p>
          <a:p>
            <a:pPr algn="just" eaLnBrk="1" hangingPunct="1"/>
            <a:r>
              <a:rPr lang="ru-RU" sz="2000" dirty="0" smtClean="0"/>
              <a:t> рост качества знаний и уровня </a:t>
            </a:r>
            <a:r>
              <a:rPr lang="ru-RU" sz="2000" dirty="0" err="1" smtClean="0"/>
              <a:t>обученности</a:t>
            </a:r>
            <a:r>
              <a:rPr lang="ru-RU" sz="2000" dirty="0" smtClean="0"/>
              <a:t>;</a:t>
            </a:r>
          </a:p>
          <a:p>
            <a:pPr algn="just" eaLnBrk="1" hangingPunct="1"/>
            <a:r>
              <a:rPr lang="ru-RU" sz="2000" dirty="0" smtClean="0"/>
              <a:t> повышение интереса к творческой и исследовательской работе; </a:t>
            </a:r>
          </a:p>
          <a:p>
            <a:pPr algn="just" eaLnBrk="1" hangingPunct="1"/>
            <a:r>
              <a:rPr lang="ru-RU" sz="2000" dirty="0" smtClean="0"/>
              <a:t> успешная социализация обучающихся; </a:t>
            </a:r>
          </a:p>
          <a:p>
            <a:pPr algn="just" eaLnBrk="1" hangingPunct="1"/>
            <a:r>
              <a:rPr lang="ru-RU" sz="2000" dirty="0" smtClean="0"/>
              <a:t> формирование и развитие коммуникативных умений, стремление к  взаимопомощи, ответственности; </a:t>
            </a:r>
          </a:p>
          <a:p>
            <a:pPr algn="just" eaLnBrk="1" hangingPunct="1"/>
            <a:r>
              <a:rPr lang="ru-RU" sz="2000" dirty="0" smtClean="0"/>
              <a:t> развитие навыков самостоятельной работы, творческих способностей; </a:t>
            </a:r>
          </a:p>
          <a:p>
            <a:pPr algn="just" eaLnBrk="1" hangingPunct="1"/>
            <a:r>
              <a:rPr lang="ru-RU" sz="2000" dirty="0" smtClean="0"/>
              <a:t> расширение </a:t>
            </a:r>
            <a:r>
              <a:rPr lang="ru-RU" sz="2000" dirty="0" err="1" smtClean="0"/>
              <a:t>межпредметных</a:t>
            </a:r>
            <a:r>
              <a:rPr lang="ru-RU" sz="2000" dirty="0" smtClean="0"/>
              <a:t> связей и педагогического партнёрства,</a:t>
            </a:r>
          </a:p>
          <a:p>
            <a:pPr algn="just" eaLnBrk="1" hangingPunct="1"/>
            <a:r>
              <a:rPr lang="ru-RU" sz="2000" dirty="0" smtClean="0"/>
              <a:t>формирование социально-значимых личностных качеств педагога, распространение опыта на педагогических советах, конференциях, семинарах.</a:t>
            </a:r>
          </a:p>
          <a:p>
            <a:pPr eaLnBrk="1" hangingPunct="1"/>
            <a:endParaRPr lang="ru-RU" sz="20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163356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Мониторинг результативности.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Качество знаний по математике при 100% успеваемости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Диаграмма 3"/>
          <p:cNvPicPr>
            <a:picLocks noGrp="1"/>
          </p:cNvPicPr>
          <p:nvPr>
            <p:ph idx="1"/>
          </p:nvPr>
        </p:nvPicPr>
        <p:blipFill>
          <a:blip r:embed="rId2" cstate="print"/>
          <a:srcRect b="-87"/>
          <a:stretch>
            <a:fillRect/>
          </a:stretch>
        </p:blipFill>
        <p:spPr bwMode="auto">
          <a:xfrm>
            <a:off x="2173016" y="2665441"/>
            <a:ext cx="5256504" cy="292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Мониторинг результативности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Результаты ГИА (9 класс, новая форма)</a:t>
            </a:r>
            <a:endParaRPr lang="ru-RU" sz="20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b="-64"/>
          <a:stretch>
            <a:fillRect/>
          </a:stretch>
        </p:blipFill>
        <p:spPr bwMode="auto">
          <a:xfrm>
            <a:off x="1487156" y="2135040"/>
            <a:ext cx="6169687" cy="398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938213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Мониторинг результативности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Охват учащихся олимпиадным движением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Диаграмма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214554"/>
            <a:ext cx="5677535" cy="326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Мониторинг результативности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Участие обучающихся в проектной и исследовательской деятельности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2000240"/>
          <a:ext cx="7758138" cy="4324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7030A0"/>
                </a:solidFill>
              </a:rPr>
              <a:t>Влияние педагогического проекта на развитие учащихся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401050" cy="438943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dirty="0" smtClean="0"/>
              <a:t>Активное  участие обучающихся </a:t>
            </a:r>
          </a:p>
          <a:p>
            <a:pPr algn="just" eaLnBrk="1" hangingPunct="1"/>
            <a:r>
              <a:rPr lang="ru-RU" dirty="0" smtClean="0"/>
              <a:t>в математических конкурсах;</a:t>
            </a:r>
          </a:p>
          <a:p>
            <a:pPr algn="just" eaLnBrk="1" hangingPunct="1"/>
            <a:r>
              <a:rPr lang="ru-RU" dirty="0" smtClean="0"/>
              <a:t>в </a:t>
            </a:r>
            <a:r>
              <a:rPr lang="ru-RU" dirty="0" err="1" smtClean="0"/>
              <a:t>брейн-рингах</a:t>
            </a:r>
            <a:r>
              <a:rPr lang="ru-RU" dirty="0" smtClean="0"/>
              <a:t>;</a:t>
            </a:r>
          </a:p>
          <a:p>
            <a:pPr algn="just" eaLnBrk="1" hangingPunct="1"/>
            <a:r>
              <a:rPr lang="ru-RU" dirty="0" smtClean="0"/>
              <a:t>в международном конкурсе «Кенгуру»;</a:t>
            </a:r>
          </a:p>
          <a:p>
            <a:pPr algn="just" eaLnBrk="1" hangingPunct="1"/>
            <a:r>
              <a:rPr lang="ru-RU" dirty="0" smtClean="0"/>
              <a:t>во всероссийской  олимпиаде школьников;</a:t>
            </a:r>
          </a:p>
          <a:p>
            <a:pPr algn="just" eaLnBrk="1" hangingPunct="1"/>
            <a:r>
              <a:rPr lang="ru-RU" dirty="0" smtClean="0"/>
              <a:t>в олимпиаде по математике Уральского федерального округа;</a:t>
            </a:r>
          </a:p>
          <a:p>
            <a:pPr algn="just" eaLnBrk="1" hangingPunct="1"/>
            <a:r>
              <a:rPr lang="ru-RU" dirty="0" smtClean="0"/>
              <a:t>в научно – практической конференции  исследовательских и </a:t>
            </a:r>
            <a:r>
              <a:rPr lang="ru-RU" smtClean="0"/>
              <a:t>проектных работ на базе НГСГК.</a:t>
            </a:r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70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Влияние педагогического проекта на развитие учащихся</a:t>
            </a:r>
            <a:endParaRPr lang="ru-RU" sz="36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1" y="1071545"/>
          <a:ext cx="8429684" cy="548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133"/>
                <a:gridCol w="4439773"/>
                <a:gridCol w="1239664"/>
                <a:gridCol w="1750114"/>
              </a:tblGrid>
              <a:tr h="500067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Год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Вид  деятельности учащегося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Класс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Место</a:t>
                      </a:r>
                      <a:endParaRPr lang="ru-RU" sz="2000" b="1" i="1" dirty="0"/>
                    </a:p>
                  </a:txBody>
                  <a:tcPr/>
                </a:tc>
              </a:tr>
              <a:tr h="8069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2006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Городской Слёт научных обществ  учащихся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Олимпиада по математике Уральского федерального округа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</a:p>
                    <a:p>
                      <a:pPr algn="ctr"/>
                      <a:r>
                        <a:rPr lang="ru-RU" sz="1400" dirty="0" smtClean="0"/>
                        <a:t>8</a:t>
                      </a:r>
                    </a:p>
                    <a:p>
                      <a:pPr algn="ctr"/>
                      <a:r>
                        <a:rPr lang="ru-RU" sz="1400" dirty="0" smtClean="0"/>
                        <a:t>(9 уч-ся)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место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3 тур</a:t>
                      </a:r>
                      <a:endParaRPr lang="ru-RU" sz="1400" dirty="0"/>
                    </a:p>
                  </a:txBody>
                  <a:tcPr/>
                </a:tc>
              </a:tr>
              <a:tr h="96962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Математическая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игра «Кенгуру»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Олимпиада по математике Уральского федерального округа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окружная конференция «Шаг в будущее»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</a:p>
                    <a:p>
                      <a:pPr algn="ctr"/>
                      <a:r>
                        <a:rPr lang="ru-RU" sz="1400" dirty="0" smtClean="0"/>
                        <a:t>8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2 место по городу, </a:t>
                      </a:r>
                    </a:p>
                    <a:p>
                      <a:pPr algn="ctr"/>
                      <a:r>
                        <a:rPr lang="ru-RU" sz="1400" dirty="0" smtClean="0"/>
                        <a:t>3 место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2 место</a:t>
                      </a:r>
                      <a:endParaRPr lang="ru-RU" sz="1400" dirty="0"/>
                    </a:p>
                  </a:txBody>
                  <a:tcPr/>
                </a:tc>
              </a:tr>
              <a:tr h="98101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2008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Интернет- олимпиада Уральского федерального округа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Городской Слёт научных обществ  учащихся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Математическая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игра «Кенгуру»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10</a:t>
                      </a:r>
                    </a:p>
                    <a:p>
                      <a:pPr algn="ctr"/>
                      <a:r>
                        <a:rPr lang="ru-RU" sz="14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1,3 место по округу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2 место</a:t>
                      </a:r>
                    </a:p>
                    <a:p>
                      <a:pPr algn="ctr"/>
                      <a:r>
                        <a:rPr lang="ru-RU" sz="1400" dirty="0" smtClean="0"/>
                        <a:t>2 место</a:t>
                      </a:r>
                    </a:p>
                  </a:txBody>
                  <a:tcPr/>
                </a:tc>
              </a:tr>
              <a:tr h="97258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Математическая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игра «Кенгуру»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Олимпиада по математике Уральского федерального округа</a:t>
                      </a: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Городские</a:t>
                      </a:r>
                      <a:r>
                        <a:rPr lang="ru-RU" sz="1400" baseline="0" dirty="0" smtClean="0"/>
                        <a:t> научно- практические конференции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9</a:t>
                      </a:r>
                    </a:p>
                    <a:p>
                      <a:pPr algn="ctr"/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место</a:t>
                      </a:r>
                      <a:r>
                        <a:rPr lang="ru-RU" sz="1400" baseline="0" dirty="0" smtClean="0"/>
                        <a:t> по городу, округу</a:t>
                      </a:r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3 место</a:t>
                      </a:r>
                    </a:p>
                    <a:p>
                      <a:pPr algn="ctr"/>
                      <a:r>
                        <a:rPr lang="ru-RU" sz="1400" dirty="0" smtClean="0"/>
                        <a:t>2,3 место</a:t>
                      </a:r>
                    </a:p>
                  </a:txBody>
                  <a:tcPr/>
                </a:tc>
              </a:tr>
              <a:tr h="1251301">
                <a:tc>
                  <a:txBody>
                    <a:bodyPr/>
                    <a:lstStyle/>
                    <a:p>
                      <a:r>
                        <a:rPr lang="ru-RU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Окружная дистанционная олимпиада по математике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Городские</a:t>
                      </a:r>
                      <a:r>
                        <a:rPr lang="ru-RU" sz="1400" baseline="0" dirty="0" smtClean="0"/>
                        <a:t> научно- практические конференции</a:t>
                      </a: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Городской Слёт научных обществ  учащихся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11</a:t>
                      </a:r>
                    </a:p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2,3 место </a:t>
                      </a:r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1 место</a:t>
                      </a:r>
                    </a:p>
                    <a:p>
                      <a:pPr algn="ctr"/>
                      <a:r>
                        <a:rPr lang="ru-RU" sz="1400" dirty="0" smtClean="0"/>
                        <a:t>4 место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7030A0"/>
                </a:solidFill>
              </a:rPr>
              <a:t>Влияние педагогического проекта на социум</a:t>
            </a:r>
            <a:endParaRPr lang="ru-RU" sz="360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65650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Высокий уровень учебной мотивации, нацеленность на предмет,  качество математической подготовки являются  факторами,  позволяющими в течение ряда лет сдавать ЕГЭ по математике без неудовлетворительных отметок.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распространение собственного опыта среди коллег на уровне </a:t>
            </a:r>
            <a:r>
              <a:rPr lang="ru-RU" dirty="0" err="1" smtClean="0"/>
              <a:t>щколы</a:t>
            </a:r>
            <a:r>
              <a:rPr lang="ru-RU" dirty="0" smtClean="0"/>
              <a:t>, города;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расширяются связи социального партнерства с вузами, </a:t>
            </a:r>
            <a:r>
              <a:rPr lang="ru-RU" dirty="0" err="1" smtClean="0"/>
              <a:t>ссузами</a:t>
            </a:r>
            <a:r>
              <a:rPr lang="ru-RU" dirty="0" smtClean="0"/>
              <a:t>;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выпускники успешно обучаются в ведущих вузах страны;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выпускники выбирают профессию учителя математики. 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28625" y="1857375"/>
            <a:ext cx="8229600" cy="1714500"/>
          </a:xfrm>
        </p:spPr>
        <p:txBody>
          <a:bodyPr/>
          <a:lstStyle/>
          <a:p>
            <a:pPr algn="ctr" eaLnBrk="1" hangingPunct="1"/>
            <a:r>
              <a:rPr lang="ru-RU" sz="4800" b="1" smtClean="0">
                <a:solidFill>
                  <a:srgbClr val="FF0000"/>
                </a:solidFill>
              </a:rPr>
              <a:t>Желаю творческих успехов!</a:t>
            </a: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457200" y="4429125"/>
            <a:ext cx="6686550" cy="18954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7030A0"/>
                </a:solidFill>
              </a:rPr>
              <a:t>Новизна педагогического проекта</a:t>
            </a:r>
          </a:p>
        </p:txBody>
      </p:sp>
      <p:sp>
        <p:nvSpPr>
          <p:cNvPr id="1536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ru-RU" dirty="0" smtClean="0"/>
          </a:p>
          <a:p>
            <a:pPr algn="just" eaLnBrk="1" hangingPunct="1"/>
            <a:r>
              <a:rPr lang="ru-RU" sz="3200" dirty="0" smtClean="0"/>
              <a:t>Усовершенствование методик работы с одарёнными детьми за счет интеграции традиционных образовательных технологий с  информационно-коммуникационными технологиями, технологией дистанционного обучения.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7030A0"/>
                </a:solidFill>
              </a:rPr>
              <a:t>Сущность педагогического проекта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2400" dirty="0" smtClean="0"/>
          </a:p>
          <a:p>
            <a:pPr algn="just" eaLnBrk="1" hangingPunct="1"/>
            <a:r>
              <a:rPr lang="ru-RU" sz="2800" dirty="0" smtClean="0"/>
              <a:t>Систематизации теоретического материала по математической одарённости, проверка опытным путём условий, способствующих успешному формированию и развитию математической одарённости, внедрение в практику работы новых педагогических технологий.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7030A0"/>
                </a:solidFill>
              </a:rPr>
              <a:t>Цель педагогического проекта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ru-RU" sz="2800" dirty="0" smtClean="0"/>
          </a:p>
          <a:p>
            <a:pPr algn="just" eaLnBrk="1" hangingPunct="1"/>
            <a:r>
              <a:rPr lang="ru-RU" sz="3200" dirty="0" smtClean="0"/>
              <a:t>Целью педагогического проекта является анализ теоретических обоснований и разработка методических рекомендаций  по работе с одарёнными детьми;  создание  системы работы с одарёнными обучающимися  в условиях общеобразовательного учреждения.</a:t>
            </a:r>
          </a:p>
          <a:p>
            <a:pPr eaLnBrk="1" hangingPunct="1">
              <a:buFont typeface="Wingdings 2" pitchFamily="18" charset="2"/>
              <a:buNone/>
            </a:pPr>
            <a:endParaRPr lang="ru-RU" sz="3200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886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</a:rPr>
              <a:t>Задачи педагогического проекта</a:t>
            </a:r>
            <a:endParaRPr lang="ru-RU" sz="3600" dirty="0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37109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Выявление учащихся с признаками математической одарённости, сопровождение их на всех этапах получения школьного математического образования;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отбор эффективных форм и методов работы  с одарёнными детьми;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выявление качеств личности педагога, необходимых для работы с одарёнными детьми;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развитие детской одарённости,  создание условий для формирования умений и навыков исследовательской и поисковой работы;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внедрение в практику работы новых педагогических технологий, направленных на развитие познавательного интереса учащихся, формирование продуктивного логического и системного мышления, развития рефлексии</a:t>
            </a:r>
            <a:r>
              <a:rPr lang="ru-RU" sz="2200" dirty="0" smtClean="0"/>
              <a:t>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Объект и предмет педагогического проекта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Объект исследования – математические способности (одарённость) обучающихся</a:t>
            </a:r>
          </a:p>
          <a:p>
            <a:pPr algn="just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Предмет исследования- технологии,  методы, приёмы и формы работы с одарёнными детьми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5244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Критерии выявления одарённых детей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715016"/>
          </a:xfrm>
        </p:spPr>
        <p:txBody>
          <a:bodyPr/>
          <a:lstStyle/>
          <a:p>
            <a:pPr lvl="0"/>
            <a:r>
              <a:rPr lang="ru-RU" sz="2800" dirty="0" smtClean="0"/>
              <a:t>комплексный характер оценивания;</a:t>
            </a:r>
          </a:p>
          <a:p>
            <a:pPr lvl="0"/>
            <a:r>
              <a:rPr lang="ru-RU" sz="2800" dirty="0" smtClean="0"/>
              <a:t>длительность идентификации;</a:t>
            </a:r>
          </a:p>
          <a:p>
            <a:pPr lvl="0"/>
            <a:r>
              <a:rPr lang="ru-RU" sz="2800" dirty="0" smtClean="0"/>
              <a:t>анализ его поведения в специально организованных занятиях;</a:t>
            </a:r>
          </a:p>
          <a:p>
            <a:pPr lvl="0"/>
            <a:r>
              <a:rPr lang="ru-RU" sz="2800" dirty="0" smtClean="0"/>
              <a:t>подключение к оценке одаренного ребенка экспертов;</a:t>
            </a:r>
          </a:p>
          <a:p>
            <a:pPr lvl="0"/>
            <a:r>
              <a:rPr lang="ru-RU" sz="2800" dirty="0" smtClean="0"/>
              <a:t>оценка признаков одаренности с учетом зоны ближайшего развития;</a:t>
            </a:r>
          </a:p>
          <a:p>
            <a:pPr lvl="0"/>
            <a:r>
              <a:rPr lang="ru-RU" sz="2800" dirty="0" smtClean="0"/>
              <a:t>преимущественная опора на такие методы диагностики, как: наблюдение, беседа, экспертные оценки учителей и родителей, естественный эксперимент. </a:t>
            </a:r>
          </a:p>
          <a:p>
            <a:pPr algn="just" eaLnBrk="1" hangingPunct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5244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выявления математической одаренности</a:t>
            </a:r>
            <a:endParaRPr lang="ru-RU" sz="3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715016"/>
          </a:xfrm>
        </p:spPr>
        <p:txBody>
          <a:bodyPr/>
          <a:lstStyle/>
          <a:p>
            <a:pPr algn="just" eaLnBrk="1" hangingPunct="1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Наблюдение</a:t>
            </a:r>
          </a:p>
          <a:p>
            <a:pPr algn="just" eaLnBrk="1" hangingPunct="1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Эксперимент</a:t>
            </a:r>
          </a:p>
          <a:p>
            <a:pPr algn="just" eaLnBrk="1" hangingPunct="1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Тесты достижений</a:t>
            </a:r>
          </a:p>
          <a:p>
            <a:pPr algn="just" eaLnBrk="1" hangingPunct="1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Психологические тесты</a:t>
            </a:r>
          </a:p>
          <a:p>
            <a:pPr algn="just" eaLnBrk="1" hangingPunct="1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психологической характеристики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1157</TotalTime>
  <Words>1238</Words>
  <Application>Microsoft Office PowerPoint</Application>
  <PresentationFormat>Экран (4:3)</PresentationFormat>
  <Paragraphs>254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Слайд 1</vt:lpstr>
      <vt:lpstr>Актуальность педагогического проекта</vt:lpstr>
      <vt:lpstr>Новизна педагогического проекта</vt:lpstr>
      <vt:lpstr>Сущность педагогического проекта</vt:lpstr>
      <vt:lpstr>Цель педагогического проекта</vt:lpstr>
      <vt:lpstr>Задачи педагогического проекта</vt:lpstr>
      <vt:lpstr>Объект и предмет педагогического проекта </vt:lpstr>
      <vt:lpstr> Критерии выявления одарённых детей</vt:lpstr>
      <vt:lpstr> Методы выявления математической одаренности</vt:lpstr>
      <vt:lpstr>Концепция работы с одарёнными детьми</vt:lpstr>
      <vt:lpstr>Ключевые понятия</vt:lpstr>
      <vt:lpstr>Основные положения методики работы с одаренными детьми</vt:lpstr>
      <vt:lpstr>Организация учебной деятельности</vt:lpstr>
      <vt:lpstr>Методы и приемы работы</vt:lpstr>
      <vt:lpstr>Организация внеурочной деятельности</vt:lpstr>
      <vt:lpstr>Организация самостоятельной работы</vt:lpstr>
      <vt:lpstr>Система работы</vt:lpstr>
      <vt:lpstr>Комплекс условий, обеспечивающих реализацию педагогического проекта</vt:lpstr>
      <vt:lpstr>Методы реализации педагогического проекта </vt:lpstr>
      <vt:lpstr>Результативность педагогического проекта</vt:lpstr>
      <vt:lpstr>Мониторинг результативности. Качество знаний по математике при 100% успеваемости </vt:lpstr>
      <vt:lpstr>Мониторинг результативности Результаты ГИА (9 класс, новая форма)</vt:lpstr>
      <vt:lpstr>Мониторинг результативности Охват учащихся олимпиадным движением</vt:lpstr>
      <vt:lpstr>Мониторинг результативности Участие обучающихся в проектной и исследовательской деятельности</vt:lpstr>
      <vt:lpstr>Влияние педагогического проекта на развитие учащихся</vt:lpstr>
      <vt:lpstr>Влияние педагогического проекта на развитие учащихся</vt:lpstr>
      <vt:lpstr>Влияние педагогического проекта на социум</vt:lpstr>
      <vt:lpstr>Желаю творческих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</dc:title>
  <dc:creator>Администратор</dc:creator>
  <cp:lastModifiedBy>Admin</cp:lastModifiedBy>
  <cp:revision>124</cp:revision>
  <dcterms:created xsi:type="dcterms:W3CDTF">2011-04-20T13:40:06Z</dcterms:created>
  <dcterms:modified xsi:type="dcterms:W3CDTF">2015-09-16T00:47:10Z</dcterms:modified>
</cp:coreProperties>
</file>