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2" r:id="rId2"/>
    <p:sldId id="387" r:id="rId3"/>
    <p:sldId id="386" r:id="rId4"/>
    <p:sldId id="385" r:id="rId5"/>
    <p:sldId id="371" r:id="rId6"/>
    <p:sldId id="401" r:id="rId7"/>
    <p:sldId id="400" r:id="rId8"/>
    <p:sldId id="397" r:id="rId9"/>
    <p:sldId id="267" r:id="rId10"/>
    <p:sldId id="356" r:id="rId11"/>
    <p:sldId id="355" r:id="rId12"/>
    <p:sldId id="395" r:id="rId13"/>
    <p:sldId id="374" r:id="rId14"/>
    <p:sldId id="376" r:id="rId15"/>
    <p:sldId id="377" r:id="rId16"/>
    <p:sldId id="398" r:id="rId17"/>
    <p:sldId id="379" r:id="rId18"/>
    <p:sldId id="380" r:id="rId19"/>
    <p:sldId id="383" r:id="rId20"/>
    <p:sldId id="393" r:id="rId21"/>
    <p:sldId id="392" r:id="rId22"/>
    <p:sldId id="396" r:id="rId23"/>
    <p:sldId id="394" r:id="rId24"/>
    <p:sldId id="357" r:id="rId25"/>
    <p:sldId id="335" r:id="rId26"/>
    <p:sldId id="373" r:id="rId27"/>
    <p:sldId id="390" r:id="rId28"/>
    <p:sldId id="328" r:id="rId29"/>
    <p:sldId id="399" r:id="rId30"/>
    <p:sldId id="403" r:id="rId3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9900"/>
    <a:srgbClr val="000066"/>
    <a:srgbClr val="990000"/>
    <a:srgbClr val="FF3300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1" autoAdjust="0"/>
    <p:restoredTop sz="94660"/>
  </p:normalViewPr>
  <p:slideViewPr>
    <p:cSldViewPr>
      <p:cViewPr varScale="1">
        <p:scale>
          <a:sx n="69" d="100"/>
          <a:sy n="69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994F-120B-4E99-946C-267C2E8F1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034947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1527-D92F-45C2-B096-3B3F60EDDA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1895021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0B17-4C79-409E-8F68-166F571EF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2166216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60256-3A37-48CD-A454-010C61C77C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357144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3FCF-C0C8-4BFF-B7A0-7316B869A6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947249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09A5B-2E6C-4AE3-A295-EE74C69BC0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486468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D98B-7D19-4143-921E-356291942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009831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E855E-502B-4F44-825C-57ED0ED5F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017644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BCAB-1D86-43AE-B117-9F8437B7FE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13276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9D2D6-FEFC-4C8F-BE4B-21A1E7D1ED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50749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8925-5CE8-442F-9B16-B94FD3EA3C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743140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36E92E-8C02-4B00-B2FA-9254BD99B5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Гласная буква Я.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416824" cy="1752600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Презентацию подготовил учитель начальных классов </a:t>
            </a:r>
          </a:p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Дергачева Ирина Анатольевна.</a:t>
            </a:r>
          </a:p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Г. Киров, Калужская область.</a:t>
            </a:r>
          </a:p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1 класс(6,5- 7 лет)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3926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48680"/>
            <a:ext cx="8100392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ru-RU" sz="4800" b="1" dirty="0">
                <a:ln w="12700">
                  <a:noFill/>
                  <a:prstDash val="solid"/>
                </a:ln>
              </a:rPr>
              <a:t>Буква </a:t>
            </a:r>
            <a:r>
              <a:rPr lang="ru-RU" sz="48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Я</a:t>
            </a:r>
            <a:r>
              <a:rPr lang="ru-RU" sz="4800" b="1" dirty="0">
                <a:ln w="12700">
                  <a:noFill/>
                  <a:prstDash val="solid"/>
                </a:ln>
              </a:rPr>
              <a:t> шагает гордо.</a:t>
            </a:r>
          </a:p>
          <a:p>
            <a:pPr algn="l">
              <a:defRPr/>
            </a:pPr>
            <a:r>
              <a:rPr lang="ru-RU" sz="4800" b="1" dirty="0">
                <a:ln w="12700">
                  <a:noFill/>
                  <a:prstDash val="solid"/>
                </a:ln>
              </a:rPr>
              <a:t>Всем на свете буква </a:t>
            </a:r>
            <a:r>
              <a:rPr lang="ru-RU" sz="48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Я</a:t>
            </a:r>
          </a:p>
          <a:p>
            <a:pPr algn="l">
              <a:defRPr/>
            </a:pPr>
            <a:r>
              <a:rPr lang="ru-RU" sz="4800" b="1" dirty="0">
                <a:ln w="12700">
                  <a:noFill/>
                  <a:prstDash val="solid"/>
                </a:ln>
              </a:rPr>
              <a:t>Доложить готова:</a:t>
            </a:r>
          </a:p>
          <a:p>
            <a:pPr marL="571500" indent="-571500" algn="l">
              <a:buFontTx/>
              <a:buChar char="-"/>
              <a:defRPr/>
            </a:pPr>
            <a:r>
              <a:rPr lang="ru-RU" sz="4800" b="1" dirty="0">
                <a:ln w="12700">
                  <a:noFill/>
                  <a:prstDash val="solid"/>
                </a:ln>
              </a:rPr>
              <a:t>А вы знаете, кто </a:t>
            </a:r>
            <a:r>
              <a:rPr lang="ru-RU" sz="48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я</a:t>
            </a:r>
            <a:r>
              <a:rPr lang="ru-RU" sz="4800" b="1" dirty="0">
                <a:ln w="12700">
                  <a:noFill/>
                  <a:prstDash val="solid"/>
                </a:ln>
              </a:rPr>
              <a:t>?</a:t>
            </a:r>
          </a:p>
          <a:p>
            <a:pPr algn="l">
              <a:defRPr/>
            </a:pPr>
            <a:r>
              <a:rPr lang="ru-RU" sz="48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Я</a:t>
            </a:r>
            <a:r>
              <a:rPr lang="ru-RU" sz="4800" b="1" dirty="0">
                <a:ln w="12700">
                  <a:noFill/>
                  <a:prstDash val="solid"/>
                </a:ln>
              </a:rPr>
              <a:t> не только буква </a:t>
            </a:r>
            <a:r>
              <a:rPr lang="ru-RU" sz="48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Я</a:t>
            </a:r>
            <a:r>
              <a:rPr lang="ru-RU" sz="4800" b="1" dirty="0">
                <a:ln w="12700">
                  <a:noFill/>
                  <a:prstDash val="solid"/>
                </a:ln>
              </a:rPr>
              <a:t>-</a:t>
            </a:r>
          </a:p>
          <a:p>
            <a:pPr algn="l">
              <a:defRPr/>
            </a:pPr>
            <a:r>
              <a:rPr lang="ru-RU" sz="4800" b="1" dirty="0">
                <a:ln w="12700">
                  <a:noFill/>
                  <a:prstDash val="solid"/>
                </a:ln>
              </a:rPr>
              <a:t>Буква-слог и </a:t>
            </a:r>
            <a:r>
              <a:rPr lang="ru-RU" sz="4800" b="1" dirty="0" smtClean="0">
                <a:ln w="12700">
                  <a:noFill/>
                  <a:prstDash val="solid"/>
                </a:ln>
              </a:rPr>
              <a:t>слово.</a:t>
            </a:r>
            <a:endParaRPr lang="ru-RU" sz="4800" b="1" dirty="0">
              <a:ln w="12700">
                <a:noFill/>
                <a:prstDash val="solid"/>
              </a:ln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WordArt 3"/>
          <p:cNvSpPr>
            <a:spLocks noChangeArrowheads="1" noChangeShapeType="1" noTextEdit="1"/>
          </p:cNvSpPr>
          <p:nvPr/>
        </p:nvSpPr>
        <p:spPr bwMode="auto">
          <a:xfrm>
            <a:off x="2555875" y="1266825"/>
            <a:ext cx="6121400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Я  я</a:t>
            </a:r>
          </a:p>
        </p:txBody>
      </p:sp>
      <p:pic>
        <p:nvPicPr>
          <p:cNvPr id="10243" name="Picture 29" descr="C:\Users\User\AppData\Local\Microsoft\Windows\Temporary Internet Files\Content.IE5\Y1KA9NAP\MC9004248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2238"/>
            <a:ext cx="23002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4"/>
          <p:cNvGrpSpPr>
            <a:grpSpLocks/>
          </p:cNvGrpSpPr>
          <p:nvPr/>
        </p:nvGrpSpPr>
        <p:grpSpPr bwMode="auto">
          <a:xfrm>
            <a:off x="82550" y="2087563"/>
            <a:ext cx="4914900" cy="4683125"/>
            <a:chOff x="0" y="1484784"/>
            <a:chExt cx="4916067" cy="4682617"/>
          </a:xfrm>
        </p:grpSpPr>
        <p:sp>
          <p:nvSpPr>
            <p:cNvPr id="6" name="Овал 5"/>
            <p:cNvSpPr/>
            <p:nvPr/>
          </p:nvSpPr>
          <p:spPr>
            <a:xfrm>
              <a:off x="827284" y="1484784"/>
              <a:ext cx="3169402" cy="3312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3"/>
            </p:cNvCxnSpPr>
            <p:nvPr/>
          </p:nvCxnSpPr>
          <p:spPr>
            <a:xfrm flipH="1">
              <a:off x="827284" y="4311814"/>
              <a:ext cx="463660" cy="142065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6" idx="5"/>
            </p:cNvCxnSpPr>
            <p:nvPr/>
          </p:nvCxnSpPr>
          <p:spPr>
            <a:xfrm>
              <a:off x="3531438" y="4311814"/>
              <a:ext cx="465248" cy="142065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3763268" y="5692789"/>
              <a:ext cx="1152799" cy="431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5735648"/>
              <a:ext cx="1152799" cy="431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289" name="Группа 10"/>
            <p:cNvGrpSpPr>
              <a:grpSpLocks/>
            </p:cNvGrpSpPr>
            <p:nvPr/>
          </p:nvGrpSpPr>
          <p:grpSpPr bwMode="auto">
            <a:xfrm>
              <a:off x="4222404" y="3906036"/>
              <a:ext cx="334492" cy="385222"/>
              <a:chOff x="4314393" y="4312067"/>
              <a:chExt cx="334492" cy="38522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4314154" y="4316252"/>
                <a:ext cx="106387" cy="38095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457063" y="4311489"/>
                <a:ext cx="152436" cy="385721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417365" y="4335299"/>
                <a:ext cx="231830" cy="169843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73115" y="2572103"/>
              <a:ext cx="628799" cy="1420659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76008" y="2529246"/>
              <a:ext cx="463660" cy="142065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92" name="Группа 13"/>
            <p:cNvGrpSpPr>
              <a:grpSpLocks/>
            </p:cNvGrpSpPr>
            <p:nvPr/>
          </p:nvGrpSpPr>
          <p:grpSpPr bwMode="auto">
            <a:xfrm rot="2782421">
              <a:off x="35098" y="3937401"/>
              <a:ext cx="334492" cy="385222"/>
              <a:chOff x="4314393" y="4312067"/>
              <a:chExt cx="334492" cy="385222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4312156" y="4314617"/>
                <a:ext cx="107938" cy="38109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456657" y="4312166"/>
                <a:ext cx="152384" cy="385854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413834" y="4335984"/>
                <a:ext cx="231750" cy="169902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67" name="Группа 20"/>
          <p:cNvGrpSpPr>
            <a:grpSpLocks/>
          </p:cNvGrpSpPr>
          <p:nvPr/>
        </p:nvGrpSpPr>
        <p:grpSpPr bwMode="auto">
          <a:xfrm>
            <a:off x="4097338" y="801688"/>
            <a:ext cx="4914900" cy="5035550"/>
            <a:chOff x="4096882" y="544475"/>
            <a:chExt cx="4916067" cy="5036665"/>
          </a:xfrm>
        </p:grpSpPr>
        <p:sp>
          <p:nvSpPr>
            <p:cNvPr id="22" name="Овал 21"/>
            <p:cNvSpPr/>
            <p:nvPr/>
          </p:nvSpPr>
          <p:spPr>
            <a:xfrm>
              <a:off x="4924165" y="898565"/>
              <a:ext cx="3169402" cy="331225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22"/>
            <p:cNvCxnSpPr>
              <a:stCxn id="22" idx="3"/>
            </p:cNvCxnSpPr>
            <p:nvPr/>
          </p:nvCxnSpPr>
          <p:spPr>
            <a:xfrm flipH="1">
              <a:off x="4924165" y="3726529"/>
              <a:ext cx="463660" cy="14211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22" idx="5"/>
            </p:cNvCxnSpPr>
            <p:nvPr/>
          </p:nvCxnSpPr>
          <p:spPr>
            <a:xfrm>
              <a:off x="7628320" y="3726529"/>
              <a:ext cx="465247" cy="14211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7860150" y="5106372"/>
              <a:ext cx="1152799" cy="431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096882" y="5149244"/>
              <a:ext cx="1152799" cy="431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274" name="Группа 26"/>
            <p:cNvGrpSpPr>
              <a:grpSpLocks/>
            </p:cNvGrpSpPr>
            <p:nvPr/>
          </p:nvGrpSpPr>
          <p:grpSpPr bwMode="auto">
            <a:xfrm rot="-8439751">
              <a:off x="8629472" y="544475"/>
              <a:ext cx="334492" cy="385222"/>
              <a:chOff x="4314393" y="4312067"/>
              <a:chExt cx="334492" cy="385222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4313894" y="4313552"/>
                <a:ext cx="107976" cy="38108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456344" y="4310908"/>
                <a:ext cx="152436" cy="38743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417637" y="4335717"/>
                <a:ext cx="231830" cy="1698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единительная линия 27"/>
            <p:cNvCxnSpPr>
              <a:stCxn id="22" idx="2"/>
            </p:cNvCxnSpPr>
            <p:nvPr/>
          </p:nvCxnSpPr>
          <p:spPr>
            <a:xfrm flipH="1" flipV="1">
              <a:off x="4446215" y="1052587"/>
              <a:ext cx="477950" cy="150210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22" idx="6"/>
            </p:cNvCxnSpPr>
            <p:nvPr/>
          </p:nvCxnSpPr>
          <p:spPr>
            <a:xfrm flipV="1">
              <a:off x="8093568" y="846167"/>
              <a:ext cx="593866" cy="1708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77" name="Группа 29"/>
            <p:cNvGrpSpPr>
              <a:grpSpLocks/>
            </p:cNvGrpSpPr>
            <p:nvPr/>
          </p:nvGrpSpPr>
          <p:grpSpPr bwMode="auto">
            <a:xfrm rot="8688664">
              <a:off x="4138607" y="716488"/>
              <a:ext cx="334492" cy="385222"/>
              <a:chOff x="4314393" y="4312067"/>
              <a:chExt cx="334492" cy="385222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4314302" y="4316485"/>
                <a:ext cx="106387" cy="38108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455379" y="4314211"/>
                <a:ext cx="152436" cy="38584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414801" y="4338019"/>
                <a:ext cx="231830" cy="1698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/>
            <a:r>
              <a:rPr lang="ru-RU" altLang="ru-RU" sz="8000" smtClean="0">
                <a:solidFill>
                  <a:srgbClr val="C00000"/>
                </a:solidFill>
              </a:rPr>
              <a:t>Работа со звуком.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5"/>
            <a:ext cx="2808288" cy="28797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5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5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5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8" y="1628775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3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5" y="1341438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5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88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3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690779" y="1988840"/>
            <a:ext cx="100540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339975" y="3644900"/>
            <a:ext cx="172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70388" y="5391150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763" y="5445125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46813" y="2286000"/>
            <a:ext cx="2500312" cy="9239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r>
              <a:rPr lang="ru-RU" sz="5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5400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5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5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875463" y="2433638"/>
            <a:ext cx="0" cy="8413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475413" y="3105150"/>
            <a:ext cx="144462" cy="169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388350" y="3105150"/>
            <a:ext cx="144463" cy="169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943725" y="3171825"/>
            <a:ext cx="26193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588125" y="2187575"/>
            <a:ext cx="296863" cy="3206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25506" y="314920"/>
            <a:ext cx="61566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55875" y="2060575"/>
            <a:ext cx="1511300" cy="1374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7370763" y="3105150"/>
            <a:ext cx="144462" cy="169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862888" y="3171825"/>
            <a:ext cx="381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740650" y="2433638"/>
            <a:ext cx="0" cy="8413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318" name="Picture 29" descr="C:\Users\User\AppData\Local\Microsoft\Windows\Temporary Internet Files\Content.IE5\Y1KA9NAP\MC9004248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949700"/>
            <a:ext cx="23002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5"/>
            <a:ext cx="2808288" cy="28797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5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5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5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8" y="1628775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3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5" y="1341438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5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88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3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690779" y="1988840"/>
            <a:ext cx="100540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339975" y="3644900"/>
            <a:ext cx="172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70388" y="5391150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763" y="5445125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46850" y="2300288"/>
            <a:ext cx="1900238" cy="9223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885113" y="2395538"/>
            <a:ext cx="0" cy="8429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451725" y="3068638"/>
            <a:ext cx="144463" cy="169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96250" y="3054350"/>
            <a:ext cx="142875" cy="1682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923088" y="3154363"/>
            <a:ext cx="3762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239125" y="2187575"/>
            <a:ext cx="298450" cy="3222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15516" y="330642"/>
            <a:ext cx="59766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55875" y="2060575"/>
            <a:ext cx="1511300" cy="1374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5"/>
            <a:ext cx="2808288" cy="28797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5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5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5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8" y="1628775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3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5" y="1341438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5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88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3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690779" y="1988840"/>
            <a:ext cx="100540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339975" y="3644900"/>
            <a:ext cx="172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70388" y="5391150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763" y="5445125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56338" y="2300288"/>
            <a:ext cx="2481262" cy="9223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5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129588" y="2395538"/>
            <a:ext cx="0" cy="8429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913563" y="3068638"/>
            <a:ext cx="144462" cy="169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388350" y="3074988"/>
            <a:ext cx="144463" cy="169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248525" y="3154363"/>
            <a:ext cx="37623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532813" y="2187575"/>
            <a:ext cx="298450" cy="3222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20508" y="351697"/>
            <a:ext cx="603632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55875" y="2060575"/>
            <a:ext cx="1511300" cy="1374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443663" y="3189288"/>
            <a:ext cx="3762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364" name="Picture 29" descr="C:\Users\User\AppData\Local\Microsoft\Windows\Temporary Internet Files\Content.IE5\EE7NZEDH\MC9002856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757738"/>
            <a:ext cx="290195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/>
            <a:r>
              <a:rPr lang="ru-RU" altLang="ru-RU" sz="6000" b="1" smtClean="0"/>
              <a:t>Вся семья вместе, так и душа на месте.</a:t>
            </a:r>
          </a:p>
        </p:txBody>
      </p:sp>
      <p:pic>
        <p:nvPicPr>
          <p:cNvPr id="15363" name="Picture 29" descr="C:\Users\User\AppData\Local\Microsoft\Windows\Temporary Internet Files\Content.IE5\EE7NZEDH\MC9002856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52713"/>
            <a:ext cx="581025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5"/>
            <a:ext cx="2808288" cy="28797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5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5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5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8" y="1628775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3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5" y="1341438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5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88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3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690779" y="1988840"/>
            <a:ext cx="100540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339975" y="3644900"/>
            <a:ext cx="172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70388" y="5391150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763" y="5445125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56363" y="2300288"/>
            <a:ext cx="2081212" cy="9239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5400" b="1" dirty="0" err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7181850" y="3090863"/>
            <a:ext cx="144463" cy="169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716838" y="3141663"/>
            <a:ext cx="28575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148064" y="330642"/>
            <a:ext cx="12241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55875" y="2060575"/>
            <a:ext cx="1511300" cy="1374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80188" y="3155950"/>
            <a:ext cx="374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8101013" y="3071813"/>
            <a:ext cx="144462" cy="169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7348538" y="2187575"/>
            <a:ext cx="298450" cy="3222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640638" y="2381250"/>
            <a:ext cx="0" cy="9636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412" name="Picture 31" descr="C:\Users\User\AppData\Local\Microsoft\Windows\Temporary Internet Files\Content.IE5\Y1KA9NAP\MC9003830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508500"/>
            <a:ext cx="28527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5"/>
            <a:ext cx="2808288" cy="28797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5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5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5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8" y="1628775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3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5" y="1341438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5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88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3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690779" y="1988840"/>
            <a:ext cx="100540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339975" y="3644900"/>
            <a:ext cx="1727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70388" y="5391150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763" y="5445125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15516" y="330642"/>
            <a:ext cx="59406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ru-RU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sz="5400" b="1" dirty="0">
                <a:ln w="12700">
                  <a:solidFill>
                    <a:srgbClr val="00B05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55875" y="2060575"/>
            <a:ext cx="1511300" cy="1374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400" dirty="0" smtClean="0"/>
              <a:t>- 3 слога, 5 букв, 6 звуков.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400" dirty="0" smtClean="0"/>
              <a:t>М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оя</a:t>
            </a:r>
            <a:r>
              <a:rPr lang="ru-RU" sz="4400" dirty="0" smtClean="0"/>
              <a:t>- 2 слога, 3 буквы, 4 звука.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116013" y="1484313"/>
            <a:ext cx="215900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835150" y="2349500"/>
            <a:ext cx="215900" cy="287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44640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461"/>
            <a:ext cx="8928992" cy="170883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Обучение грамоте</a:t>
            </a:r>
          </a:p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1 класс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Волна 20"/>
          <p:cNvSpPr/>
          <p:nvPr/>
        </p:nvSpPr>
        <p:spPr>
          <a:xfrm>
            <a:off x="-757238" y="3375025"/>
            <a:ext cx="11377613" cy="5527675"/>
          </a:xfrm>
          <a:prstGeom prst="wave">
            <a:avLst>
              <a:gd name="adj1" fmla="val 4884"/>
              <a:gd name="adj2" fmla="val 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" name="Волна 3"/>
          <p:cNvSpPr/>
          <p:nvPr/>
        </p:nvSpPr>
        <p:spPr>
          <a:xfrm>
            <a:off x="-757238" y="-1577975"/>
            <a:ext cx="11377613" cy="5527675"/>
          </a:xfrm>
          <a:prstGeom prst="wave">
            <a:avLst>
              <a:gd name="adj1" fmla="val 4884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460" name="Picture 5" descr="C:\Users\User\AppData\Local\Microsoft\Windows\Temporary Internet Files\Content.IE5\Y1KA9NAP\MC9002322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5307013"/>
            <a:ext cx="14017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C:\Users\User\AppData\Local\Microsoft\Windows\Temporary Internet Files\Content.IE5\EE7NZEDH\MC9003914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828675"/>
            <a:ext cx="40640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C:\Users\User\AppData\Local\Microsoft\Windows\Temporary Internet Files\Content.IE5\Y1KA9NAP\MC9003121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703763"/>
            <a:ext cx="1173163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 descr="C:\Users\User\AppData\Local\Microsoft\Windows\Temporary Internet Files\Content.IE5\EE7NZEDH\MC90035986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589588"/>
            <a:ext cx="1104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 descr="C:\Users\User\AppData\Local\Microsoft\Windows\Temporary Internet Files\Content.IE5\H94P4MNV\MC90012355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7800"/>
            <a:ext cx="228123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3" descr="C:\Users\User\AppData\Local\Microsoft\Windows\Temporary Internet Files\Content.IE5\H94P4MNV\MC90012355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2763" y="4062413"/>
            <a:ext cx="2281237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Прямоугольник 4"/>
          <p:cNvSpPr>
            <a:spLocks noChangeArrowheads="1"/>
          </p:cNvSpPr>
          <p:nvPr/>
        </p:nvSpPr>
        <p:spPr bwMode="auto">
          <a:xfrm>
            <a:off x="873125" y="-125413"/>
            <a:ext cx="828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C00000"/>
                </a:solidFill>
                <a:latin typeface="Arial" charset="0"/>
              </a:rPr>
              <a:t>Найди слова с буквой Я, которая обозначает звуки </a:t>
            </a:r>
            <a:r>
              <a:rPr lang="en-US" altLang="ru-RU" sz="2800">
                <a:solidFill>
                  <a:srgbClr val="C00000"/>
                </a:solidFill>
                <a:latin typeface="Arial" charset="0"/>
              </a:rPr>
              <a:t>[</a:t>
            </a:r>
            <a:r>
              <a:rPr lang="ru-RU" altLang="ru-RU" sz="2800">
                <a:solidFill>
                  <a:srgbClr val="C00000"/>
                </a:solidFill>
                <a:latin typeface="Arial" charset="0"/>
              </a:rPr>
              <a:t>й</a:t>
            </a:r>
            <a:r>
              <a:rPr lang="en-US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altLang="ru-RU" sz="2800">
                <a:solidFill>
                  <a:srgbClr val="C00000"/>
                </a:solidFill>
                <a:latin typeface="Arial" charset="0"/>
              </a:rPr>
              <a:t>а</a:t>
            </a:r>
            <a:r>
              <a:rPr lang="en-US" altLang="ru-RU" sz="2800">
                <a:solidFill>
                  <a:srgbClr val="C00000"/>
                </a:solidFill>
                <a:latin typeface="Arial" charset="0"/>
              </a:rPr>
              <a:t>]</a:t>
            </a:r>
            <a:r>
              <a:rPr lang="ru-RU" altLang="ru-RU" sz="2800">
                <a:solidFill>
                  <a:srgbClr val="C00000"/>
                </a:solidFill>
                <a:latin typeface="Arial" charset="0"/>
              </a:rPr>
              <a:t>   </a:t>
            </a:r>
            <a:r>
              <a:rPr lang="en-US" altLang="ru-RU" sz="2800">
                <a:solidFill>
                  <a:srgbClr val="C00000"/>
                </a:solidFill>
                <a:latin typeface="Arial" charset="0"/>
              </a:rPr>
              <a:t>[</a:t>
            </a:r>
            <a:r>
              <a:rPr lang="ru-RU" altLang="ru-RU" sz="2800">
                <a:solidFill>
                  <a:srgbClr val="C00000"/>
                </a:solidFill>
                <a:latin typeface="Arial" charset="0"/>
              </a:rPr>
              <a:t>а</a:t>
            </a:r>
            <a:r>
              <a:rPr lang="en-US" altLang="ru-RU" sz="2800">
                <a:solidFill>
                  <a:srgbClr val="C00000"/>
                </a:solidFill>
                <a:latin typeface="Arial" charset="0"/>
              </a:rPr>
              <a:t>]</a:t>
            </a:r>
            <a:endParaRPr lang="ru-RU" altLang="ru-RU" sz="280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9467" name="Picture 15" descr="C:\Users\User\AppData\Local\Microsoft\Windows\Temporary Internet Files\Content.IE5\EE7NZEDH\MC90043820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1825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7200" smtClean="0">
                <a:solidFill>
                  <a:srgbClr val="C00000"/>
                </a:solidFill>
              </a:rPr>
              <a:t>Скороговорка</a:t>
            </a:r>
            <a:r>
              <a:rPr lang="en-US" altLang="ru-RU" sz="7200" smtClean="0">
                <a:solidFill>
                  <a:srgbClr val="C00000"/>
                </a:solidFill>
              </a:rPr>
              <a:t>:</a:t>
            </a:r>
            <a:endParaRPr lang="ru-RU" altLang="ru-RU" sz="7200" smtClean="0">
              <a:solidFill>
                <a:srgbClr val="C00000"/>
              </a:solidFill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45720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4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6600" smtClean="0">
                <a:solidFill>
                  <a:srgbClr val="000000"/>
                </a:solidFill>
                <a:latin typeface="Arial" charset="0"/>
              </a:rPr>
              <a:t>Ящерка на ялике</a:t>
            </a:r>
            <a:br>
              <a:rPr lang="ru-RU" altLang="ru-RU" sz="6600" smtClean="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6600" smtClean="0">
                <a:solidFill>
                  <a:srgbClr val="000000"/>
                </a:solidFill>
                <a:latin typeface="Arial" charset="0"/>
              </a:rPr>
              <a:t>Яблоки на ярмарку</a:t>
            </a:r>
            <a:br>
              <a:rPr lang="ru-RU" altLang="ru-RU" sz="6600" smtClean="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6600" smtClean="0">
                <a:solidFill>
                  <a:srgbClr val="000000"/>
                </a:solidFill>
                <a:latin typeface="Arial" charset="0"/>
              </a:rPr>
              <a:t>В ящике везла.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54313" y="5516563"/>
            <a:ext cx="1895475" cy="9239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Ялик</a:t>
            </a:r>
          </a:p>
        </p:txBody>
      </p:sp>
      <p:pic>
        <p:nvPicPr>
          <p:cNvPr id="33795" name="Picture 3" descr="C:\Users\User\AppData\Local\Microsoft\Windows\Temporary Internet Files\Content.IE5\EE7NZEDH\MC9003119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4621213"/>
            <a:ext cx="4494212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700808"/>
            <a:ext cx="758771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Физминутка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0338" y="1557338"/>
            <a:ext cx="5842000" cy="4525962"/>
          </a:xfrm>
        </p:spPr>
        <p:txBody>
          <a:bodyPr/>
          <a:lstStyle/>
          <a:p>
            <a:pPr eaLnBrk="1" hangingPunct="1"/>
            <a:r>
              <a:rPr lang="ru-RU" altLang="ru-RU" sz="4000" b="1" dirty="0" smtClean="0"/>
              <a:t> Н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4000" b="1" dirty="0" smtClean="0"/>
              <a:t>         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4000" b="1" dirty="0" smtClean="0"/>
              <a:t>Н</a:t>
            </a:r>
          </a:p>
          <a:p>
            <a:pPr eaLnBrk="1" hangingPunct="1"/>
            <a:r>
              <a:rPr lang="ru-RU" altLang="ru-RU" sz="4000" b="1" dirty="0" smtClean="0"/>
              <a:t>  Т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    </a:t>
            </a:r>
            <a:r>
              <a:rPr lang="ru-RU" altLang="ru-RU" sz="4000" b="1" dirty="0" smtClean="0"/>
              <a:t>     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4000" b="1" dirty="0" smtClean="0"/>
              <a:t>Д</a:t>
            </a:r>
          </a:p>
          <a:p>
            <a:pPr eaLnBrk="1" hangingPunct="1"/>
            <a:r>
              <a:rPr lang="ru-RU" altLang="ru-RU" sz="4000" b="1" dirty="0" smtClean="0"/>
              <a:t> Л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  </a:t>
            </a:r>
            <a:r>
              <a:rPr lang="ru-RU" altLang="ru-RU" sz="4000" b="1" dirty="0" smtClean="0"/>
              <a:t>       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4000" b="1" dirty="0" smtClean="0"/>
              <a:t>Л</a:t>
            </a:r>
          </a:p>
          <a:p>
            <a:pPr eaLnBrk="1" hangingPunct="1"/>
            <a:r>
              <a:rPr lang="ru-RU" altLang="ru-RU" sz="4000" b="1" dirty="0" smtClean="0"/>
              <a:t>М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 </a:t>
            </a:r>
            <a:r>
              <a:rPr lang="ru-RU" altLang="ru-RU" sz="4000" b="1" dirty="0" smtClean="0"/>
              <a:t>        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4000" b="1" dirty="0" smtClean="0"/>
              <a:t>М</a:t>
            </a:r>
          </a:p>
          <a:p>
            <a:pPr eaLnBrk="1" hangingPunct="1"/>
            <a:r>
              <a:rPr lang="ru-RU" altLang="ru-RU" sz="4000" b="1" dirty="0" smtClean="0"/>
              <a:t> Д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4000" b="1" dirty="0" smtClean="0"/>
              <a:t>         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4000" b="1" dirty="0" smtClean="0"/>
              <a:t>Т</a:t>
            </a:r>
          </a:p>
          <a:p>
            <a:pPr eaLnBrk="1" hangingPunct="1"/>
            <a:r>
              <a:rPr lang="ru-RU" altLang="ru-RU" sz="4000" b="1" dirty="0" smtClean="0"/>
              <a:t> Р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4000" b="1" dirty="0" smtClean="0"/>
              <a:t>          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4000" b="1" dirty="0" smtClean="0"/>
              <a:t>Р</a:t>
            </a:r>
          </a:p>
          <a:p>
            <a:pPr eaLnBrk="1" hangingPunct="1"/>
            <a:r>
              <a:rPr lang="ru-RU" altLang="ru-RU" sz="4000" b="1" dirty="0" smtClean="0"/>
              <a:t> З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4000" b="1" dirty="0" smtClean="0"/>
              <a:t>          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4000" b="1" dirty="0" smtClean="0"/>
              <a:t>З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179388" y="188913"/>
            <a:ext cx="27003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зык</a:t>
            </a:r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59113" y="18891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года</a:t>
            </a: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6011863" y="18891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блоко</a:t>
            </a:r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250825" y="1341438"/>
            <a:ext cx="28813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нварь</a:t>
            </a:r>
          </a:p>
        </p:txBody>
      </p:sp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3203575" y="1341438"/>
            <a:ext cx="28813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йцо</a:t>
            </a:r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6262688" y="1341438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гуар</a:t>
            </a:r>
          </a:p>
        </p:txBody>
      </p:sp>
      <p:sp>
        <p:nvSpPr>
          <p:cNvPr id="138268" name="Rectangle 28"/>
          <p:cNvSpPr>
            <a:spLocks noChangeArrowheads="1"/>
          </p:cNvSpPr>
          <p:nvPr/>
        </p:nvSpPr>
        <p:spPr bwMode="auto">
          <a:xfrm>
            <a:off x="0" y="2565400"/>
            <a:ext cx="28813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дро</a:t>
            </a:r>
          </a:p>
        </p:txBody>
      </p:sp>
      <p:sp>
        <p:nvSpPr>
          <p:cNvPr id="138269" name="Rectangle 29"/>
          <p:cNvSpPr>
            <a:spLocks noChangeArrowheads="1"/>
          </p:cNvSpPr>
          <p:nvPr/>
        </p:nvSpPr>
        <p:spPr bwMode="auto">
          <a:xfrm>
            <a:off x="3132138" y="2565400"/>
            <a:ext cx="2881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к</a:t>
            </a:r>
          </a:p>
        </p:txBody>
      </p:sp>
      <p:sp>
        <p:nvSpPr>
          <p:cNvPr id="138270" name="Rectangle 30"/>
          <p:cNvSpPr>
            <a:spLocks noChangeArrowheads="1"/>
          </p:cNvSpPr>
          <p:nvPr/>
        </p:nvSpPr>
        <p:spPr bwMode="auto">
          <a:xfrm>
            <a:off x="6262688" y="2565400"/>
            <a:ext cx="28813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корь</a:t>
            </a:r>
          </a:p>
        </p:txBody>
      </p:sp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0" y="3789363"/>
            <a:ext cx="28813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ков</a:t>
            </a:r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3059113" y="378936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н</a:t>
            </a:r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6084888" y="378936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блон</a:t>
            </a: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179388" y="5084763"/>
            <a:ext cx="28813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лта</a:t>
            </a:r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3276600" y="5157788"/>
            <a:ext cx="24479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ма</a:t>
            </a:r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5867400" y="5084763"/>
            <a:ext cx="3276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Arial" charset="0"/>
              </a:rPr>
              <a:t>я</a:t>
            </a:r>
            <a:r>
              <a:rPr lang="ru-RU" altLang="ru-RU" sz="6000" b="1" dirty="0">
                <a:latin typeface="Arial" charset="0"/>
              </a:rPr>
              <a:t>рмарка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2" grpId="0"/>
      <p:bldP spid="138263" grpId="0"/>
      <p:bldP spid="138264" grpId="0"/>
      <p:bldP spid="138265" grpId="0"/>
      <p:bldP spid="138266" grpId="0"/>
      <p:bldP spid="138267" grpId="0"/>
      <p:bldP spid="138268" grpId="0"/>
      <p:bldP spid="138269" grpId="0"/>
      <p:bldP spid="138270" grpId="0"/>
      <p:bldP spid="138271" grpId="0"/>
      <p:bldP spid="138272" grpId="0"/>
      <p:bldP spid="138273" grpId="0"/>
      <p:bldP spid="138274" grpId="0"/>
      <p:bldP spid="138275" grpId="0"/>
      <p:bldP spid="1382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388" y="260648"/>
            <a:ext cx="8964612" cy="10795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Составьте из слов предложения.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99" name="Rectangle 165"/>
          <p:cNvSpPr>
            <a:spLocks noChangeArrowheads="1"/>
          </p:cNvSpPr>
          <p:nvPr/>
        </p:nvSpPr>
        <p:spPr bwMode="auto">
          <a:xfrm>
            <a:off x="468313" y="1773238"/>
            <a:ext cx="8064500" cy="1081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66"/>
                </a:solidFill>
                <a:latin typeface="Arial" charset="0"/>
              </a:rPr>
              <a:t>Яна,  у, кукла, была.</a:t>
            </a:r>
          </a:p>
        </p:txBody>
      </p:sp>
      <p:sp>
        <p:nvSpPr>
          <p:cNvPr id="4101" name="Rectangle 168"/>
          <p:cNvSpPr>
            <a:spLocks noChangeArrowheads="1"/>
          </p:cNvSpPr>
          <p:nvPr/>
        </p:nvSpPr>
        <p:spPr bwMode="auto">
          <a:xfrm>
            <a:off x="468313" y="3284538"/>
            <a:ext cx="8064500" cy="1081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66"/>
                </a:solidFill>
                <a:latin typeface="Arial" charset="0"/>
              </a:rPr>
              <a:t>Звали, Оля, куклу.</a:t>
            </a:r>
          </a:p>
        </p:txBody>
      </p:sp>
      <p:sp>
        <p:nvSpPr>
          <p:cNvPr id="94377" name="Rectangle 169"/>
          <p:cNvSpPr>
            <a:spLocks noChangeArrowheads="1"/>
          </p:cNvSpPr>
          <p:nvPr/>
        </p:nvSpPr>
        <p:spPr bwMode="auto">
          <a:xfrm>
            <a:off x="481013" y="1773238"/>
            <a:ext cx="8064500" cy="1081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/>
              <a:t>У Яны была кукла.</a:t>
            </a:r>
          </a:p>
        </p:txBody>
      </p:sp>
      <p:sp>
        <p:nvSpPr>
          <p:cNvPr id="94378" name="Rectangle 170"/>
          <p:cNvSpPr>
            <a:spLocks noChangeArrowheads="1"/>
          </p:cNvSpPr>
          <p:nvPr/>
        </p:nvSpPr>
        <p:spPr bwMode="auto">
          <a:xfrm>
            <a:off x="481013" y="3298825"/>
            <a:ext cx="8064500" cy="1081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/>
              <a:t>Куклу звали Оля.</a:t>
            </a:r>
          </a:p>
        </p:txBody>
      </p:sp>
      <p:pic>
        <p:nvPicPr>
          <p:cNvPr id="13" name="Picture 29" descr="C:\Users\User\AppData\Local\Microsoft\Windows\Temporary Internet Files\Content.IE5\Y1KA9NAP\MC9004248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7213"/>
            <a:ext cx="19796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1" grpId="0" animBg="1"/>
      <p:bldP spid="94377" grpId="0" animBg="1"/>
      <p:bldP spid="943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-34925" y="0"/>
            <a:ext cx="9144000" cy="6858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5200" b="1" dirty="0" smtClean="0"/>
          </a:p>
          <a:p>
            <a:pPr eaLnBrk="1" hangingPunct="1">
              <a:buFontTx/>
              <a:buNone/>
            </a:pPr>
            <a:r>
              <a:rPr lang="ru-RU" altLang="ru-RU" sz="5200" b="1" dirty="0" smtClean="0"/>
              <a:t>В саду созрели </a:t>
            </a:r>
            <a:r>
              <a:rPr lang="ru-RU" altLang="ru-RU" sz="52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5200" b="1" dirty="0" smtClean="0"/>
              <a:t>блоки. </a:t>
            </a:r>
          </a:p>
          <a:p>
            <a:pPr eaLnBrk="1" hangingPunct="1">
              <a:buFontTx/>
              <a:buNone/>
            </a:pPr>
            <a:r>
              <a:rPr lang="ru-RU" altLang="ru-RU" sz="5200" b="1" dirty="0" smtClean="0"/>
              <a:t>Ван</a:t>
            </a:r>
            <a:r>
              <a:rPr lang="ru-RU" altLang="ru-RU" sz="52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5200" b="1" dirty="0" smtClean="0"/>
              <a:t> и Ол</a:t>
            </a:r>
            <a:r>
              <a:rPr lang="ru-RU" altLang="ru-RU" sz="52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5200" b="1" dirty="0" smtClean="0"/>
              <a:t> собрали </a:t>
            </a:r>
            <a:r>
              <a:rPr lang="ru-RU" altLang="ru-RU" sz="52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5200" b="1" dirty="0" smtClean="0"/>
              <a:t>блоки и отнесли в дом. </a:t>
            </a:r>
          </a:p>
          <a:p>
            <a:pPr eaLnBrk="1" hangingPunct="1">
              <a:buFontTx/>
              <a:buNone/>
            </a:pPr>
            <a:r>
              <a:rPr lang="ru-RU" altLang="ru-RU" sz="5200" b="1" dirty="0" smtClean="0"/>
              <a:t>Мама сварит из </a:t>
            </a:r>
            <a:r>
              <a:rPr lang="ru-RU" altLang="ru-RU" sz="5200" b="1" dirty="0" smtClean="0">
                <a:solidFill>
                  <a:srgbClr val="FF0000"/>
                </a:solidFill>
              </a:rPr>
              <a:t>я</a:t>
            </a:r>
            <a:r>
              <a:rPr lang="ru-RU" altLang="ru-RU" sz="5200" b="1" dirty="0" smtClean="0"/>
              <a:t>блок компот.</a:t>
            </a:r>
          </a:p>
          <a:p>
            <a:pPr eaLnBrk="1" hangingPunct="1">
              <a:buFontTx/>
              <a:buNone/>
            </a:pPr>
            <a:r>
              <a:rPr lang="ru-RU" altLang="ru-RU" sz="5200" b="1" dirty="0" smtClean="0"/>
              <a:t>Вкусно!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7" name="Содержимое 3" descr="1356198700_6-kopiy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-99392"/>
            <a:ext cx="79379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Работа с учебником с.111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2" name="Group 6"/>
          <p:cNvGraphicFramePr>
            <a:graphicFrameLocks noGrp="1"/>
          </p:cNvGraphicFramePr>
          <p:nvPr/>
        </p:nvGraphicFramePr>
        <p:xfrm>
          <a:off x="395288" y="4581525"/>
          <a:ext cx="8353425" cy="1439863"/>
        </p:xfrm>
        <a:graphic>
          <a:graphicData uri="http://schemas.openxmlformats.org/drawingml/2006/table">
            <a:tbl>
              <a:tblPr/>
              <a:tblGrid>
                <a:gridCol w="398462"/>
                <a:gridCol w="398463"/>
                <a:gridCol w="396875"/>
                <a:gridCol w="396875"/>
                <a:gridCol w="396875"/>
                <a:gridCol w="398462"/>
                <a:gridCol w="398463"/>
                <a:gridCol w="398462"/>
                <a:gridCol w="398463"/>
                <a:gridCol w="396875"/>
                <a:gridCol w="396875"/>
                <a:gridCol w="396875"/>
                <a:gridCol w="398462"/>
                <a:gridCol w="398463"/>
                <a:gridCol w="398462"/>
                <a:gridCol w="398463"/>
                <a:gridCol w="396875"/>
                <a:gridCol w="396875"/>
                <a:gridCol w="396875"/>
                <a:gridCol w="398462"/>
                <a:gridCol w="398463"/>
              </a:tblGrid>
              <a:tr h="720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9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797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718" name="Text Box 74"/>
          <p:cNvSpPr txBox="1">
            <a:spLocks noChangeArrowheads="1"/>
          </p:cNvSpPr>
          <p:nvPr/>
        </p:nvSpPr>
        <p:spPr bwMode="auto">
          <a:xfrm>
            <a:off x="323850" y="45815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а</a:t>
            </a:r>
          </a:p>
        </p:txBody>
      </p:sp>
      <p:sp>
        <p:nvSpPr>
          <p:cNvPr id="27719" name="Text Box 75"/>
          <p:cNvSpPr txBox="1">
            <a:spLocks noChangeArrowheads="1"/>
          </p:cNvSpPr>
          <p:nvPr/>
        </p:nvSpPr>
        <p:spPr bwMode="auto">
          <a:xfrm>
            <a:off x="755650" y="45815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о</a:t>
            </a:r>
          </a:p>
        </p:txBody>
      </p:sp>
      <p:sp>
        <p:nvSpPr>
          <p:cNvPr id="27720" name="Text Box 76"/>
          <p:cNvSpPr txBox="1">
            <a:spLocks noChangeArrowheads="1"/>
          </p:cNvSpPr>
          <p:nvPr/>
        </p:nvSpPr>
        <p:spPr bwMode="auto">
          <a:xfrm>
            <a:off x="1547813" y="5300663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и</a:t>
            </a:r>
          </a:p>
        </p:txBody>
      </p:sp>
      <p:sp>
        <p:nvSpPr>
          <p:cNvPr id="27721" name="Text Box 77"/>
          <p:cNvSpPr txBox="1">
            <a:spLocks noChangeArrowheads="1"/>
          </p:cNvSpPr>
          <p:nvPr/>
        </p:nvSpPr>
        <p:spPr bwMode="auto">
          <a:xfrm>
            <a:off x="1547813" y="4652963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latin typeface="Arial" charset="0"/>
              </a:rPr>
              <a:t>ы</a:t>
            </a:r>
          </a:p>
        </p:txBody>
      </p:sp>
      <p:sp>
        <p:nvSpPr>
          <p:cNvPr id="27722" name="Text Box 78"/>
          <p:cNvSpPr txBox="1">
            <a:spLocks noChangeArrowheads="1"/>
          </p:cNvSpPr>
          <p:nvPr/>
        </p:nvSpPr>
        <p:spPr bwMode="auto">
          <a:xfrm>
            <a:off x="1116013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у</a:t>
            </a:r>
          </a:p>
        </p:txBody>
      </p:sp>
      <p:sp>
        <p:nvSpPr>
          <p:cNvPr id="27723" name="Text Box 79"/>
          <p:cNvSpPr txBox="1">
            <a:spLocks noChangeArrowheads="1"/>
          </p:cNvSpPr>
          <p:nvPr/>
        </p:nvSpPr>
        <p:spPr bwMode="auto">
          <a:xfrm>
            <a:off x="2268538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н</a:t>
            </a:r>
          </a:p>
        </p:txBody>
      </p:sp>
      <p:sp>
        <p:nvSpPr>
          <p:cNvPr id="27724" name="Text Box 80"/>
          <p:cNvSpPr txBox="1">
            <a:spLocks noChangeArrowheads="1"/>
          </p:cNvSpPr>
          <p:nvPr/>
        </p:nvSpPr>
        <p:spPr bwMode="auto">
          <a:xfrm>
            <a:off x="6300788" y="52292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с</a:t>
            </a:r>
          </a:p>
        </p:txBody>
      </p:sp>
      <p:sp>
        <p:nvSpPr>
          <p:cNvPr id="27725" name="Text Box 81"/>
          <p:cNvSpPr txBox="1">
            <a:spLocks noChangeArrowheads="1"/>
          </p:cNvSpPr>
          <p:nvPr/>
        </p:nvSpPr>
        <p:spPr bwMode="auto">
          <a:xfrm>
            <a:off x="5076825" y="52292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к</a:t>
            </a:r>
          </a:p>
        </p:txBody>
      </p:sp>
      <p:sp>
        <p:nvSpPr>
          <p:cNvPr id="27726" name="Text Box 82"/>
          <p:cNvSpPr txBox="1">
            <a:spLocks noChangeArrowheads="1"/>
          </p:cNvSpPr>
          <p:nvPr/>
        </p:nvSpPr>
        <p:spPr bwMode="auto">
          <a:xfrm>
            <a:off x="5580063" y="52292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т</a:t>
            </a:r>
          </a:p>
        </p:txBody>
      </p:sp>
      <p:sp>
        <p:nvSpPr>
          <p:cNvPr id="27727" name="Text Box 83"/>
          <p:cNvSpPr txBox="1">
            <a:spLocks noChangeArrowheads="1"/>
          </p:cNvSpPr>
          <p:nvPr/>
        </p:nvSpPr>
        <p:spPr bwMode="auto">
          <a:xfrm>
            <a:off x="3132138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л</a:t>
            </a:r>
          </a:p>
        </p:txBody>
      </p:sp>
      <p:sp>
        <p:nvSpPr>
          <p:cNvPr id="27728" name="Text Box 84"/>
          <p:cNvSpPr txBox="1">
            <a:spLocks noChangeArrowheads="1"/>
          </p:cNvSpPr>
          <p:nvPr/>
        </p:nvSpPr>
        <p:spPr bwMode="auto">
          <a:xfrm>
            <a:off x="4716463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в</a:t>
            </a:r>
          </a:p>
        </p:txBody>
      </p:sp>
      <p:sp>
        <p:nvSpPr>
          <p:cNvPr id="27729" name="Text Box 85"/>
          <p:cNvSpPr txBox="1">
            <a:spLocks noChangeArrowheads="1"/>
          </p:cNvSpPr>
          <p:nvPr/>
        </p:nvSpPr>
        <p:spPr bwMode="auto">
          <a:xfrm>
            <a:off x="1908175" y="5300663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е</a:t>
            </a:r>
          </a:p>
        </p:txBody>
      </p:sp>
      <p:sp>
        <p:nvSpPr>
          <p:cNvPr id="27730" name="Text Box 86"/>
          <p:cNvSpPr txBox="1">
            <a:spLocks noChangeArrowheads="1"/>
          </p:cNvSpPr>
          <p:nvPr/>
        </p:nvSpPr>
        <p:spPr bwMode="auto">
          <a:xfrm>
            <a:off x="4356100" y="52292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п</a:t>
            </a:r>
          </a:p>
        </p:txBody>
      </p:sp>
      <p:sp>
        <p:nvSpPr>
          <p:cNvPr id="27731" name="Text Box 87"/>
          <p:cNvSpPr txBox="1">
            <a:spLocks noChangeArrowheads="1"/>
          </p:cNvSpPr>
          <p:nvPr/>
        </p:nvSpPr>
        <p:spPr bwMode="auto">
          <a:xfrm>
            <a:off x="2700338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м</a:t>
            </a:r>
          </a:p>
        </p:txBody>
      </p:sp>
      <p:sp>
        <p:nvSpPr>
          <p:cNvPr id="27732" name="Text Box 88"/>
          <p:cNvSpPr txBox="1">
            <a:spLocks noChangeArrowheads="1"/>
          </p:cNvSpPr>
          <p:nvPr/>
        </p:nvSpPr>
        <p:spPr bwMode="auto">
          <a:xfrm>
            <a:off x="3492500" y="4581525"/>
            <a:ext cx="503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р</a:t>
            </a:r>
          </a:p>
        </p:txBody>
      </p:sp>
      <p:sp>
        <p:nvSpPr>
          <p:cNvPr id="27733" name="Text Box 89"/>
          <p:cNvSpPr txBox="1">
            <a:spLocks noChangeArrowheads="1"/>
          </p:cNvSpPr>
          <p:nvPr/>
        </p:nvSpPr>
        <p:spPr bwMode="auto">
          <a:xfrm>
            <a:off x="6300788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з</a:t>
            </a:r>
          </a:p>
        </p:txBody>
      </p:sp>
      <p:sp>
        <p:nvSpPr>
          <p:cNvPr id="27734" name="Text Box 90"/>
          <p:cNvSpPr txBox="1">
            <a:spLocks noChangeArrowheads="1"/>
          </p:cNvSpPr>
          <p:nvPr/>
        </p:nvSpPr>
        <p:spPr bwMode="auto">
          <a:xfrm>
            <a:off x="4284663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б</a:t>
            </a:r>
          </a:p>
        </p:txBody>
      </p:sp>
      <p:sp>
        <p:nvSpPr>
          <p:cNvPr id="27735" name="Text Box 91"/>
          <p:cNvSpPr txBox="1">
            <a:spLocks noChangeArrowheads="1"/>
          </p:cNvSpPr>
          <p:nvPr/>
        </p:nvSpPr>
        <p:spPr bwMode="auto">
          <a:xfrm>
            <a:off x="5148263" y="45815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д</a:t>
            </a:r>
          </a:p>
        </p:txBody>
      </p:sp>
      <p:sp>
        <p:nvSpPr>
          <p:cNvPr id="27736" name="Text Box 92"/>
          <p:cNvSpPr txBox="1">
            <a:spLocks noChangeArrowheads="1"/>
          </p:cNvSpPr>
          <p:nvPr/>
        </p:nvSpPr>
        <p:spPr bwMode="auto">
          <a:xfrm>
            <a:off x="395288" y="5229225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>
                <a:latin typeface="Arial" charset="0"/>
              </a:rPr>
              <a:t>я</a:t>
            </a:r>
          </a:p>
        </p:txBody>
      </p:sp>
      <p:pic>
        <p:nvPicPr>
          <p:cNvPr id="24" name="Picture 29" descr="C:\Users\User\AppData\Local\Microsoft\Windows\Temporary Internet Files\Content.IE5\Y1KA9NAP\MC9004248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2616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492500" y="152400"/>
            <a:ext cx="5616575" cy="1511300"/>
          </a:xfrm>
          <a:prstGeom prst="wedgeRoundRectCallout">
            <a:avLst>
              <a:gd name="adj1" fmla="val -65866"/>
              <a:gd name="adj2" fmla="val 6158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/>
              <a:t>Когда буква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b="1" dirty="0"/>
              <a:t> обозначает два звука?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5302" name="AutoShape 6" descr="Почтовая бумага"/>
          <p:cNvSpPr>
            <a:spLocks noChangeArrowheads="1"/>
          </p:cNvSpPr>
          <p:nvPr/>
        </p:nvSpPr>
        <p:spPr bwMode="auto">
          <a:xfrm rot="-284495">
            <a:off x="5559425" y="896938"/>
            <a:ext cx="3282950" cy="1687512"/>
          </a:xfrm>
          <a:prstGeom prst="wedgeEllipseCallout">
            <a:avLst>
              <a:gd name="adj1" fmla="val -91981"/>
              <a:gd name="adj2" fmla="val 5943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5303" name="WordArt 7"/>
          <p:cNvSpPr>
            <a:spLocks noChangeArrowheads="1" noChangeShapeType="1" noTextEdit="1"/>
          </p:cNvSpPr>
          <p:nvPr/>
        </p:nvSpPr>
        <p:spPr bwMode="auto">
          <a:xfrm>
            <a:off x="5724525" y="1309688"/>
            <a:ext cx="295275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Оцени свою</a:t>
            </a:r>
          </a:p>
          <a:p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работу!</a:t>
            </a:r>
          </a:p>
        </p:txBody>
      </p:sp>
      <p:sp>
        <p:nvSpPr>
          <p:cNvPr id="28678" name="Oval 8"/>
          <p:cNvSpPr>
            <a:spLocks noChangeArrowheads="1"/>
          </p:cNvSpPr>
          <p:nvPr/>
        </p:nvSpPr>
        <p:spPr bwMode="auto">
          <a:xfrm>
            <a:off x="3384550" y="3092450"/>
            <a:ext cx="792163" cy="792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8679" name="Oval 9"/>
          <p:cNvSpPr>
            <a:spLocks noChangeArrowheads="1"/>
          </p:cNvSpPr>
          <p:nvPr/>
        </p:nvSpPr>
        <p:spPr bwMode="auto">
          <a:xfrm>
            <a:off x="3360738" y="4005263"/>
            <a:ext cx="792162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8680" name="Oval 10"/>
          <p:cNvSpPr>
            <a:spLocks noChangeArrowheads="1"/>
          </p:cNvSpPr>
          <p:nvPr/>
        </p:nvSpPr>
        <p:spPr bwMode="auto">
          <a:xfrm>
            <a:off x="3360738" y="4941888"/>
            <a:ext cx="792162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5309" name="WordArt 13"/>
          <p:cNvSpPr>
            <a:spLocks noChangeArrowheads="1" noChangeShapeType="1" noTextEdit="1"/>
          </p:cNvSpPr>
          <p:nvPr/>
        </p:nvSpPr>
        <p:spPr bwMode="auto">
          <a:xfrm>
            <a:off x="4378325" y="3086100"/>
            <a:ext cx="37433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-было интересно.</a:t>
            </a:r>
          </a:p>
        </p:txBody>
      </p:sp>
      <p:sp>
        <p:nvSpPr>
          <p:cNvPr id="55310" name="WordArt 14"/>
          <p:cNvSpPr>
            <a:spLocks noChangeArrowheads="1" noChangeShapeType="1" noTextEdit="1"/>
          </p:cNvSpPr>
          <p:nvPr/>
        </p:nvSpPr>
        <p:spPr bwMode="auto">
          <a:xfrm>
            <a:off x="4378325" y="4005263"/>
            <a:ext cx="37433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-были трудности.</a:t>
            </a:r>
          </a:p>
        </p:txBody>
      </p:sp>
      <p:sp>
        <p:nvSpPr>
          <p:cNvPr id="55311" name="WordArt 15"/>
          <p:cNvSpPr>
            <a:spLocks noChangeArrowheads="1" noChangeShapeType="1" noTextEdit="1"/>
          </p:cNvSpPr>
          <p:nvPr/>
        </p:nvSpPr>
        <p:spPr bwMode="auto">
          <a:xfrm>
            <a:off x="4378325" y="4941888"/>
            <a:ext cx="37433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-было не интересно.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 animBg="1"/>
      <p:bldP spid="55309" grpId="0" animBg="1"/>
      <p:bldP spid="55310" grpId="0" animBg="1"/>
      <p:bldP spid="553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kolokolchik20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7538"/>
            <a:ext cx="50038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По утрам в родную школу</a:t>
            </a:r>
          </a:p>
          <a:p>
            <a:pPr eaLnBrk="1" hangingPunct="1"/>
            <a:r>
              <a:rPr lang="ru-RU" altLang="ru-RU" sz="4000" smtClean="0"/>
              <a:t>Мы приходим точно в срок.</a:t>
            </a:r>
          </a:p>
          <a:p>
            <a:pPr eaLnBrk="1" hangingPunct="1"/>
            <a:r>
              <a:rPr lang="ru-RU" altLang="ru-RU" sz="4000" smtClean="0"/>
              <a:t>Прозвенел звонок весёлый,</a:t>
            </a:r>
          </a:p>
          <a:p>
            <a:pPr eaLnBrk="1" hangingPunct="1"/>
            <a:r>
              <a:rPr lang="ru-RU" altLang="ru-RU" sz="4000" smtClean="0"/>
              <a:t>Начинается урок.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«Азбука» В.Г. Горецкий («Школа России»)</a:t>
            </a:r>
          </a:p>
          <a:p>
            <a:pPr marL="0" indent="0">
              <a:buNone/>
            </a:pPr>
            <a:r>
              <a:rPr lang="ru-RU" dirty="0"/>
              <a:t>«Учимся, играя</a:t>
            </a:r>
            <a:r>
              <a:rPr lang="ru-RU" dirty="0" smtClean="0"/>
              <a:t>» </a:t>
            </a:r>
            <a:r>
              <a:rPr lang="ru-RU" dirty="0" err="1" smtClean="0"/>
              <a:t>В.Волина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22431"/>
      </p:ext>
    </p:extLst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b="1" dirty="0" smtClean="0">
                <a:solidFill>
                  <a:srgbClr val="C00000"/>
                </a:solidFill>
              </a:rPr>
              <a:t>ПРОВЕРЬ ПОСАДКУ!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Picture 2" descr="C:\Users\PC\Downloads\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628775"/>
            <a:ext cx="9196388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AutoShape 5"/>
          <p:cNvSpPr>
            <a:spLocks noChangeArrowheads="1"/>
          </p:cNvSpPr>
          <p:nvPr/>
        </p:nvSpPr>
        <p:spPr bwMode="auto">
          <a:xfrm>
            <a:off x="4529138" y="4652963"/>
            <a:ext cx="936625" cy="4318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58726" name="AutoShape 6"/>
          <p:cNvSpPr>
            <a:spLocks noChangeArrowheads="1"/>
          </p:cNvSpPr>
          <p:nvPr/>
        </p:nvSpPr>
        <p:spPr bwMode="auto">
          <a:xfrm rot="10800000">
            <a:off x="4535488" y="4652963"/>
            <a:ext cx="936625" cy="4318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58729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368425"/>
            <a:ext cx="28257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4044950" y="5453063"/>
            <a:ext cx="1889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4000" b="1">
                <a:latin typeface="Arial" charset="0"/>
              </a:rPr>
              <a:t>[</a:t>
            </a:r>
            <a:r>
              <a:rPr lang="ru-RU" altLang="ru-RU" sz="4000" b="1">
                <a:solidFill>
                  <a:srgbClr val="00B050"/>
                </a:solidFill>
                <a:latin typeface="Arial" charset="0"/>
              </a:rPr>
              <a:t>й</a:t>
            </a:r>
            <a:r>
              <a:rPr lang="en-US" altLang="ru-RU" sz="4000" b="1">
                <a:solidFill>
                  <a:srgbClr val="00B050"/>
                </a:solidFill>
                <a:latin typeface="Arial" charset="0"/>
              </a:rPr>
              <a:t>’</a:t>
            </a:r>
            <a:r>
              <a:rPr lang="ru-RU" altLang="ru-RU" sz="4000" b="1">
                <a:solidFill>
                  <a:srgbClr val="FF0000"/>
                </a:solidFill>
                <a:latin typeface="Arial" charset="0"/>
              </a:rPr>
              <a:t>э</a:t>
            </a:r>
            <a:r>
              <a:rPr lang="en-US" altLang="ru-RU" sz="4000" b="1">
                <a:latin typeface="Arial" charset="0"/>
              </a:rPr>
              <a:t>]</a:t>
            </a:r>
            <a:endParaRPr lang="ru-RU" altLang="ru-RU" sz="4000" b="1">
              <a:latin typeface="Arial" charset="0"/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755650" y="0"/>
            <a:ext cx="6589713" cy="1103313"/>
          </a:xfrm>
          <a:prstGeom prst="wedgeRoundRectCallout">
            <a:avLst>
              <a:gd name="adj1" fmla="val 58890"/>
              <a:gd name="adj2" fmla="val 4092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0066"/>
                </a:solidFill>
              </a:rPr>
              <a:t>Что вы знаете о букве Е?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0066"/>
                </a:solidFill>
              </a:rPr>
              <a:t>В каких случаях эта буква обозначает 2 звука?</a:t>
            </a:r>
          </a:p>
        </p:txBody>
      </p:sp>
      <p:sp>
        <p:nvSpPr>
          <p:cNvPr id="158733" name="WordArt 13"/>
          <p:cNvSpPr>
            <a:spLocks noChangeArrowheads="1" noChangeShapeType="1" noTextEdit="1"/>
          </p:cNvSpPr>
          <p:nvPr/>
        </p:nvSpPr>
        <p:spPr bwMode="auto">
          <a:xfrm>
            <a:off x="4067175" y="1738313"/>
            <a:ext cx="1873250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pic>
        <p:nvPicPr>
          <p:cNvPr id="5128" name="Picture 12" descr="C:\Users\User\AppData\Local\Microsoft\Windows\Temporary Internet Files\Content.IE5\CDNH71OJ\MC9004248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1620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8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26" grpId="0" animBg="1"/>
      <p:bldP spid="1587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ru-RU" sz="4800" dirty="0" smtClean="0"/>
              <a:t>Сегодня вы познакомитесь с новой буквой- подругой буквы Е.</a:t>
            </a:r>
          </a:p>
          <a:p>
            <a:r>
              <a:rPr lang="ru-RU" sz="4800" dirty="0" smtClean="0"/>
              <a:t>Отгадайте эту букву.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4203706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8913"/>
            <a:ext cx="5842000" cy="41036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b="1" i="1" dirty="0">
                <a:solidFill>
                  <a:srgbClr val="FF0000"/>
                </a:solidFill>
              </a:rPr>
              <a:t>Я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ельником шла,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b="1" i="1" dirty="0">
                <a:solidFill>
                  <a:srgbClr val="FF0000"/>
                </a:solidFill>
              </a:rPr>
              <a:t>Г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остинец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нашла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тличный-отличный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b="1" i="1" dirty="0">
                <a:solidFill>
                  <a:srgbClr val="FF0000"/>
                </a:solidFill>
              </a:rPr>
              <a:t>Д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о самых краёв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К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орзина полна,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b="1" i="1" dirty="0">
                <a:solidFill>
                  <a:srgbClr val="FF0000"/>
                </a:solidFill>
              </a:rPr>
              <a:t>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свеж аромат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                    земляничный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. </a:t>
            </a:r>
          </a:p>
          <a:p>
            <a:pPr eaLnBrk="1" hangingPunct="1">
              <a:defRPr/>
            </a:pP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7" name="Picture 2" descr="C:\Users\PC\Downloads\detail_picture_606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333375"/>
            <a:ext cx="352583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31755"/>
            <a:ext cx="29835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Собирай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95449" y="5623384"/>
            <a:ext cx="9396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1794" y="5442833"/>
            <a:ext cx="26255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ягодке -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626227"/>
            <a:ext cx="34275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наберёшь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3127" y="4665439"/>
            <a:ext cx="29803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кузовок.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8742E-6 L -0.40902 -0.13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-67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1143E-6 L 0.1085 -0.119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596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39 0.00463 L -0.25034 0.113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5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WordArt 3"/>
          <p:cNvSpPr>
            <a:spLocks noChangeArrowheads="1" noChangeShapeType="1" noTextEdit="1"/>
          </p:cNvSpPr>
          <p:nvPr/>
        </p:nvSpPr>
        <p:spPr bwMode="auto">
          <a:xfrm>
            <a:off x="2555875" y="1276350"/>
            <a:ext cx="6121400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Я  </a:t>
            </a:r>
            <a:r>
              <a:rPr lang="ru-RU" sz="3600" b="1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я</a:t>
            </a:r>
            <a:endParaRPr lang="ru-RU" sz="3600" b="1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pic>
        <p:nvPicPr>
          <p:cNvPr id="7171" name="Picture 29" descr="C:\Users\User\AppData\Local\Microsoft\Windows\Temporary Internet Files\Content.IE5\Y1KA9NAP\MC9004248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23002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993063" cy="2305050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C00000"/>
                </a:solidFill>
              </a:rPr>
              <a:t>Тема урока:</a:t>
            </a:r>
            <a:br>
              <a:rPr lang="ru-RU" altLang="ru-RU" sz="4800" b="1" smtClean="0">
                <a:solidFill>
                  <a:srgbClr val="C00000"/>
                </a:solidFill>
              </a:rPr>
            </a:br>
            <a:r>
              <a:rPr lang="ru-RU" altLang="ru-RU" sz="4800" b="1" smtClean="0">
                <a:solidFill>
                  <a:srgbClr val="000066"/>
                </a:solidFill>
              </a:rPr>
              <a:t>Звуки </a:t>
            </a:r>
            <a:r>
              <a:rPr lang="en-US" altLang="ru-RU" sz="4800" b="1" smtClean="0">
                <a:solidFill>
                  <a:srgbClr val="000066"/>
                </a:solidFill>
              </a:rPr>
              <a:t>[</a:t>
            </a:r>
            <a:r>
              <a:rPr lang="ru-RU" altLang="ru-RU" sz="4800" b="1" smtClean="0">
                <a:solidFill>
                  <a:srgbClr val="000066"/>
                </a:solidFill>
              </a:rPr>
              <a:t>й</a:t>
            </a:r>
            <a:r>
              <a:rPr lang="en-US" altLang="ru-RU" sz="4800" b="1" smtClean="0">
                <a:solidFill>
                  <a:srgbClr val="000066"/>
                </a:solidFill>
              </a:rPr>
              <a:t>’</a:t>
            </a:r>
            <a:r>
              <a:rPr lang="ru-RU" altLang="ru-RU" sz="4800" b="1" smtClean="0">
                <a:solidFill>
                  <a:srgbClr val="000066"/>
                </a:solidFill>
              </a:rPr>
              <a:t>а</a:t>
            </a:r>
            <a:r>
              <a:rPr lang="en-US" altLang="ru-RU" sz="4800" b="1" smtClean="0">
                <a:solidFill>
                  <a:srgbClr val="000066"/>
                </a:solidFill>
              </a:rPr>
              <a:t>]</a:t>
            </a:r>
            <a:r>
              <a:rPr lang="ru-RU" altLang="ru-RU" sz="4800" b="1" smtClean="0">
                <a:solidFill>
                  <a:srgbClr val="000066"/>
                </a:solidFill>
              </a:rPr>
              <a:t>, </a:t>
            </a:r>
            <a:r>
              <a:rPr lang="en-US" altLang="ru-RU" sz="4800" b="1" smtClean="0">
                <a:solidFill>
                  <a:srgbClr val="000066"/>
                </a:solidFill>
              </a:rPr>
              <a:t>[</a:t>
            </a:r>
            <a:r>
              <a:rPr lang="ru-RU" altLang="ru-RU" sz="4800" b="1" smtClean="0">
                <a:solidFill>
                  <a:srgbClr val="000066"/>
                </a:solidFill>
              </a:rPr>
              <a:t>а</a:t>
            </a:r>
            <a:r>
              <a:rPr lang="en-US" altLang="ru-RU" sz="4800" b="1" smtClean="0">
                <a:solidFill>
                  <a:srgbClr val="000066"/>
                </a:solidFill>
              </a:rPr>
              <a:t>]</a:t>
            </a:r>
            <a:r>
              <a:rPr lang="ru-RU" altLang="ru-RU" sz="4800" b="1" smtClean="0">
                <a:solidFill>
                  <a:srgbClr val="000066"/>
                </a:solidFill>
              </a:rPr>
              <a:t>, буквы «Я</a:t>
            </a:r>
            <a:r>
              <a:rPr lang="en-US" altLang="ru-RU" sz="4800" b="1" smtClean="0">
                <a:solidFill>
                  <a:srgbClr val="000066"/>
                </a:solidFill>
              </a:rPr>
              <a:t>,</a:t>
            </a:r>
            <a:r>
              <a:rPr lang="ru-RU" altLang="ru-RU" sz="4800" b="1" smtClean="0">
                <a:solidFill>
                  <a:srgbClr val="000066"/>
                </a:solidFill>
              </a:rPr>
              <a:t> я». </a:t>
            </a:r>
          </a:p>
        </p:txBody>
      </p:sp>
      <p:pic>
        <p:nvPicPr>
          <p:cNvPr id="8195" name="Picture 29" descr="C:\Users\User\AppData\Local\Microsoft\Windows\Temporary Internet Files\Content.IE5\Y1KA9NAP\MC9004248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3988"/>
            <a:ext cx="23002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403</Words>
  <Application>Microsoft Office PowerPoint</Application>
  <PresentationFormat>Экран (4:3)</PresentationFormat>
  <Paragraphs>123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Гласная буква Я.</vt:lpstr>
      <vt:lpstr>Презентация PowerPoint</vt:lpstr>
      <vt:lpstr>Презентация PowerPoint</vt:lpstr>
      <vt:lpstr>ПРОВЕРЬ ПОСАДКУ!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 Звуки [й’а], [а], буквы «Я, я». </vt:lpstr>
      <vt:lpstr>Презентация PowerPoint</vt:lpstr>
      <vt:lpstr>Презентация PowerPoint</vt:lpstr>
      <vt:lpstr>Работа со звуком.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Скороговорка: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Элла</dc:creator>
  <cp:lastModifiedBy>User</cp:lastModifiedBy>
  <cp:revision>52</cp:revision>
  <dcterms:created xsi:type="dcterms:W3CDTF">2009-06-27T11:45:42Z</dcterms:created>
  <dcterms:modified xsi:type="dcterms:W3CDTF">2014-11-17T16:35:18Z</dcterms:modified>
</cp:coreProperties>
</file>