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5" r:id="rId5"/>
    <p:sldId id="266" r:id="rId6"/>
    <p:sldId id="267" r:id="rId7"/>
    <p:sldId id="268" r:id="rId8"/>
    <p:sldId id="271" r:id="rId9"/>
    <p:sldId id="272" r:id="rId10"/>
    <p:sldId id="269" r:id="rId11"/>
    <p:sldId id="273" r:id="rId12"/>
    <p:sldId id="262" r:id="rId13"/>
    <p:sldId id="260" r:id="rId14"/>
    <p:sldId id="274" r:id="rId15"/>
    <p:sldId id="270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B877-0C10-4EA2-9962-F6659A4079C6}" type="datetimeFigureOut">
              <a:rPr lang="ru-RU" smtClean="0"/>
              <a:pPr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C5195-E094-4A8E-9A91-E71E6E082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B877-0C10-4EA2-9962-F6659A4079C6}" type="datetimeFigureOut">
              <a:rPr lang="ru-RU" smtClean="0"/>
              <a:pPr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C5195-E094-4A8E-9A91-E71E6E082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B877-0C10-4EA2-9962-F6659A4079C6}" type="datetimeFigureOut">
              <a:rPr lang="ru-RU" smtClean="0"/>
              <a:pPr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C5195-E094-4A8E-9A91-E71E6E082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B877-0C10-4EA2-9962-F6659A4079C6}" type="datetimeFigureOut">
              <a:rPr lang="ru-RU" smtClean="0"/>
              <a:pPr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C5195-E094-4A8E-9A91-E71E6E082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B877-0C10-4EA2-9962-F6659A4079C6}" type="datetimeFigureOut">
              <a:rPr lang="ru-RU" smtClean="0"/>
              <a:pPr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C5195-E094-4A8E-9A91-E71E6E082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B877-0C10-4EA2-9962-F6659A4079C6}" type="datetimeFigureOut">
              <a:rPr lang="ru-RU" smtClean="0"/>
              <a:pPr/>
              <a:t>03.07.2014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C5195-E094-4A8E-9A91-E71E6E082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B877-0C10-4EA2-9962-F6659A4079C6}" type="datetimeFigureOut">
              <a:rPr lang="ru-RU" smtClean="0"/>
              <a:pPr/>
              <a:t>03.07.2014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C5195-E094-4A8E-9A91-E71E6E082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B877-0C10-4EA2-9962-F6659A4079C6}" type="datetimeFigureOut">
              <a:rPr lang="ru-RU" smtClean="0"/>
              <a:pPr/>
              <a:t>03.07.2014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C5195-E094-4A8E-9A91-E71E6E082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B877-0C10-4EA2-9962-F6659A4079C6}" type="datetimeFigureOut">
              <a:rPr lang="ru-RU" smtClean="0"/>
              <a:pPr/>
              <a:t>03.07.2014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C5195-E094-4A8E-9A91-E71E6E082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B877-0C10-4EA2-9962-F6659A4079C6}" type="datetimeFigureOut">
              <a:rPr lang="ru-RU" smtClean="0"/>
              <a:pPr/>
              <a:t>03.07.2014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C5195-E094-4A8E-9A91-E71E6E082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B877-0C10-4EA2-9962-F6659A4079C6}" type="datetimeFigureOut">
              <a:rPr lang="ru-RU" smtClean="0"/>
              <a:pPr/>
              <a:t>03.07.2014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C5195-E094-4A8E-9A91-E71E6E082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EB877-0C10-4EA2-9962-F6659A4079C6}" type="datetimeFigureOut">
              <a:rPr lang="ru-RU" smtClean="0"/>
              <a:pPr/>
              <a:t>03.07.2014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C5195-E094-4A8E-9A91-E71E6E082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работы с детьми с ЗПР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Мамедова С.Х.,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истории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обществознания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6421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Расшифруйте слово.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(развитие внимания, зрительной памяти)</a:t>
            </a:r>
            <a:endParaRPr lang="ru-RU" sz="36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420888"/>
          <a:ext cx="8424936" cy="108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4149080"/>
            <a:ext cx="489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Ключ: 3246135 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Расшифруйте слова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(внимание, зрительная и логическая память, скорость мыслительных процессов)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1" y="1600200"/>
          <a:ext cx="4474841" cy="6046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39263"/>
                <a:gridCol w="639263"/>
                <a:gridCol w="639263"/>
                <a:gridCol w="639263"/>
                <a:gridCol w="639263"/>
                <a:gridCol w="639263"/>
                <a:gridCol w="639263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67543" y="2420888"/>
          <a:ext cx="5760641" cy="6046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38576"/>
                <a:gridCol w="638576"/>
                <a:gridCol w="667065"/>
                <a:gridCol w="648072"/>
                <a:gridCol w="576064"/>
                <a:gridCol w="648072"/>
                <a:gridCol w="648072"/>
                <a:gridCol w="648072"/>
                <a:gridCol w="648072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67544" y="3284984"/>
          <a:ext cx="5112569" cy="6046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38576"/>
                <a:gridCol w="638576"/>
                <a:gridCol w="667065"/>
                <a:gridCol w="648072"/>
                <a:gridCol w="576064"/>
                <a:gridCol w="648072"/>
                <a:gridCol w="648072"/>
                <a:gridCol w="648072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67544" y="4077072"/>
          <a:ext cx="3835578" cy="6046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39263"/>
                <a:gridCol w="639263"/>
                <a:gridCol w="639263"/>
                <a:gridCol w="639263"/>
                <a:gridCol w="639263"/>
                <a:gridCol w="639263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5536" y="5157192"/>
            <a:ext cx="540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Найдите обобщающее слово.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эти слова написаны рядом? Объясните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(внимание, логическая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память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скорость мыслительных процессов).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/>
              <a:t>А) мумия, саркофаг, </a:t>
            </a:r>
            <a:r>
              <a:rPr lang="ru-RU" dirty="0" smtClean="0"/>
              <a:t>пирамида.</a:t>
            </a:r>
            <a:endParaRPr lang="ru-RU" dirty="0"/>
          </a:p>
          <a:p>
            <a:pPr>
              <a:buNone/>
            </a:pPr>
            <a:r>
              <a:rPr lang="ru-RU" dirty="0"/>
              <a:t>Б) Кир, </a:t>
            </a:r>
            <a:r>
              <a:rPr lang="ru-RU" dirty="0" err="1"/>
              <a:t>Камбиз</a:t>
            </a:r>
            <a:r>
              <a:rPr lang="ru-RU" dirty="0"/>
              <a:t>, Дарий </a:t>
            </a:r>
            <a:r>
              <a:rPr lang="en-US" dirty="0" smtClean="0"/>
              <a:t>I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r>
              <a:rPr lang="ru-RU" dirty="0"/>
              <a:t>В) пурпур, стекло, </a:t>
            </a:r>
            <a:r>
              <a:rPr lang="ru-RU" dirty="0" smtClean="0"/>
              <a:t>алфавит.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Сгруппируйте изобретения, относящиеся к истории Финикии, Индии, Китая.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780928"/>
          <a:ext cx="8712969" cy="2155778"/>
        </p:xfrm>
        <a:graphic>
          <a:graphicData uri="http://schemas.openxmlformats.org/drawingml/2006/table">
            <a:tbl>
              <a:tblPr/>
              <a:tblGrid>
                <a:gridCol w="2904020"/>
                <a:gridCol w="2904020"/>
                <a:gridCol w="2904929"/>
              </a:tblGrid>
              <a:tr h="470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Финикия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Индия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Китай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494116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Бумага, алфавит, сахар, порох, шахматы, пурпурная краска, хлопок, шёлк, чай, компас, стекло.</a:t>
            </a: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628800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(логическая память, скорость мыслительных процессов).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01622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показывает на карточках начало слова, а учащиеся – карточку с его продолжением. 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(внимание, логическая память)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Исто</a:t>
            </a:r>
            <a:r>
              <a:rPr lang="ru-RU" dirty="0" smtClean="0"/>
              <a:t> – </a:t>
            </a:r>
            <a:r>
              <a:rPr lang="ru-RU" dirty="0" err="1" smtClean="0"/>
              <a:t>рия</a:t>
            </a:r>
            <a:r>
              <a:rPr lang="ru-RU" dirty="0" smtClean="0"/>
              <a:t>                              Ин - </a:t>
            </a:r>
            <a:r>
              <a:rPr lang="ru-RU" dirty="0" err="1" smtClean="0"/>
              <a:t>дия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Архео</a:t>
            </a:r>
            <a:r>
              <a:rPr lang="ru-RU" dirty="0" smtClean="0"/>
              <a:t> – логия                        </a:t>
            </a:r>
            <a:r>
              <a:rPr lang="ru-RU" dirty="0" err="1" smtClean="0"/>
              <a:t>Джу</a:t>
            </a:r>
            <a:r>
              <a:rPr lang="ru-RU" dirty="0" smtClean="0"/>
              <a:t> - </a:t>
            </a:r>
            <a:r>
              <a:rPr lang="ru-RU" dirty="0" err="1" smtClean="0"/>
              <a:t>нгли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Источ</a:t>
            </a:r>
            <a:r>
              <a:rPr lang="ru-RU" dirty="0" smtClean="0"/>
              <a:t> – ник                            Вар - </a:t>
            </a:r>
            <a:r>
              <a:rPr lang="ru-RU" dirty="0" err="1" smtClean="0"/>
              <a:t>ны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Геро</a:t>
            </a:r>
            <a:r>
              <a:rPr lang="ru-RU" dirty="0" smtClean="0"/>
              <a:t> – дот                               Бра – </a:t>
            </a:r>
            <a:r>
              <a:rPr lang="ru-RU" dirty="0" err="1" smtClean="0"/>
              <a:t>хма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Буд – да</a:t>
            </a:r>
          </a:p>
          <a:p>
            <a:pPr>
              <a:buNone/>
            </a:pPr>
            <a:r>
              <a:rPr lang="ru-RU" dirty="0" smtClean="0"/>
              <a:t>                                                  </a:t>
            </a:r>
            <a:r>
              <a:rPr lang="ru-RU" dirty="0" err="1" smtClean="0"/>
              <a:t>Ашо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ка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вами рисунок первобытного человека, в котором он передал важное послание для своих соплеменников. Давайте попробуем прочитать это послание. Что хотел сообщить нам человек?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(воображение, образное мышление)</a:t>
            </a:r>
            <a:b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91264" cy="370527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итц\Desktop\full_clip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92896"/>
            <a:ext cx="4588724" cy="4061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вами рисуночное письмо.  Расположите рисунки на так, чтобы получился рассказ. Расскажите его своему соседу по парте.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(воображение, образное мышление)</a:t>
            </a:r>
            <a:b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итц\Desktop\full_clip_image009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852936"/>
            <a:ext cx="2177803" cy="2304256"/>
          </a:xfrm>
          <a:prstGeom prst="rect">
            <a:avLst/>
          </a:prstGeom>
          <a:noFill/>
        </p:spPr>
      </p:pic>
      <p:pic>
        <p:nvPicPr>
          <p:cNvPr id="2051" name="Picture 3" descr="C:\Users\итц\Desktop\full_clip_image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852936"/>
            <a:ext cx="2088232" cy="2301801"/>
          </a:xfrm>
          <a:prstGeom prst="rect">
            <a:avLst/>
          </a:prstGeom>
          <a:noFill/>
        </p:spPr>
      </p:pic>
      <p:pic>
        <p:nvPicPr>
          <p:cNvPr id="2052" name="Picture 4" descr="C:\Users\итц\Desktop\full_clip_image0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852936"/>
            <a:ext cx="2304256" cy="2304256"/>
          </a:xfrm>
          <a:prstGeom prst="rect">
            <a:avLst/>
          </a:prstGeom>
          <a:noFill/>
        </p:spPr>
      </p:pic>
      <p:pic>
        <p:nvPicPr>
          <p:cNvPr id="2053" name="Picture 5" descr="C:\Users\итц\Desktop\full_clip_image0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2852936"/>
            <a:ext cx="2304256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929618" cy="544866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Задержка психического развития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пограничная форма интеллектуальной недостаточности, личностная незрелость, негрубое нарушение познавательной сферы, синдром временного отставания психики в целом или отдельных ее функций (моторных, сенсорных , речевых, эмоциональных, волевых).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642918"/>
          </a:xfrm>
        </p:spPr>
        <p:txBody>
          <a:bodyPr/>
          <a:lstStyle/>
          <a:p>
            <a:pPr algn="ctr"/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Особенности детей с ЗПР:</a:t>
            </a:r>
            <a:endParaRPr lang="ru-RU" sz="3200" i="1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692696"/>
            <a:ext cx="8640960" cy="5832648"/>
          </a:xfrm>
        </p:spPr>
        <p:txBody>
          <a:bodyPr numCol="2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Снижение работоспособности.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Повышенная утомляемость.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Неустойчивость внимания.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Более низкий уровень развития восприятия.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Недостаточная продуктивность произвольной памяти.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Отставание в развитии всех форм мышления.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Дефекты звукопроизношения.</a:t>
            </a:r>
          </a:p>
          <a:p>
            <a:endParaRPr lang="ru-RU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Своеобразное поведение.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Бедный словарный запас.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Низкий навык самоконтроля.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Незрелость эмоционально-волевой сферы.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Ограниченный запас общих сведений и представлений.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Слабая техника чтения.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Неудовлетворительный навык каллиграфии.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Трудности в счете через 10, решении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43890" cy="1285884"/>
          </a:xfrm>
        </p:spPr>
        <p:txBody>
          <a:bodyPr/>
          <a:lstStyle/>
          <a:p>
            <a:pPr algn="ctr"/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Среди причин ЗПР выделяют следующие:</a:t>
            </a:r>
            <a:endParaRPr lang="ru-RU" sz="3200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412776"/>
            <a:ext cx="8358246" cy="51594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Слабовыраженные органические повреждения головного мозга, врожденные или возникшие во внутриутробном состоянии, при родовом или раннем периоде жизни ребенка.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Недоношенность.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Близнецовость.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Генетически обусловленная недостаточность ЦНС.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Интоксикации, инфекции, травмы, обменно-трофические расстройства.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Неблагоприятные социальные факторы (условия воспитания, дефицит внимания и др.).</a:t>
            </a:r>
            <a:endParaRPr lang="ru-RU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186766" cy="1080120"/>
          </a:xfrm>
        </p:spPr>
        <p:txBody>
          <a:bodyPr/>
          <a:lstStyle/>
          <a:p>
            <a:pPr algn="ctr"/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Подходы</a:t>
            </a:r>
            <a:b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в работе с детьми  с ЗПР:</a:t>
            </a:r>
            <a:endParaRPr lang="ru-RU" sz="3200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412776"/>
            <a:ext cx="8187906" cy="417646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Индивидуальный подход.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Предотвращение наступления утомляемости.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Активизация познавательной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Проведение подготовительных занятий.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Обогащение знаниями об окружающем мире.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Внимание на коррекцию всех видов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Проявление педагогического такта.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128586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Организационно-педагогические требования в работе с детьми ЗПР</a:t>
            </a:r>
            <a:endParaRPr lang="ru-RU" sz="32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340768"/>
            <a:ext cx="8286808" cy="523150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доброжелательной атмосферы общения педагога с детьми, детей между собой.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Обеспечение каждому ребенку близкой и понятной мотивации любой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Широкое использование на занятиях с детьми игровых приемов обучения, моментов соревнования, дидактических игр с целью поддержки интереса к процессу деятельности и получению заданного результата.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Планирование от занятия к занятию постепенное усложнение заданий.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66429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Важным элементом каждого урока являются коррекционно-развивающие упражнения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19675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«Найди девятый»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внимание, зрительное восприятие).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Ученики должны рассмотреть плакат, найти закономерность и отыскать в нижней части рисунка среди фигур, обозначенных буквами (цифрами), ту, которая подхо­дит на свободное вопросительного знака.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Рисунок 1" descr="3"/>
          <p:cNvPicPr>
            <a:picLocks noChangeAspect="1" noChangeArrowheads="1"/>
          </p:cNvPicPr>
          <p:nvPr/>
        </p:nvPicPr>
        <p:blipFill>
          <a:blip r:embed="rId2" cstate="print"/>
          <a:srcRect t="12575" r="6479" b="5838"/>
          <a:stretch>
            <a:fillRect/>
          </a:stretch>
        </p:blipFill>
        <p:spPr bwMode="auto">
          <a:xfrm>
            <a:off x="2123728" y="2780928"/>
            <a:ext cx="2592288" cy="36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5"/>
          <p:cNvPicPr>
            <a:picLocks noChangeAspect="1" noChangeArrowheads="1"/>
          </p:cNvPicPr>
          <p:nvPr/>
        </p:nvPicPr>
        <p:blipFill>
          <a:blip r:embed="rId3" cstate="print"/>
          <a:srcRect l="2882" t="9834" r="2661" b="6897"/>
          <a:stretch>
            <a:fillRect/>
          </a:stretch>
        </p:blipFill>
        <p:spPr bwMode="auto">
          <a:xfrm>
            <a:off x="5292080" y="2780928"/>
            <a:ext cx="24098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95736" y="6488668"/>
            <a:ext cx="2563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Правильный ответ – 4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6488668"/>
            <a:ext cx="2563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Правильный ответ – 2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64219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Зачеркни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выделенные буквы и прочти стихотворение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(внимание, скорость мыслительных процессов, зрительное восприятие)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69979"/>
          </a:xfrm>
        </p:spPr>
        <p:txBody>
          <a:bodyPr/>
          <a:lstStyle/>
          <a:p>
            <a:pPr algn="ctr">
              <a:buNone/>
            </a:pPr>
            <a:r>
              <a:rPr lang="ru-RU" sz="2400" dirty="0"/>
              <a:t>Слова друг от друга отделены восклицательным знаком.</a:t>
            </a:r>
          </a:p>
          <a:p>
            <a:pPr algn="ctr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2420888"/>
          <a:ext cx="8784976" cy="20882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84976"/>
              </a:tblGrid>
              <a:tr h="497198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 э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endParaRPr lang="ru-RU" sz="2400" dirty="0"/>
                    </a:p>
                  </a:txBody>
                  <a:tcPr/>
                </a:tc>
              </a:tr>
              <a:tr h="1591034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 с э т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а г э л !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м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э ч г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э т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е г э л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 ! г б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к э о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: г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э!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 ! э г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 э 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л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о г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! э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л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 э ё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 !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 э т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э г т 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л г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 г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— г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г о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л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э б г 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л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к э о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 э ! г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 г л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4653136"/>
          <a:ext cx="8784976" cy="20270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78497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endParaRPr lang="ru-RU" sz="2400" dirty="0"/>
                    </a:p>
                  </a:txBody>
                  <a:tcPr/>
                </a:tc>
              </a:tr>
              <a:tr h="1569864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! 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л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ю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с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в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с я ! ,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г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с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л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 я л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.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 ! я ч у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с я т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а я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я т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о я л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м я е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я л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ж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 у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с я т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.!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</TotalTime>
  <Words>1043</Words>
  <Application>Microsoft Office PowerPoint</Application>
  <PresentationFormat>Экран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Особенности работы с детьми с ЗПР</vt:lpstr>
      <vt:lpstr>Задержка психического развития   это пограничная форма интеллектуальной недостаточности, личностная незрелость, негрубое нарушение познавательной сферы, синдром временного отставания психики в целом или отдельных ее функций (моторных, сенсорных , речевых, эмоциональных, волевых).</vt:lpstr>
      <vt:lpstr>Особенности детей с ЗПР:</vt:lpstr>
      <vt:lpstr>Среди причин ЗПР выделяют следующие:</vt:lpstr>
      <vt:lpstr>Подходы  в работе с детьми  с ЗПР:</vt:lpstr>
      <vt:lpstr>Организационно-педагогические требования в работе с детьми ЗПР</vt:lpstr>
      <vt:lpstr>Важным элементом каждого урока являются коррекционно-развивающие упражнения</vt:lpstr>
      <vt:lpstr>«Найди девятый»  (внимание, зрительное восприятие).</vt:lpstr>
      <vt:lpstr>Зачеркни выделенные буквы и прочти стихотворение! (внимание, скорость мыслительных процессов, зрительное восприятие) </vt:lpstr>
      <vt:lpstr>Расшифруйте слово. (развитие внимания, зрительной памяти)</vt:lpstr>
      <vt:lpstr>Расшифруйте слова  (внимание, зрительная и логическая память, скорость мыслительных процессов)</vt:lpstr>
      <vt:lpstr> Почему эти слова написаны рядом? Объясните (внимание, логическая память, скорость мыслительных процессов). </vt:lpstr>
      <vt:lpstr>   Сгруппируйте изобретения, относящиеся к истории Финикии, Индии, Китая.    </vt:lpstr>
      <vt:lpstr>Учитель показывает на карточках начало слова, а учащиеся – карточку с его продолжением.  (внимание, логическая память) </vt:lpstr>
      <vt:lpstr>Перед вами рисунок первобытного человека, в котором он передал важное послание для своих соплеменников. Давайте попробуем прочитать это послание. Что хотел сообщить нам человек? (воображение, образное мышление)  </vt:lpstr>
      <vt:lpstr>Перед вами рисуночное письмо.  Расположите рисунки на так, чтобы получился рассказ. Расскажите его своему соседу по парте. (воображение, образное мышление)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Samira</dc:creator>
  <cp:lastModifiedBy>Samira</cp:lastModifiedBy>
  <cp:revision>54</cp:revision>
  <dcterms:created xsi:type="dcterms:W3CDTF">2014-06-30T01:44:28Z</dcterms:created>
  <dcterms:modified xsi:type="dcterms:W3CDTF">2014-07-02T21:53:44Z</dcterms:modified>
</cp:coreProperties>
</file>