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26" r:id="rId2"/>
    <p:sldId id="296" r:id="rId3"/>
    <p:sldId id="290" r:id="rId4"/>
    <p:sldId id="323" r:id="rId5"/>
    <p:sldId id="313" r:id="rId6"/>
    <p:sldId id="316" r:id="rId7"/>
    <p:sldId id="317" r:id="rId8"/>
    <p:sldId id="31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D57"/>
    <a:srgbClr val="FF1D1D"/>
    <a:srgbClr val="FA0000"/>
    <a:srgbClr val="AC1B0C"/>
    <a:srgbClr val="FF0000"/>
    <a:srgbClr val="D23200"/>
    <a:srgbClr val="FF4F4F"/>
    <a:srgbClr val="FB0D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120" d="100"/>
          <a:sy n="12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74 w 1722"/>
                <a:gd name="T1" fmla="*/ 42 h 66"/>
                <a:gd name="T2" fmla="*/ 1674 w 1722"/>
                <a:gd name="T3" fmla="*/ 36 h 66"/>
                <a:gd name="T4" fmla="*/ 0 w 1722"/>
                <a:gd name="T5" fmla="*/ 0 h 66"/>
                <a:gd name="T6" fmla="*/ 0 w 1722"/>
                <a:gd name="T7" fmla="*/ 33 h 66"/>
                <a:gd name="T8" fmla="*/ 1674 w 1722"/>
                <a:gd name="T9" fmla="*/ 42 h 66"/>
                <a:gd name="T10" fmla="*/ 1674 w 1722"/>
                <a:gd name="T11" fmla="*/ 42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1 w 975"/>
                <a:gd name="T1" fmla="*/ 48 h 101"/>
                <a:gd name="T2" fmla="*/ 951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1 w 975"/>
                <a:gd name="T9" fmla="*/ 48 h 101"/>
                <a:gd name="T10" fmla="*/ 951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9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93 w 2141"/>
                <a:gd name="T7" fmla="*/ 0 h 198"/>
                <a:gd name="T8" fmla="*/ 209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10 w 2517"/>
                <a:gd name="T1" fmla="*/ 276 h 276"/>
                <a:gd name="T2" fmla="*/ 2445 w 2517"/>
                <a:gd name="T3" fmla="*/ 204 h 276"/>
                <a:gd name="T4" fmla="*/ 2188 w 2517"/>
                <a:gd name="T5" fmla="*/ 0 h 276"/>
                <a:gd name="T6" fmla="*/ 0 w 2517"/>
                <a:gd name="T7" fmla="*/ 276 h 276"/>
                <a:gd name="T8" fmla="*/ 2110 w 2517"/>
                <a:gd name="T9" fmla="*/ 276 h 276"/>
                <a:gd name="T10" fmla="*/ 2110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05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05 w 729"/>
                <a:gd name="T7" fmla="*/ 240 h 240"/>
                <a:gd name="T8" fmla="*/ 705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05 w 729"/>
                <a:gd name="T1" fmla="*/ 318 h 318"/>
                <a:gd name="T2" fmla="*/ 705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05 w 729"/>
                <a:gd name="T9" fmla="*/ 318 h 318"/>
                <a:gd name="T10" fmla="*/ 705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88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2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E503-C2ED-4D50-8D57-F9616E3E0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361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30B9-32BB-4A12-A2FE-4E3E984C4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06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0EC3-1EAC-4542-A527-6C4531ECF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5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4F96C-0213-41CF-ACA1-6BF62044A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646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B5694-080F-408D-9E23-E4760C2D8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32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69732-F5BE-4DC8-BD42-B74D5B893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071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26A6-0295-452B-AFA8-6D9B5B976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53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CFDC-86D8-4B62-B774-F9B1F8FBB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566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3AF24-43F5-47F9-A25B-8685D9119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31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AE3FE-FB14-4614-9DC2-B538006CC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382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CD78C-9D8A-488C-94CC-D56254050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640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74 w 1722"/>
                <a:gd name="T1" fmla="*/ 42 h 66"/>
                <a:gd name="T2" fmla="*/ 1674 w 1722"/>
                <a:gd name="T3" fmla="*/ 36 h 66"/>
                <a:gd name="T4" fmla="*/ 0 w 1722"/>
                <a:gd name="T5" fmla="*/ 0 h 66"/>
                <a:gd name="T6" fmla="*/ 0 w 1722"/>
                <a:gd name="T7" fmla="*/ 33 h 66"/>
                <a:gd name="T8" fmla="*/ 1674 w 1722"/>
                <a:gd name="T9" fmla="*/ 42 h 66"/>
                <a:gd name="T10" fmla="*/ 1674 w 1722"/>
                <a:gd name="T11" fmla="*/ 42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1 w 975"/>
                <a:gd name="T1" fmla="*/ 48 h 101"/>
                <a:gd name="T2" fmla="*/ 951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1 w 975"/>
                <a:gd name="T9" fmla="*/ 48 h 101"/>
                <a:gd name="T10" fmla="*/ 951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9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93 w 2141"/>
                <a:gd name="T7" fmla="*/ 0 h 198"/>
                <a:gd name="T8" fmla="*/ 209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10 w 2517"/>
                <a:gd name="T1" fmla="*/ 276 h 276"/>
                <a:gd name="T2" fmla="*/ 2445 w 2517"/>
                <a:gd name="T3" fmla="*/ 204 h 276"/>
                <a:gd name="T4" fmla="*/ 2188 w 2517"/>
                <a:gd name="T5" fmla="*/ 0 h 276"/>
                <a:gd name="T6" fmla="*/ 0 w 2517"/>
                <a:gd name="T7" fmla="*/ 276 h 276"/>
                <a:gd name="T8" fmla="*/ 2110 w 2517"/>
                <a:gd name="T9" fmla="*/ 276 h 276"/>
                <a:gd name="T10" fmla="*/ 2110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05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05 w 729"/>
                <a:gd name="T7" fmla="*/ 240 h 240"/>
                <a:gd name="T8" fmla="*/ 705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05 w 729"/>
                <a:gd name="T1" fmla="*/ 318 h 318"/>
                <a:gd name="T2" fmla="*/ 705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05 w 729"/>
                <a:gd name="T9" fmla="*/ 318 h 318"/>
                <a:gd name="T10" fmla="*/ 705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88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B0ED410-701D-4CA9-81FF-3FFBAE91D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2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813690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Библиотечный урок</a:t>
            </a:r>
          </a:p>
          <a:p>
            <a:pPr algn="r"/>
            <a:endParaRPr lang="ru-RU" sz="4000" dirty="0" smtClean="0"/>
          </a:p>
          <a:p>
            <a:pPr algn="r"/>
            <a:r>
              <a:rPr lang="ru-RU" sz="5400" dirty="0" smtClean="0"/>
              <a:t>                        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Заведующая библиотекой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МБОУ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«Гимназия №3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Чистопольского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района РТ</a:t>
            </a:r>
            <a:r>
              <a:rPr lang="ru-RU" dirty="0" smtClean="0"/>
              <a:t>  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                                                 Сагдеева </a:t>
            </a:r>
            <a:r>
              <a:rPr lang="ru-RU" dirty="0" err="1" smtClean="0"/>
              <a:t>Диляра</a:t>
            </a:r>
            <a:r>
              <a:rPr lang="ru-RU" dirty="0" smtClean="0"/>
              <a:t> </a:t>
            </a:r>
            <a:r>
              <a:rPr lang="ru-RU" dirty="0" err="1" smtClean="0"/>
              <a:t>Наильевна</a:t>
            </a:r>
            <a:endParaRPr lang="ru-RU" dirty="0" smtClean="0"/>
          </a:p>
          <a:p>
            <a:pPr algn="ctr"/>
            <a:r>
              <a:rPr lang="ru-RU" sz="5400" dirty="0" smtClean="0"/>
              <a:t>   </a:t>
            </a:r>
          </a:p>
          <a:p>
            <a:r>
              <a:rPr lang="ru-RU" sz="5400" smtClean="0"/>
              <a:t>                </a:t>
            </a:r>
            <a:r>
              <a:rPr lang="ru-RU" sz="2400" smtClean="0"/>
              <a:t>2015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720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107504" y="260350"/>
            <a:ext cx="8928992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4400" i="1" dirty="0">
                <a:solidFill>
                  <a:srgbClr val="FF0000"/>
                </a:solidFill>
              </a:rPr>
              <a:t>    </a:t>
            </a:r>
            <a:r>
              <a:rPr lang="ru-RU" altLang="ru-RU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Сказка, памятная надолго</a:t>
            </a:r>
          </a:p>
          <a:p>
            <a:endParaRPr lang="ru-RU" altLang="ru-RU" sz="3200" i="1" dirty="0">
              <a:solidFill>
                <a:srgbClr val="FF0000"/>
              </a:solidFill>
            </a:endParaRPr>
          </a:p>
          <a:p>
            <a:r>
              <a:rPr lang="ru-RU" altLang="ru-RU" sz="4000" i="1" dirty="0">
                <a:solidFill>
                  <a:srgbClr val="FF0000"/>
                </a:solidFill>
              </a:rPr>
              <a:t>      </a:t>
            </a:r>
          </a:p>
          <a:p>
            <a:endParaRPr lang="ru-RU" altLang="ru-RU" sz="4000" i="1" dirty="0">
              <a:solidFill>
                <a:srgbClr val="FF0000"/>
              </a:solidFill>
            </a:endParaRPr>
          </a:p>
          <a:p>
            <a:r>
              <a:rPr lang="ru-RU" altLang="ru-RU" sz="4000" i="1" dirty="0">
                <a:solidFill>
                  <a:srgbClr val="FF0000"/>
                </a:solidFill>
              </a:rPr>
              <a:t>       А. Грин</a:t>
            </a:r>
          </a:p>
          <a:p>
            <a:r>
              <a:rPr lang="ru-RU" altLang="ru-RU" sz="4000" i="1" dirty="0">
                <a:solidFill>
                  <a:srgbClr val="FF0000"/>
                </a:solidFill>
              </a:rPr>
              <a:t>   Алые паруса</a:t>
            </a:r>
          </a:p>
          <a:p>
            <a:r>
              <a:rPr lang="ru-RU" altLang="ru-RU" sz="4000" i="1" dirty="0">
                <a:solidFill>
                  <a:srgbClr val="FF0000"/>
                </a:solidFill>
              </a:rPr>
              <a:t>     (феерия)</a:t>
            </a:r>
          </a:p>
        </p:txBody>
      </p:sp>
      <p:pic>
        <p:nvPicPr>
          <p:cNvPr id="4099" name="Picture 6" descr="D:\Алые Паруса\0c1d1fb67fa61874d3007c0c451a344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700213"/>
            <a:ext cx="3635375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слова «феерия»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театральное или цирковое представление сказочного содержания, требующее пышной постановки и сценических эффектов</a:t>
            </a:r>
          </a:p>
          <a:p>
            <a:pPr marL="0" indent="0" eaLnBrk="1" hangingPunct="1">
              <a:buNone/>
              <a:defRPr/>
            </a:pPr>
            <a:endParaRPr lang="ru-RU" b="1" dirty="0" smtClean="0"/>
          </a:p>
          <a:p>
            <a:pPr eaLnBrk="1" hangingPunct="1">
              <a:defRPr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в перен.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начении </a:t>
            </a:r>
            <a:r>
              <a:rPr lang="ru-RU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волшебное, сказочное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зрелище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395536" y="4005263"/>
            <a:ext cx="8352928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/>
              <a:t>Почему </a:t>
            </a:r>
            <a:r>
              <a:rPr lang="ru-RU" altLang="ru-RU" sz="3200" dirty="0" err="1"/>
              <a:t>Ассоль</a:t>
            </a:r>
            <a:r>
              <a:rPr lang="ru-RU" altLang="ru-RU" sz="3200" dirty="0"/>
              <a:t> и Грэй встретились?</a:t>
            </a:r>
          </a:p>
          <a:p>
            <a:endParaRPr lang="ru-RU" altLang="ru-RU" dirty="0"/>
          </a:p>
          <a:p>
            <a:pPr algn="ctr"/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Родство душ привело к тому, что герой смог осуществить мечту </a:t>
            </a:r>
            <a:r>
              <a:rPr lang="ru-RU" alt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Ассоль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сделать фантазию реальностью</a:t>
            </a:r>
          </a:p>
        </p:txBody>
      </p:sp>
      <p:pic>
        <p:nvPicPr>
          <p:cNvPr id="12291" name="Picture 2" descr="C:\Users\Гимназия 3\Desktop\Алые Паруса 2\82022983_Grey_i_Ass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66675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95536" y="363538"/>
            <a:ext cx="87484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000" b="1" dirty="0" smtClean="0">
                <a:solidFill>
                  <a:srgbClr val="FB0D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altLang="ru-RU" sz="4000" b="1" dirty="0">
                <a:solidFill>
                  <a:srgbClr val="FB0D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же объединяет </a:t>
            </a:r>
            <a:endParaRPr lang="ru-RU" altLang="ru-RU" sz="4000" b="1" dirty="0" smtClean="0">
              <a:solidFill>
                <a:srgbClr val="FB0D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4000" b="1" dirty="0" smtClean="0">
                <a:solidFill>
                  <a:srgbClr val="FB0D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этих героев </a:t>
            </a:r>
            <a:r>
              <a:rPr lang="ru-RU" altLang="ru-RU" sz="4000" b="1" dirty="0">
                <a:solidFill>
                  <a:srgbClr val="FB0D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0" y="1597645"/>
            <a:ext cx="914399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800" dirty="0" smtClean="0">
              <a:solidFill>
                <a:srgbClr val="FB0D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3200" dirty="0" smtClean="0">
                <a:solidFill>
                  <a:srgbClr val="FB0D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они оба были лишены общения со сверстниками. Но это одиночество рождало в героях умение видеть и ценить красоту природы.</a:t>
            </a:r>
          </a:p>
          <a:p>
            <a:pPr algn="ctr" eaLnBrk="1" hangingPunct="1"/>
            <a:endParaRPr lang="ru-RU" altLang="ru-RU" sz="2800" dirty="0" smtClean="0"/>
          </a:p>
          <a:p>
            <a:pPr algn="ctr" eaLnBrk="1" hangingPunct="1"/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B0D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Ассоль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Грэй добры и бескорыстны, трудолюбивы.</a:t>
            </a:r>
          </a:p>
          <a:p>
            <a:pPr algn="ctr" eaLnBrk="1" hangingPunct="1"/>
            <a:endParaRPr lang="ru-RU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3200" dirty="0" smtClean="0">
                <a:solidFill>
                  <a:srgbClr val="FB0D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главное, они оба верят в мечту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684213" y="500063"/>
            <a:ext cx="8136259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4000" dirty="0">
                <a:solidFill>
                  <a:srgbClr val="FB0D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чём сила этой книги?</a:t>
            </a:r>
          </a:p>
          <a:p>
            <a:pPr eaLnBrk="1" hangingPunct="1"/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 – в…»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401638" y="2349500"/>
            <a:ext cx="8280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Char char="-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она говорит о необходимости добиваться своей мечты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 названии, так как алые паруса – символ сбывшейся мечты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  мечтах, в которые надо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верить.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3375"/>
            <a:ext cx="8568951" cy="132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kern="0" dirty="0">
                <a:solidFill>
                  <a:srgbClr val="FB0D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«Читая эту книгу, вместе с её героями входишь </a:t>
            </a:r>
            <a:r>
              <a:rPr lang="ru-RU" sz="4000" kern="0" dirty="0" smtClean="0">
                <a:solidFill>
                  <a:srgbClr val="FB0D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  <a:endParaRPr lang="ru-RU" sz="4000" dirty="0">
              <a:solidFill>
                <a:srgbClr val="FB0D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650" y="1655763"/>
            <a:ext cx="7777163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 мир любви и мечты;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17" y="2528238"/>
            <a:ext cx="7920037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 увлекательный мир сказки,          фантастики, где всегда добро побеждает 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зло;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736" y="4221088"/>
            <a:ext cx="7777163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 мир, который учит надеяться, 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верить </a:t>
            </a: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ждать, 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творить счастье своими </a:t>
            </a: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руками.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9275"/>
            <a:ext cx="8784976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kern="0" dirty="0" smtClean="0">
                <a:solidFill>
                  <a:srgbClr val="FB0D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4000" kern="0" dirty="0">
                <a:solidFill>
                  <a:srgbClr val="FB0D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 этой книги я узнал </a:t>
            </a:r>
            <a:r>
              <a:rPr lang="ru-RU" sz="4000" kern="0" dirty="0" smtClean="0">
                <a:solidFill>
                  <a:srgbClr val="FB0D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одну истину…»                 </a:t>
            </a:r>
            <a:r>
              <a:rPr lang="ru-RU" sz="4000" kern="0" dirty="0">
                <a:solidFill>
                  <a:srgbClr val="FB0D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4000" kern="0" dirty="0">
                <a:solidFill>
                  <a:srgbClr val="FB0D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</a:t>
            </a:r>
          </a:p>
          <a:p>
            <a:pPr>
              <a:defRPr/>
            </a:pPr>
            <a:endParaRPr lang="ru-RU" sz="3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  <a:p>
            <a:pPr>
              <a:defRPr/>
            </a:pPr>
            <a:r>
              <a:rPr lang="ru-RU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- </a:t>
            </a: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счастье можно сделать своими руками;</a:t>
            </a:r>
          </a:p>
          <a:p>
            <a:pPr>
              <a:defRPr/>
            </a:pP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нужно верить в мечту и идти к своей судьбе.</a:t>
            </a:r>
            <a:b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учи">
  <a:themeElements>
    <a:clrScheme name="Лучи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2532</TotalTime>
  <Words>258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Лучи</vt:lpstr>
      <vt:lpstr>Слайд 1</vt:lpstr>
      <vt:lpstr>Слайд 2</vt:lpstr>
      <vt:lpstr>Значение слова «феерия»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iowet</dc:creator>
  <cp:lastModifiedBy>Пользователь</cp:lastModifiedBy>
  <cp:revision>110</cp:revision>
  <dcterms:created xsi:type="dcterms:W3CDTF">2011-01-15T11:33:58Z</dcterms:created>
  <dcterms:modified xsi:type="dcterms:W3CDTF">2015-09-10T16:28:45Z</dcterms:modified>
</cp:coreProperties>
</file>