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4" r:id="rId4"/>
    <p:sldId id="257" r:id="rId5"/>
    <p:sldId id="266" r:id="rId6"/>
    <p:sldId id="267" r:id="rId7"/>
    <p:sldId id="275" r:id="rId8"/>
    <p:sldId id="270" r:id="rId9"/>
    <p:sldId id="268" r:id="rId10"/>
    <p:sldId id="271" r:id="rId11"/>
    <p:sldId id="269" r:id="rId12"/>
    <p:sldId id="262" r:id="rId13"/>
    <p:sldId id="263" r:id="rId14"/>
    <p:sldId id="259" r:id="rId15"/>
    <p:sldId id="261" r:id="rId16"/>
    <p:sldId id="265" r:id="rId17"/>
    <p:sldId id="276" r:id="rId18"/>
    <p:sldId id="272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27E5E5"/>
    <a:srgbClr val="00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7776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Педсовет «Дополнительное </a:t>
            </a:r>
            <a:r>
              <a:rPr lang="ru-RU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образование как средство реализации внеурочной  деятельности. Проблемы. Перспективы»</a:t>
            </a:r>
            <a:endParaRPr lang="ru-RU" sz="3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549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Русских О.Н- зам.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ВР</a:t>
            </a:r>
          </a:p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62», </a:t>
            </a:r>
          </a:p>
          <a:p>
            <a:pPr algn="ct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Ижевск, УР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Documents and Settings\Завучи\Мои документы\ФОТОГРАФИИ С МЕРОПРИЯТИЙ\img038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224540" y="2996952"/>
            <a:ext cx="2153489" cy="208823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4" descr="C:\Users\Ольга Николаевна\Desktop\МОИ ДОКУМЕНТЫ\P1070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1" y="2690606"/>
            <a:ext cx="4974285" cy="31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80" y="584775"/>
            <a:ext cx="7862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успевающим по основным школьным дисциплинам, в художественной студии или в спортивной секции он может оказаться в числе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Важность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J:\Фото ритмика\P10108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7007" y="1988841"/>
            <a:ext cx="2494127" cy="2464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Ольга Николаевна\Desktop\МОИ ДОКУМЕНТЫ\фото 2013 год- 2014\P106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24" y="4535903"/>
            <a:ext cx="2766075" cy="22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Ольга Николаевна\Desktop\МОИ ДОКУМЕНТЫ\фото школа\школьный лагерь\P1080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56" y="1988841"/>
            <a:ext cx="2708400" cy="23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льга Николаевна\Desktop\конкурс рисунков\P10805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5" y="2852936"/>
            <a:ext cx="3278910" cy="24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Ольга Николаевна\Desktop\планета друзей, музей посв в гаг\P10502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07" y="4535904"/>
            <a:ext cx="2652583" cy="22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628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дополнительного образования детей в школе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150393"/>
            <a:ext cx="7344816" cy="4708981"/>
          </a:xfrm>
          <a:prstGeom prst="rect">
            <a:avLst/>
          </a:prstGeom>
          <a:solidFill>
            <a:srgbClr val="FFFF99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широкого общекультурного и эмоционально-окрашенного фона для позитивного восприятия ценностей основного образования и более успешного освоения его содержания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«ненавязчивого» воспитания – благодаря включению детей в личностно значимые творческие виды деятельности, в процессе которых происходит «незаметное» формирование нравственных, духовных, культурных ориентиров подрастающего поколения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проявляющих особый интерес к тем или иным видам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своих способностей в учреждениях дополнительного образования детей;</a:t>
            </a:r>
          </a:p>
        </p:txBody>
      </p:sp>
    </p:spTree>
    <p:extLst>
      <p:ext uri="{BB962C8B-B14F-4D97-AF65-F5344CB8AC3E}">
        <p14:creationId xmlns:p14="http://schemas.microsoft.com/office/powerpoint/2010/main" val="10923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 Николаевна\Desktop\roditelyam_i_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643346" cy="10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484784"/>
            <a:ext cx="7560841" cy="4154984"/>
          </a:xfrm>
          <a:prstGeom prst="rect">
            <a:avLst/>
          </a:prstGeom>
          <a:solidFill>
            <a:srgbClr val="FFFF99">
              <a:alpha val="7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 деятельность –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интегративное понятие, которое определяет комплекс различных занятий учащихся, осуществляемых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от учёбы время».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опыт  работы «внеурочная деятельность»–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понятие, объединяющее все виды деятельности школьников (кроме учебной),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возможно и целесообразно решение задач воспитания и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38188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 Николаевна\Desktop\roditelyam_i_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8726"/>
            <a:ext cx="3888432" cy="10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49330"/>
            <a:ext cx="6912768" cy="4154984"/>
          </a:xfrm>
          <a:prstGeom prst="rect">
            <a:avLst/>
          </a:prstGeom>
          <a:solidFill>
            <a:srgbClr val="FFFF99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Формы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кскурсии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кружки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екции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онференции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испуты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научные сообщества,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соревнования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научные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803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 Николаевна\Desktop\roditelyam_i_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011"/>
            <a:ext cx="3348372" cy="9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711361"/>
            <a:ext cx="5760640" cy="4031873"/>
          </a:xfrm>
          <a:prstGeom prst="rect">
            <a:avLst/>
          </a:prstGeom>
          <a:solidFill>
            <a:srgbClr val="FFFF99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направлениям внеурочной деятельности учащихся, позволяют в полной мере реализовать требования федеральных государственных образовательных стандартов общего образования.</a:t>
            </a:r>
          </a:p>
        </p:txBody>
      </p:sp>
      <p:pic>
        <p:nvPicPr>
          <p:cNvPr id="1026" name="Picture 2" descr="http://www.kv.ucoz.kz/_nw/11/50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35" y="2846388"/>
            <a:ext cx="2632720" cy="2510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ulat-school.ru/standar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8011"/>
            <a:ext cx="3071326" cy="25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0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17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Ожидаемые результаты от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реализации 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неурочной 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деятельности: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1701" y="825286"/>
            <a:ext cx="5402248" cy="46166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1.развитие  личности  обучающегося: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8944" y="1491273"/>
            <a:ext cx="4572000" cy="830997"/>
          </a:xfrm>
          <a:prstGeom prst="rect">
            <a:avLst/>
          </a:prstGeom>
          <a:solidFill>
            <a:srgbClr val="00FFCC"/>
          </a:solidFill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2.сформированность навыков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организации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324779"/>
            <a:ext cx="4248472" cy="120032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3.сформированность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социальной  культуры 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обучающихся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3573016"/>
            <a:ext cx="3380001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4.взаимодействие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учреждения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общественностью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Ольга Николаевна\Desktop\J-PruuDwt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" y="2924944"/>
            <a:ext cx="4075183" cy="33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5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9611" y="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Школьные кружки и секции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080" y="584775"/>
            <a:ext cx="800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 (2), история вещей, кружок «кройки и шитья»,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 «Юность», волейбол, вокал, ЮИД (2013-2014 уч. г)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Ольга Николаевна\Desktop\P10806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79" y="4242254"/>
            <a:ext cx="3046371" cy="246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ьга Николаевна\Desktop\конкурс рисунков\P1080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348" y="1586138"/>
            <a:ext cx="3624047" cy="25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ьга Николаевна\Desktop\ВСЕ зНАЧКИ с РАБОЧЕГО СТОЛа\4fYGgAjSIw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672408" cy="28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ьга Николаевна\Desktop\P10804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3568"/>
            <a:ext cx="3453346" cy="261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93265" y="4646252"/>
            <a:ext cx="1584176" cy="163121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через ДДТ, волейбол бесплатно</a:t>
            </a:r>
          </a:p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6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6350" y="2584836"/>
            <a:ext cx="1873353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школа     </a:t>
            </a:r>
          </a:p>
          <a:p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62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8397" y="11663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  Сотрудничество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78667" y="734555"/>
            <a:ext cx="1802490" cy="84203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ДДТ Октябрьского района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89539" y="1637199"/>
            <a:ext cx="1656184" cy="842030"/>
          </a:xfrm>
          <a:prstGeom prst="round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ДДЮТ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3499" y="3650938"/>
            <a:ext cx="1870034" cy="8420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клуб «Гвоздика»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89539" y="3751885"/>
            <a:ext cx="1656184" cy="842030"/>
          </a:xfrm>
          <a:prstGeom prst="roundRect">
            <a:avLst/>
          </a:prstGeom>
          <a:solidFill>
            <a:srgbClr val="00FF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ИЭМЗ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6350" y="4581128"/>
            <a:ext cx="1944929" cy="9658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клуб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Ижсталь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1660003"/>
            <a:ext cx="1944927" cy="8420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Детский клуб «Заря»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779912" y="1576585"/>
            <a:ext cx="0" cy="10597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79912" y="3751885"/>
            <a:ext cx="0" cy="82924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981280" y="2131874"/>
            <a:ext cx="1152306" cy="405759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83968" y="3751885"/>
            <a:ext cx="849618" cy="54266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537075" y="1964218"/>
            <a:ext cx="1080120" cy="57341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429952" y="3751885"/>
            <a:ext cx="720079" cy="3891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dmurtinfo.ru/forum/img/DDiY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51720" cy="15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640960" cy="5878532"/>
          </a:xfrm>
          <a:prstGeom prst="rect">
            <a:avLst/>
          </a:prstGeom>
          <a:solidFill>
            <a:srgbClr val="FFFF99">
              <a:alpha val="77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внедрение  ФГОС 2 поколения   в 5-х классов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1 сентября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                                    администрация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педагоги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Классным руководителям ознакомить родителей учащихся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  информацией по внедрению ФГОС с 5-го класса, провести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диагностику интересов детей                                 классные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руководители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3.Классным руководителям  тесно сотрудничать с учреждениями дополнительного образования микрорайона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классные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руководители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93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755404"/>
            <a:ext cx="7848872" cy="4985980"/>
          </a:xfrm>
          <a:prstGeom prst="rect">
            <a:avLst/>
          </a:prstGeom>
          <a:solidFill>
            <a:srgbClr val="FFFF99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marL="457200" algn="just"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Асмолов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А.Г. Системно-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деятельностный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подход к разработке стандартов нового поколения / А.Г. 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Асмолов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// Педагогика. — 2009. — № 4. — С. 18 — 22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algn="just"/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marL="457200"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2.Григорьев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Д.В. Внеурочная деятельность школьников. Методический конструктор: пособие для учителя / Д.В. Григорьев, П.В. Степанов. — М.: Просвещение, 2011. — 233 c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algn="just">
              <a:buFont typeface="+mj-lt"/>
              <a:buAutoNum type="arabicPeriod"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marL="457200"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3.Григорьев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Д.В. Программы внеурочной деятельности. Игра. Досуговое общение: пособие для учителей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общеобразоват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учреждений / Д.В. Григорьев, Б.В. Куприянов, П.В. Степанов. - М.: Просвещение, 2011. — 96 c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algn="just"/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marL="457200" algn="just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4.Как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проектировать универсальные учебные действия в начальной школе. От действия к мысли: пособие для учителя/ [А.Г.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Асмолов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Г.В.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Бурменская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, И.А. Володарская и др.]; под ред. А.Г.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Асмолова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– 3-е изд. – М.: Просвещение, 2011.-152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с.</a:t>
            </a:r>
          </a:p>
          <a:p>
            <a:pPr marL="457200" algn="just"/>
            <a:endParaRPr lang="ru-RU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8864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Источники: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364" y="556673"/>
            <a:ext cx="8568952" cy="6463308"/>
          </a:xfrm>
          <a:prstGeom prst="rect">
            <a:avLst/>
          </a:prstGeom>
          <a:solidFill>
            <a:srgbClr val="FFFFCC">
              <a:alpha val="75000"/>
            </a:srgbClr>
          </a:solidFill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1.Дополнительное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внеурочная деятельность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целостная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картина  восприятия   мира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                               Русских О.Н.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Риски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трудности и проблемы в реализации модели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внеурочной  деятельности   школьников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 по внеурочной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деятельности начальной школы                          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Айдуллина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С.Н.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школы по дополнительному образованию и внеурочной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деятельности 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разработка авторской программы по истории вещей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Пономарева Л.Н.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 образ жизни  « хоккей»                                                                 Ермолина С.А.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ДО «Юность»- одна из форм внеурочной деятельности учащихся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Брылякова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МБОУ «СОШ № 62»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дополнительного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образования микрорайона (ДДТ Октябрьского района,  клуб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Ижсталь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библиотека ИЭМЗ, ДДЮТ  )                                                      приглашенные 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гости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Решение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9795" y="5493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Ольга Николаевна\Desktop\roditelyam_i_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70373"/>
            <a:ext cx="3033878" cy="7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247" y="225175"/>
            <a:ext cx="5040560" cy="1477328"/>
          </a:xfrm>
          <a:prstGeom prst="rect">
            <a:avLst/>
          </a:prstGeom>
          <a:solidFill>
            <a:srgbClr val="FFFFCC">
              <a:alpha val="8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Существовала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некогда пословица,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дети не живут, а жить готовятся.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вряд ли в жизни пригодится тот, </a:t>
            </a: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Кто, жить готовясь, не живёт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С.Я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Маршак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230" y="1889982"/>
            <a:ext cx="5939297" cy="4062651"/>
          </a:xfrm>
          <a:prstGeom prst="rect">
            <a:avLst/>
          </a:prstGeom>
          <a:solidFill>
            <a:srgbClr val="FFFFCC">
              <a:alpha val="92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– важный период человеческой жизни, не подготовка к будущей жизни, а настоящая, яркая, самобытная, неповторимая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 От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прошло детство, кто вёл ребёнка за руку в детские годы, что вошло в его разум и сердце из окружающего мира, в решающей степени зависит, каким человеком станет сегодняшний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малыш».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(В.А. Сухомлинский)</a:t>
            </a:r>
          </a:p>
        </p:txBody>
      </p:sp>
    </p:spTree>
    <p:extLst>
      <p:ext uri="{BB962C8B-B14F-4D97-AF65-F5344CB8AC3E}">
        <p14:creationId xmlns:p14="http://schemas.microsoft.com/office/powerpoint/2010/main" val="1051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4544" y="24215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Дополнительное  образование  детей 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5544616" cy="4832092"/>
          </a:xfrm>
          <a:prstGeom prst="rect">
            <a:avLst/>
          </a:prstGeom>
          <a:solidFill>
            <a:srgbClr val="FFFFCC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модернизации российской системы образования определены </a:t>
            </a:r>
            <a:r>
              <a:rPr lang="ru-RU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и значение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дополнительного, образования детей способствующей развитию склонностей, способностей и интересов социального и профессионального самоопределения детей и молодежи.        </a:t>
            </a:r>
          </a:p>
        </p:txBody>
      </p:sp>
      <p:pic>
        <p:nvPicPr>
          <p:cNvPr id="6" name="Picture 3" descr="C:\Users\Ольга Николаевна\Desktop\roditelyam_i_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436" y="111254"/>
            <a:ext cx="2915816" cy="8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1217"/>
            <a:ext cx="7128792" cy="31085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целенаправленный процесс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образовательных программ, оказания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услуг и информационно-образовательной деятельности за пределами основных образовательных программ в интересах человека государства. </a:t>
            </a:r>
          </a:p>
        </p:txBody>
      </p:sp>
      <p:pic>
        <p:nvPicPr>
          <p:cNvPr id="5" name="Picture 2" descr="C:\Users\Ольга Николаевна\Desktop\DSC03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9"/>
            <a:ext cx="4308648" cy="33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778" y="620688"/>
            <a:ext cx="5976664" cy="501194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 нельзя рассматривать как придаток к основному образованию, выполняющий функцию расширения возможностей образовательных стандартов. Основное его предназначение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удовлетворять  постоянно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изменяющиеся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образовательные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83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352928" cy="5940088"/>
          </a:xfrm>
          <a:prstGeom prst="rect">
            <a:avLst/>
          </a:prstGeom>
          <a:solidFill>
            <a:srgbClr val="FFFFCC">
              <a:alpha val="8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школы ДО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дает  реальную возможность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Выбора ребенку индивидуального пути;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занятия по интересам;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свою творческую и познавательную активность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свои   личностные качества;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Демонстрировать способности, которые остаются невостребованными  основным образованием;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6840760" cy="6571030"/>
          </a:xfrm>
          <a:prstGeom prst="rect">
            <a:avLst/>
          </a:prstGeom>
          <a:solidFill>
            <a:srgbClr val="FFFF99">
              <a:alpha val="72000"/>
            </a:srgb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sz="2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1-ая </a:t>
            </a:r>
            <a:r>
              <a:rPr lang="ru-RU" sz="2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(начальная школа)</a:t>
            </a:r>
            <a:r>
              <a:rPr lang="ru-RU" sz="23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познавательных возможностей детей, диагностика уровня их общих и специальных способностей, создание условий для последующего выбора дополнительного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2-ая ступень (средняя школа)</a:t>
            </a:r>
            <a:r>
              <a:rPr lang="ru-RU" sz="23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теоретических знаний и практических навыков, раскрытие творческих способностей личности в избранной области деятельности.</a:t>
            </a:r>
          </a:p>
          <a:p>
            <a:r>
              <a:rPr lang="ru-RU" sz="23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ступень (старшая школа</a:t>
            </a:r>
            <a:r>
              <a:rPr lang="ru-RU" sz="2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srgbClr val="C00000"/>
                </a:solidFill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повышенного уровня знаний, умений, навыков в избранной области, создание условий для самореализации, самоопределения личности, её профориентации.</a:t>
            </a: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4386" y="17527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Воспитательная  доминанта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5332281" cy="4524315"/>
          </a:xfrm>
          <a:prstGeom prst="rect">
            <a:avLst/>
          </a:prstGeom>
          <a:solidFill>
            <a:srgbClr val="FFFF99">
              <a:alpha val="7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Важная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дополнительного образования детей – его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доминанта,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именно в сфере свободного выбора видов деятельности можно рассчитывать на «незаметное»,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и более эффективное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совместной творческой деятельности взрослого и ребенка происходит развитие нравственных качеств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37627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852</Words>
  <Application>Microsoft Office PowerPoint</Application>
  <PresentationFormat>Экран (4:3)</PresentationFormat>
  <Paragraphs>132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</dc:creator>
  <cp:lastModifiedBy>1</cp:lastModifiedBy>
  <cp:revision>104</cp:revision>
  <dcterms:created xsi:type="dcterms:W3CDTF">2015-01-20T09:46:39Z</dcterms:created>
  <dcterms:modified xsi:type="dcterms:W3CDTF">2015-02-09T17:36:59Z</dcterms:modified>
</cp:coreProperties>
</file>