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66" r:id="rId6"/>
    <p:sldId id="259" r:id="rId7"/>
    <p:sldId id="264" r:id="rId8"/>
    <p:sldId id="261" r:id="rId9"/>
    <p:sldId id="262" r:id="rId10"/>
    <p:sldId id="263" r:id="rId11"/>
    <p:sldId id="268" r:id="rId12"/>
    <p:sldId id="269" r:id="rId13"/>
    <p:sldId id="270" r:id="rId14"/>
    <p:sldId id="271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21E5D-84A1-4417-B566-C18D664452AF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7BB5-2ED1-4FD2-B99F-ACC2FF6F62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21E5D-84A1-4417-B566-C18D664452AF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7BB5-2ED1-4FD2-B99F-ACC2FF6F62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21E5D-84A1-4417-B566-C18D664452AF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7BB5-2ED1-4FD2-B99F-ACC2FF6F62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21E5D-84A1-4417-B566-C18D664452AF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7BB5-2ED1-4FD2-B99F-ACC2FF6F62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21E5D-84A1-4417-B566-C18D664452AF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7BB5-2ED1-4FD2-B99F-ACC2FF6F62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21E5D-84A1-4417-B566-C18D664452AF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7BB5-2ED1-4FD2-B99F-ACC2FF6F62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21E5D-84A1-4417-B566-C18D664452AF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7BB5-2ED1-4FD2-B99F-ACC2FF6F62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21E5D-84A1-4417-B566-C18D664452AF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7BB5-2ED1-4FD2-B99F-ACC2FF6F62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21E5D-84A1-4417-B566-C18D664452AF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7BB5-2ED1-4FD2-B99F-ACC2FF6F62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21E5D-84A1-4417-B566-C18D664452AF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7BB5-2ED1-4FD2-B99F-ACC2FF6F62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21E5D-84A1-4417-B566-C18D664452AF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7BB5-2ED1-4FD2-B99F-ACC2FF6F62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B21E5D-84A1-4417-B566-C18D664452AF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107BB5-2ED1-4FD2-B99F-ACC2FF6F62B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jpeg"/><Relationship Id="rId4" Type="http://schemas.openxmlformats.org/officeDocument/2006/relationships/package" Target="../embeddings/_________Microsoft_Office_Word11.docx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сказка-нижегородка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2910" y="1357298"/>
            <a:ext cx="7929618" cy="163121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Сложение и вычитание двузначных чисел в пределах 100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(урок – сказка по математике)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57818" y="6000768"/>
            <a:ext cx="3643338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Учитель начальных классов:</a:t>
            </a:r>
          </a:p>
          <a:p>
            <a:pPr algn="ctr"/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Добряева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Вера Васильевна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86116" y="142852"/>
            <a:ext cx="2786082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МБ ОУ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Ужовская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СШ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3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65672"/>
          </a:xfrm>
          <a:prstGeom prst="rect">
            <a:avLst/>
          </a:prstGeom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500034" y="357167"/>
            <a:ext cx="721523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14375" algn="l"/>
                <a:tab pos="4972050" algn="l"/>
              </a:tabLst>
            </a:pPr>
            <a:r>
              <a:rPr kumimoji="0" lang="ru-RU" sz="32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на дороге числа записаны рядами. Найдите закономерность, продолжите ряды чисел:</a:t>
            </a:r>
            <a:endParaRPr kumimoji="0" lang="ru-RU" sz="32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43174" y="2571744"/>
            <a:ext cx="614366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20, 17, 14,…, …, …</a:t>
            </a:r>
          </a:p>
          <a:p>
            <a:endParaRPr lang="ru-RU" sz="5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2, 4, 7, 11, …, …, …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3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672"/>
            <a:ext cx="9144000" cy="68656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5786" y="642918"/>
            <a:ext cx="8072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285720" y="357166"/>
            <a:ext cx="8715436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14375" algn="l"/>
                <a:tab pos="497205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Ребята победили Змея Горыныча. Он охранял сундук, в котором находится меч для Ивана-Царевича. Но сундук крепко заперт тремя замками. А замки не простые – на каждом пример. Что скажете?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14375" algn="l"/>
                <a:tab pos="497205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Замки откроются, если мы исправим ошибки, сделаем их невидимками. Стирать ничего нельзя, можно дописывать числа и знаки действия.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8662" y="2786058"/>
            <a:ext cx="7072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4643438" y="2214554"/>
            <a:ext cx="4143404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14375" algn="l"/>
                <a:tab pos="497205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46 = 50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14375" algn="l"/>
                <a:tab pos="497205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 + 46 = 50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14375" algn="l"/>
                <a:tab pos="497205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46 = 50 – 4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14375" algn="l"/>
                <a:tab pos="4972050" algn="l"/>
              </a:tabLst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14375" algn="l"/>
                <a:tab pos="497205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28 + 1 =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30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14375" algn="l"/>
                <a:tab pos="4972050" algn="l"/>
              </a:tabLst>
            </a:pPr>
            <a:r>
              <a:rPr lang="ru-RU" sz="2400" baseline="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+ 28 + 1 = 30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14375" algn="l"/>
                <a:tab pos="497205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28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+ 1 = 30 – 1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14375" algn="l"/>
                <a:tab pos="4972050" algn="l"/>
              </a:tabLst>
            </a:pPr>
            <a:endParaRPr lang="ru-RU" sz="2400" baseline="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714375" algn="l"/>
                <a:tab pos="4972050" algn="l"/>
              </a:tabLst>
            </a:pP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64 &gt; 70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714375" algn="l"/>
                <a:tab pos="4972050" algn="l"/>
              </a:tabLst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64 &gt; 70 – 7 и др. числа до 70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714375" algn="l"/>
                <a:tab pos="4972050" algn="l"/>
              </a:tabLst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любое число &gt; 6 + 64 &gt; 70</a:t>
            </a:r>
          </a:p>
        </p:txBody>
      </p:sp>
      <p:pic>
        <p:nvPicPr>
          <p:cNvPr id="12" name="Рисунок 11" descr="hello_html_7004b1f6 - копия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3429000"/>
            <a:ext cx="3876562" cy="2928958"/>
          </a:xfrm>
          <a:prstGeom prst="rect">
            <a:avLst/>
          </a:prstGeom>
        </p:spPr>
      </p:pic>
      <p:pic>
        <p:nvPicPr>
          <p:cNvPr id="13" name="Рисунок 12" descr="hello_html_7004b1f6 - копия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0166" y="4714884"/>
            <a:ext cx="838199" cy="1047749"/>
          </a:xfrm>
          <a:prstGeom prst="rect">
            <a:avLst/>
          </a:prstGeom>
        </p:spPr>
      </p:pic>
      <p:pic>
        <p:nvPicPr>
          <p:cNvPr id="14" name="Рисунок 13" descr="hello_html_7004b1f6 - копия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0364" y="4500570"/>
            <a:ext cx="838199" cy="1047749"/>
          </a:xfrm>
          <a:prstGeom prst="rect">
            <a:avLst/>
          </a:prstGeom>
        </p:spPr>
      </p:pic>
      <p:pic>
        <p:nvPicPr>
          <p:cNvPr id="15" name="Рисунок 14" descr="hello_html_7004b1f6 - копия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7422" y="4643446"/>
            <a:ext cx="838199" cy="10477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6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6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266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6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6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266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6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6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266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662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662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2662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3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672"/>
            <a:ext cx="9144000" cy="6865672"/>
          </a:xfrm>
          <a:prstGeom prst="rect">
            <a:avLst/>
          </a:prstGeom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1357290" y="285728"/>
            <a:ext cx="6643734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 движения разминки повторяем без запинки!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Эй! Попрыгали на месте.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Эх! Руками машем вместе.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Эхе -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хе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! Прогнули спинки,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Посмотрели на ботинки.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Эге –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ге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! Нагнулись ниже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Наклонились к полу ближе.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Повертись на месте ловко.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этом нам нужна сноровка.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Что, понравилось, дружок?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Завтра будет вновь урок!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3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672"/>
            <a:ext cx="9144000" cy="6865672"/>
          </a:xfrm>
          <a:prstGeom prst="rect">
            <a:avLst/>
          </a:prstGeom>
        </p:spPr>
      </p:pic>
      <p:pic>
        <p:nvPicPr>
          <p:cNvPr id="3" name="Рисунок 2" descr="55fdec4684ec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2474" y="3143248"/>
            <a:ext cx="4191029" cy="3143272"/>
          </a:xfrm>
          <a:prstGeom prst="rect">
            <a:avLst/>
          </a:prstGeom>
        </p:spPr>
      </p:pic>
      <p:sp>
        <p:nvSpPr>
          <p:cNvPr id="8" name="Овальная выноска 7"/>
          <p:cNvSpPr/>
          <p:nvPr/>
        </p:nvSpPr>
        <p:spPr>
          <a:xfrm flipH="1">
            <a:off x="2000232" y="0"/>
            <a:ext cx="5429288" cy="4214818"/>
          </a:xfrm>
          <a:prstGeom prst="wedgeEllipse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 ты смог до меня добраться, выполни мои задания, и Василиса – твоя! Если не выполнишь, голова с плеч! Вот первое задание.                          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моём саду растёт волшебная яблоня с золотыми и серебряными яблоками. Золотых яблок было 12, серебряных – 8. 9 яблок я сорвал. Сколько яблок осталось?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3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672"/>
            <a:ext cx="9144000" cy="6865672"/>
          </a:xfrm>
          <a:prstGeom prst="rect">
            <a:avLst/>
          </a:prstGeom>
        </p:spPr>
      </p:pic>
      <p:pic>
        <p:nvPicPr>
          <p:cNvPr id="3" name="Рисунок 2" descr="55fdec4684ec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3143248"/>
            <a:ext cx="4191029" cy="3143272"/>
          </a:xfrm>
          <a:prstGeom prst="rect">
            <a:avLst/>
          </a:prstGeom>
        </p:spPr>
      </p:pic>
      <p:sp>
        <p:nvSpPr>
          <p:cNvPr id="4" name="Овальная выноска 3"/>
          <p:cNvSpPr/>
          <p:nvPr/>
        </p:nvSpPr>
        <p:spPr>
          <a:xfrm flipH="1">
            <a:off x="1571604" y="142852"/>
            <a:ext cx="6357982" cy="3214710"/>
          </a:xfrm>
          <a:prstGeom prst="wedgeEllipse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2357422" y="642918"/>
            <a:ext cx="485778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Ну, Иван, забирай Василису.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Только сначала догадайся где она.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 меня 4 башни. Первая башня пустая. Василиса не в самой высокой башне. Где она?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P1080731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14282" y="3357562"/>
            <a:ext cx="4500594" cy="30718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86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86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86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3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672"/>
            <a:ext cx="9144000" cy="6865672"/>
          </a:xfrm>
          <a:prstGeom prst="rect">
            <a:avLst/>
          </a:prstGeom>
        </p:spPr>
      </p:pic>
      <p:pic>
        <p:nvPicPr>
          <p:cNvPr id="3" name="Рисунок 2" descr="000190_dis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4612" y="500042"/>
            <a:ext cx="4357718" cy="58969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8596" y="714356"/>
            <a:ext cx="85011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3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65672"/>
          </a:xfrm>
          <a:prstGeom prst="rect">
            <a:avLst/>
          </a:prstGeom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571472" y="142852"/>
            <a:ext cx="8286808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 урока: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закрепление знаний по теме «Сложение и вычитание двузначных чисел в пределах 100».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just"/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just"/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Задачи: </a:t>
            </a:r>
          </a:p>
          <a:p>
            <a:pPr lvl="0" algn="just">
              <a:buFont typeface="Wingdings" pitchFamily="2" charset="2"/>
              <a:buChar char="q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закрепить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навыки сложения и вычитания двузначных чисел без перехода через десяток в пределах 100;</a:t>
            </a:r>
          </a:p>
          <a:p>
            <a:pPr algn="just">
              <a:buFont typeface="Wingdings" pitchFamily="2" charset="2"/>
              <a:buChar char="q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развивать умение решать задачи изученных видов, навыки логического мышления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buFont typeface="Wingdings" pitchFamily="2" charset="2"/>
              <a:buChar char="q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пробуждать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интерес к предмету через дидактическую игру, логические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задания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 smtClean="0"/>
          </a:p>
          <a:p>
            <a:pPr lvl="0"/>
            <a:endParaRPr lang="ru-RU" sz="2400" dirty="0"/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0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0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0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40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40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3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656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00298" y="714356"/>
            <a:ext cx="5786478" cy="4290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Прозвенел для нас звонок</a:t>
            </a:r>
          </a:p>
          <a:p>
            <a:pPr algn="ctr">
              <a:lnSpc>
                <a:spcPct val="150000"/>
              </a:lnSpc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Начинается урок!</a:t>
            </a:r>
          </a:p>
          <a:p>
            <a:pPr algn="ctr">
              <a:lnSpc>
                <a:spcPct val="150000"/>
              </a:lnSpc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Смело, чётко говорим</a:t>
            </a:r>
          </a:p>
          <a:p>
            <a:pPr algn="ctr">
              <a:lnSpc>
                <a:spcPct val="150000"/>
              </a:lnSpc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И тихонечко сидим!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7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55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3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65672"/>
          </a:xfrm>
          <a:prstGeom prst="rect">
            <a:avLst/>
          </a:prstGeom>
        </p:spPr>
      </p:pic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Посмотрите на рисунок.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Какая цифра спряталась в орнаменте?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Пропишите её.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7" name="WordArt 3"/>
          <p:cNvSpPr>
            <a:spLocks noChangeArrowheads="1" noChangeShapeType="1" noTextEdit="1"/>
          </p:cNvSpPr>
          <p:nvPr/>
        </p:nvSpPr>
        <p:spPr bwMode="auto">
          <a:xfrm>
            <a:off x="2571736" y="2500306"/>
            <a:ext cx="6143667" cy="3500463"/>
          </a:xfrm>
          <a:prstGeom prst="rect">
            <a:avLst/>
          </a:prstGeom>
        </p:spPr>
        <p:txBody>
          <a:bodyPr wrap="none" fromWordArt="1">
            <a:prstTxWarp prst="textRingInside">
              <a:avLst>
                <a:gd name="adj" fmla="val 625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2222222222222222222222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85728"/>
            <a:ext cx="3008313" cy="5840435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некотором царстве, в Тридевятом государстве жили-были Иван-Царевич и Василиса Прекрасная. Однажды Василиса исчезла.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Иван-Царевич потужил, погоревал и отправился на поиски. Но куда идти, где искать? Кто похитил Василису?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87554019_a_zam_f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15074" y="285728"/>
            <a:ext cx="2470198" cy="5853113"/>
          </a:xfrm>
        </p:spPr>
      </p:pic>
      <p:pic>
        <p:nvPicPr>
          <p:cNvPr id="8" name="Рисунок 7" descr="87554019_a_zam_f4 - копия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6182" y="285728"/>
            <a:ext cx="2480604" cy="58579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2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200"/>
                            </p:stCondLst>
                            <p:childTnLst>
                              <p:par>
                                <p:cTn id="1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3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672"/>
            <a:ext cx="9144000" cy="6865672"/>
          </a:xfrm>
          <a:prstGeom prst="rect">
            <a:avLst/>
          </a:prstGeom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 rot="10800000" flipV="1">
            <a:off x="785786" y="386949"/>
            <a:ext cx="757242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Найдите </a:t>
            </a:r>
            <a:r>
              <a:rPr kumimoji="0" lang="ru-RU" sz="32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32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лишнее</a:t>
            </a:r>
            <a:r>
              <a:rPr kumimoji="0" lang="ru-RU" sz="32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32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число; расположите числа в порядке убывания,</a:t>
            </a:r>
            <a:r>
              <a:rPr kumimoji="0" lang="ru-RU" sz="320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узнаешь, кто похитил Василису.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715140" y="5214950"/>
            <a:ext cx="928694" cy="121444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13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57818" y="5214950"/>
            <a:ext cx="928694" cy="121444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40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071934" y="5214950"/>
            <a:ext cx="928694" cy="121444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33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57488" y="5214950"/>
            <a:ext cx="928694" cy="121444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73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643042" y="5214950"/>
            <a:ext cx="928694" cy="121444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35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858148" y="5214950"/>
            <a:ext cx="928694" cy="121444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23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3786182" y="3214686"/>
            <a:ext cx="928694" cy="121444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Е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4929190" y="3214686"/>
            <a:ext cx="928694" cy="121444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Й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2643174" y="3214686"/>
            <a:ext cx="928694" cy="121444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Щ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1571604" y="3214686"/>
            <a:ext cx="928694" cy="121444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500034" y="3214686"/>
            <a:ext cx="928694" cy="121444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9" name="Рисунок 58" descr="55fdec4684ec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0533" y="2000240"/>
            <a:ext cx="3128217" cy="26432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xit" presetSubtype="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fltVal val="-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67 -0.05486 L -0.28836 -0.4539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" y="-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1 -0.08634 L -0.04531 -0.4539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" y="-1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2 -0.08634 L -0.2007 -0.4539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" y="-1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7592 L -0.48889 -0.4539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" y="-1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7592 L -0.24566 -0.4539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-1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000"/>
                            </p:stCondLst>
                            <p:childTnLst>
                              <p:par>
                                <p:cTn id="6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26" grpId="0" animBg="1"/>
      <p:bldP spid="54" grpId="0" animBg="1"/>
      <p:bldP spid="55" grpId="0" animBg="1"/>
      <p:bldP spid="56" grpId="0" animBg="1"/>
      <p:bldP spid="57" grpId="0" animBg="1"/>
      <p:bldP spid="5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3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9144000" cy="6865672"/>
          </a:xfrm>
          <a:prstGeom prst="rect">
            <a:avLst/>
          </a:prstGeom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14282" y="71414"/>
            <a:ext cx="864399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14375" algn="l"/>
                <a:tab pos="497205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Иван-Царевич отправился в путь. Но его уже поджидает Змей Горыныч, посланный Кощеем.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14375" algn="l"/>
                <a:tab pos="497205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Кто сразится со Змеем? Нужно победить все три головы Змея.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3071802" y="1390650"/>
          <a:ext cx="5929353" cy="4967308"/>
        </p:xfrm>
        <a:graphic>
          <a:graphicData uri="http://schemas.openxmlformats.org/presentationml/2006/ole">
            <p:oleObj spid="_x0000_s2050" name="Документ" r:id="rId4" imgW="6929449" imgH="3832351" progId="">
              <p:embed/>
            </p:oleObj>
          </a:graphicData>
        </a:graphic>
      </p:graphicFrame>
      <p:pic>
        <p:nvPicPr>
          <p:cNvPr id="6" name="Рисунок 5" descr="604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844" y="1214422"/>
            <a:ext cx="2666996" cy="20002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3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656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1472" y="642918"/>
            <a:ext cx="70723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Поведёт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Иван-Царевича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волшебный клубочек, но до него нужно добраться по лабиринту чисел (по возрастанию).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P1080727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14744" y="2414277"/>
            <a:ext cx="5286412" cy="3886834"/>
          </a:xfrm>
          <a:prstGeom prst="rect">
            <a:avLst/>
          </a:prstGeom>
        </p:spPr>
      </p:pic>
      <p:pic>
        <p:nvPicPr>
          <p:cNvPr id="6" name="Рисунок 5" descr="klubo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28860" y="2357429"/>
            <a:ext cx="1500198" cy="15108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3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65672"/>
          </a:xfrm>
          <a:prstGeom prst="rect">
            <a:avLst/>
          </a:prstGeom>
        </p:spPr>
      </p:pic>
      <p:sp>
        <p:nvSpPr>
          <p:cNvPr id="4098" name="Rectangle 2"/>
          <p:cNvSpPr>
            <a:spLocks noChangeArrowheads="1"/>
          </p:cNvSpPr>
          <p:nvPr/>
        </p:nvSpPr>
        <p:spPr bwMode="auto">
          <a:xfrm rot="10800000" flipV="1">
            <a:off x="214281" y="623840"/>
            <a:ext cx="8215366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714375" algn="l"/>
                <a:tab pos="4972050" algn="l"/>
              </a:tabLst>
            </a:pPr>
            <a:r>
              <a:rPr kumimoji="0" lang="ru-RU" sz="28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Волшебный клубочек привёл </a:t>
            </a:r>
            <a:r>
              <a:rPr kumimoji="0" lang="ru-RU" sz="280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Иван-Царевича</a:t>
            </a:r>
            <a:r>
              <a:rPr kumimoji="0" lang="ru-RU" sz="28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распутье. На придорожном камне надпись: </a:t>
            </a:r>
            <a:r>
              <a:rPr kumimoji="0" lang="ru-RU" sz="28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8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Верная дорога та, где ответ не самый большой и не самый маленький</a:t>
            </a:r>
            <a:r>
              <a:rPr kumimoji="0" lang="ru-RU" sz="28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8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По какой дороге идти Ивану?</a:t>
            </a:r>
            <a:endParaRPr kumimoji="0" lang="ru-RU" sz="28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троп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604" y="2571744"/>
            <a:ext cx="5143503" cy="3857627"/>
          </a:xfrm>
          <a:prstGeom prst="rect">
            <a:avLst/>
          </a:prstGeom>
        </p:spPr>
      </p:pic>
      <p:pic>
        <p:nvPicPr>
          <p:cNvPr id="10" name="Рисунок 9" descr="5iPQga_JXV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2443" y="2571744"/>
            <a:ext cx="1551992" cy="38576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</TotalTime>
  <Words>562</Words>
  <Application>Microsoft Office PowerPoint</Application>
  <PresentationFormat>Экран (4:3)</PresentationFormat>
  <Paragraphs>73</Paragraphs>
  <Slides>15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Тема Office</vt:lpstr>
      <vt:lpstr>Документ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*</dc:creator>
  <cp:lastModifiedBy>*</cp:lastModifiedBy>
  <cp:revision>43</cp:revision>
  <dcterms:created xsi:type="dcterms:W3CDTF">2015-11-08T17:46:54Z</dcterms:created>
  <dcterms:modified xsi:type="dcterms:W3CDTF">2015-11-29T08:30:41Z</dcterms:modified>
</cp:coreProperties>
</file>