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2" r:id="rId4"/>
    <p:sldId id="274" r:id="rId5"/>
    <p:sldId id="290" r:id="rId6"/>
    <p:sldId id="292" r:id="rId7"/>
    <p:sldId id="297" r:id="rId8"/>
    <p:sldId id="298" r:id="rId9"/>
    <p:sldId id="299" r:id="rId10"/>
    <p:sldId id="289" r:id="rId11"/>
    <p:sldId id="288" r:id="rId12"/>
    <p:sldId id="302" r:id="rId13"/>
    <p:sldId id="287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5" autoAdjust="0"/>
  </p:normalViewPr>
  <p:slideViewPr>
    <p:cSldViewPr>
      <p:cViewPr>
        <p:scale>
          <a:sx n="50" d="100"/>
          <a:sy n="50" d="100"/>
        </p:scale>
        <p:origin x="-195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66AB-B84A-412A-9EDF-1B6680C18486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329C-7827-442F-B3BB-4C269ECD2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0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329C-7827-442F-B3BB-4C269ECD2A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329C-7827-442F-B3BB-4C269ECD2A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329C-7827-442F-B3BB-4C269ECD2A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329C-7827-442F-B3BB-4C269ECD2A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329C-7827-442F-B3BB-4C269ECD2A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329C-7827-442F-B3BB-4C269ECD2A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70ed2b2bea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489416"/>
            <a:ext cx="1852344" cy="1368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7E6A-A1F0-4FE8-919F-B576C58B785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2699-DA55-4F62-A7C1-AD41E3DCD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74;&#1099;&#1088;&#1072;&#1078;&#1077;&#1085;&#1080;&#1103;.noteb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Всем ребятам я желаю:</a:t>
            </a:r>
            <a:br>
              <a:rPr lang="ru-RU" dirty="0" smtClean="0"/>
            </a:br>
            <a:r>
              <a:rPr lang="ru-RU" dirty="0" smtClean="0"/>
              <a:t>на уроке не зевать,</a:t>
            </a:r>
            <a:br>
              <a:rPr lang="ru-RU" dirty="0" smtClean="0"/>
            </a:br>
            <a:r>
              <a:rPr lang="ru-RU" dirty="0" smtClean="0"/>
              <a:t>внимательно слушать </a:t>
            </a:r>
            <a:br>
              <a:rPr lang="ru-RU" dirty="0" smtClean="0"/>
            </a:br>
            <a:r>
              <a:rPr lang="ru-RU" dirty="0" smtClean="0"/>
              <a:t>и быстро считать!</a:t>
            </a:r>
            <a:endParaRPr lang="ru-RU" dirty="0"/>
          </a:p>
        </p:txBody>
      </p:sp>
      <p:pic>
        <p:nvPicPr>
          <p:cNvPr id="1026" name="Picture 2" descr="http://img-fotki.yandex.ru/get/13/vibpxhgglzd.ae2/0_2813b_494daafa_X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37412" y="2492896"/>
            <a:ext cx="3106588" cy="3857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5340" y="692696"/>
            <a:ext cx="514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Привет, друзья!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232248" cy="407364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 отдохнуть!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420888"/>
            <a:ext cx="46085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Птички прыгают, летают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(Прыжки на месте, взмахи руками)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Птички крошки собирают.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(Указательным пальцем стучим по полу)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Пёрышки почистили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(погладили руки)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Клювики почистили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(Погладили носик)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Птички летают, поют,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(Взмахи руками)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Зёрнышки клюют.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(указательным пальцем стучим по полу)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g3.imgbb.ru/f/c/0/fc0b811fbd37ac66dab9b12d711774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4788024" cy="1440160"/>
          </a:xfrm>
          <a:prstGeom prst="rect">
            <a:avLst/>
          </a:prstGeom>
          <a:noFill/>
        </p:spPr>
      </p:pic>
      <p:pic>
        <p:nvPicPr>
          <p:cNvPr id="6" name="Picture 2" descr="http://img3.imgbb.ru/f/c/0/fc0b811fbd37ac66dab9b12d711774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449999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120680" cy="2799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с. 62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(устно)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2 (1-2 столбик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(на доске и в тетрадях)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1700808"/>
            <a:ext cx="2448272" cy="4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86 w 5050"/>
              <a:gd name="T1" fmla="*/ 329 h 567"/>
              <a:gd name="T2" fmla="*/ 152 w 5050"/>
              <a:gd name="T3" fmla="*/ 255 h 567"/>
              <a:gd name="T4" fmla="*/ 201 w 5050"/>
              <a:gd name="T5" fmla="*/ 222 h 567"/>
              <a:gd name="T6" fmla="*/ 292 w 5050"/>
              <a:gd name="T7" fmla="*/ 165 h 567"/>
              <a:gd name="T8" fmla="*/ 317 w 5050"/>
              <a:gd name="T9" fmla="*/ 148 h 567"/>
              <a:gd name="T10" fmla="*/ 341 w 5050"/>
              <a:gd name="T11" fmla="*/ 140 h 567"/>
              <a:gd name="T12" fmla="*/ 374 w 5050"/>
              <a:gd name="T13" fmla="*/ 107 h 567"/>
              <a:gd name="T14" fmla="*/ 522 w 5050"/>
              <a:gd name="T15" fmla="*/ 74 h 567"/>
              <a:gd name="T16" fmla="*/ 596 w 5050"/>
              <a:gd name="T17" fmla="*/ 41 h 567"/>
              <a:gd name="T18" fmla="*/ 1156 w 5050"/>
              <a:gd name="T19" fmla="*/ 50 h 567"/>
              <a:gd name="T20" fmla="*/ 1386 w 5050"/>
              <a:gd name="T21" fmla="*/ 17 h 567"/>
              <a:gd name="T22" fmla="*/ 1576 w 5050"/>
              <a:gd name="T23" fmla="*/ 0 h 567"/>
              <a:gd name="T24" fmla="*/ 2004 w 5050"/>
              <a:gd name="T25" fmla="*/ 8 h 567"/>
              <a:gd name="T26" fmla="*/ 2086 w 5050"/>
              <a:gd name="T27" fmla="*/ 66 h 567"/>
              <a:gd name="T28" fmla="*/ 2316 w 5050"/>
              <a:gd name="T29" fmla="*/ 74 h 567"/>
              <a:gd name="T30" fmla="*/ 2407 w 5050"/>
              <a:gd name="T31" fmla="*/ 107 h 567"/>
              <a:gd name="T32" fmla="*/ 2497 w 5050"/>
              <a:gd name="T33" fmla="*/ 99 h 567"/>
              <a:gd name="T34" fmla="*/ 2596 w 5050"/>
              <a:gd name="T35" fmla="*/ 66 h 567"/>
              <a:gd name="T36" fmla="*/ 2999 w 5050"/>
              <a:gd name="T37" fmla="*/ 50 h 567"/>
              <a:gd name="T38" fmla="*/ 3205 w 5050"/>
              <a:gd name="T39" fmla="*/ 0 h 567"/>
              <a:gd name="T40" fmla="*/ 3550 w 5050"/>
              <a:gd name="T41" fmla="*/ 8 h 567"/>
              <a:gd name="T42" fmla="*/ 3748 w 5050"/>
              <a:gd name="T43" fmla="*/ 74 h 567"/>
              <a:gd name="T44" fmla="*/ 3855 w 5050"/>
              <a:gd name="T45" fmla="*/ 82 h 567"/>
              <a:gd name="T46" fmla="*/ 3954 w 5050"/>
              <a:gd name="T47" fmla="*/ 124 h 567"/>
              <a:gd name="T48" fmla="*/ 4258 w 5050"/>
              <a:gd name="T49" fmla="*/ 132 h 567"/>
              <a:gd name="T50" fmla="*/ 4340 w 5050"/>
              <a:gd name="T51" fmla="*/ 165 h 567"/>
              <a:gd name="T52" fmla="*/ 4390 w 5050"/>
              <a:gd name="T53" fmla="*/ 198 h 567"/>
              <a:gd name="T54" fmla="*/ 4768 w 5050"/>
              <a:gd name="T55" fmla="*/ 214 h 567"/>
              <a:gd name="T56" fmla="*/ 4785 w 5050"/>
              <a:gd name="T57" fmla="*/ 231 h 567"/>
              <a:gd name="T58" fmla="*/ 4801 w 5050"/>
              <a:gd name="T59" fmla="*/ 280 h 567"/>
              <a:gd name="T60" fmla="*/ 5040 w 5050"/>
              <a:gd name="T61" fmla="*/ 296 h 567"/>
              <a:gd name="T62" fmla="*/ 4999 w 5050"/>
              <a:gd name="T63" fmla="*/ 338 h 567"/>
              <a:gd name="T64" fmla="*/ 4620 w 5050"/>
              <a:gd name="T65" fmla="*/ 346 h 567"/>
              <a:gd name="T66" fmla="*/ 3732 w 5050"/>
              <a:gd name="T67" fmla="*/ 412 h 567"/>
              <a:gd name="T68" fmla="*/ 3608 w 5050"/>
              <a:gd name="T69" fmla="*/ 379 h 567"/>
              <a:gd name="T70" fmla="*/ 2991 w 5050"/>
              <a:gd name="T71" fmla="*/ 387 h 567"/>
              <a:gd name="T72" fmla="*/ 2892 w 5050"/>
              <a:gd name="T73" fmla="*/ 329 h 567"/>
              <a:gd name="T74" fmla="*/ 1246 w 5050"/>
              <a:gd name="T75" fmla="*/ 338 h 567"/>
              <a:gd name="T76" fmla="*/ 358 w 5050"/>
              <a:gd name="T77" fmla="*/ 329 h 567"/>
              <a:gd name="T78" fmla="*/ 86 w 5050"/>
              <a:gd name="T79" fmla="*/ 329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4" name="Picture 6" descr="35213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0167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2419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24743"/>
            <a:ext cx="6192688" cy="464971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62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 (1,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по вариантам; № 6- работа в парах.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376262" cy="4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255" y="548680"/>
            <a:ext cx="457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Подведём итоги!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575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Чему мы научились на уроке?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40968"/>
            <a:ext cx="86575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!» – я всё понял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«+» - я понял, но ещё путаюсь.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«-» - я ничего не понял.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402" y="2132856"/>
            <a:ext cx="86575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Назови закон 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вычитания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двузначных чисел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6" y="3737632"/>
            <a:ext cx="60019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Спасибо!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89398"/>
            <a:ext cx="86575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Учебник с. 62</a:t>
            </a:r>
            <a:endParaRPr lang="ru-RU" sz="4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№ 2 (3-4 столбик), 4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5445" y="548680"/>
            <a:ext cx="5195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Домашнее задание.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376262" cy="4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9349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Логическая цепочка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stihi.ru/pics/2011/12/11/904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56992"/>
            <a:ext cx="2388882" cy="324036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83568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54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240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132856"/>
            <a:ext cx="72008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Georgia" pitchFamily="18" charset="0"/>
            </a:endParaRPr>
          </a:p>
        </p:txBody>
      </p:sp>
      <p:cxnSp>
        <p:nvCxnSpPr>
          <p:cNvPr id="28" name="Прямая со стрелкой 27"/>
          <p:cNvCxnSpPr>
            <a:stCxn id="19" idx="3"/>
            <a:endCxn id="20" idx="1"/>
          </p:cNvCxnSpPr>
          <p:nvPr/>
        </p:nvCxnSpPr>
        <p:spPr>
          <a:xfrm>
            <a:off x="1403648" y="24568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11760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19872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7984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436096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444208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452320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87624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-30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736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+6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3848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+9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1960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+40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0072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-7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28184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-50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6296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+</a:t>
            </a:r>
            <a:r>
              <a:rPr lang="ru-RU" dirty="0" smtClean="0">
                <a:latin typeface="Georgia" pitchFamily="18" charset="0"/>
              </a:rPr>
              <a:t>8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Реши примеры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stihi.ru/pics/2011/12/11/904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2592288" cy="4149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0451" y="1556792"/>
            <a:ext cx="214994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46 + 30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60 - 20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90996" y="2996952"/>
            <a:ext cx="221305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45 + 4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60 - 4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509120"/>
            <a:ext cx="221305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76 + 6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60 - 24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140968"/>
            <a:ext cx="6192688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016224" cy="4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3800" b="1" dirty="0">
                <a:solidFill>
                  <a:srgbClr val="424456">
                    <a:shade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60-24=</a:t>
            </a:r>
            <a:r>
              <a:rPr lang="ru-RU" sz="199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lang="ru-RU" sz="13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3" descr="phcc7A1Og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7719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Цилиндр 3"/>
          <p:cNvSpPr/>
          <p:nvPr/>
        </p:nvSpPr>
        <p:spPr>
          <a:xfrm>
            <a:off x="4214813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4214813" y="22145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414337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4071938" y="22145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4357688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4357688" y="22145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4786313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4857750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4857750" y="22145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4286250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5643563" y="22145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5715000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5643563" y="2357438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5572125" y="2143125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557212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5500688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4964906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500062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500062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6357938" y="22145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Цилиндр 23"/>
          <p:cNvSpPr/>
          <p:nvPr/>
        </p:nvSpPr>
        <p:spPr>
          <a:xfrm>
            <a:off x="642937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Цилиндр 24"/>
          <p:cNvSpPr/>
          <p:nvPr/>
        </p:nvSpPr>
        <p:spPr>
          <a:xfrm>
            <a:off x="6286500" y="2143125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6286500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6215063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7000875" y="22145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7072313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6929438" y="2143125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6929438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6858000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757237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7643813" y="22860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7643813" y="22145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7572375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7786688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000500" y="34290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786563" y="3500438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143625" y="34290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786313" y="34290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429250" y="34290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500938" y="34290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7700963" y="22860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1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85728"/>
            <a:ext cx="8458200" cy="1222375"/>
          </a:xfrm>
          <a:prstGeom prst="rect">
            <a:avLst/>
          </a:prstGeom>
        </p:spPr>
        <p:txBody>
          <a:bodyPr vert="horz" anchor="t">
            <a:normAutofit fontScale="90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smtClean="0">
                <a:ln>
                  <a:noFill/>
                </a:ln>
                <a:solidFill>
                  <a:srgbClr val="42445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              Подумай!</a:t>
            </a:r>
            <a:br>
              <a:rPr kumimoji="0" lang="ru-RU" sz="4800" b="1" i="0" u="none" strike="noStrike" kern="1200" cap="all" spc="0" normalizeH="0" baseline="0" noProof="0" smtClean="0">
                <a:ln>
                  <a:noFill/>
                </a:ln>
                <a:solidFill>
                  <a:srgbClr val="42445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</a:br>
            <a:endParaRPr kumimoji="0" lang="ru-RU" sz="4800" b="1" i="0" u="none" strike="noStrike" kern="1200" cap="all" spc="0" normalizeH="0" baseline="0" noProof="0" dirty="0">
              <a:ln>
                <a:noFill/>
              </a:ln>
              <a:solidFill>
                <a:srgbClr val="42445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285750" y="1214438"/>
            <a:ext cx="60721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3548A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456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     </a:t>
            </a:r>
            <a:r>
              <a:rPr kumimoji="0" lang="ru-RU" sz="13800" b="0" i="0" u="none" strike="noStrike" kern="1200" cap="none" spc="0" normalizeH="0" baseline="0" noProof="0" smtClean="0">
                <a:ln>
                  <a:noFill/>
                </a:ln>
                <a:solidFill>
                  <a:srgbClr val="424456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60-24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3548A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3800" b="0" i="0" u="none" strike="noStrike" kern="1200" cap="none" spc="0" normalizeH="0" baseline="0" noProof="0" smtClean="0">
                <a:ln>
                  <a:noFill/>
                </a:ln>
                <a:solidFill>
                  <a:srgbClr val="424456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 </a:t>
            </a:r>
            <a:r>
              <a:rPr kumimoji="0" lang="ru-RU" sz="13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20  4</a:t>
            </a:r>
            <a:endParaRPr kumimoji="0" lang="ru-RU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Содержимое 3" descr="3019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0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3357563" y="2714625"/>
            <a:ext cx="928688" cy="928687"/>
          </a:xfrm>
          <a:prstGeom prst="line">
            <a:avLst/>
          </a:pr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4286250" y="2714625"/>
            <a:ext cx="1071563" cy="928688"/>
          </a:xfrm>
          <a:prstGeom prst="line">
            <a:avLst/>
          </a:pr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</p:cxnSp>
      <p:sp>
        <p:nvSpPr>
          <p:cNvPr id="8" name="Подзаголовок 5"/>
          <p:cNvSpPr txBox="1">
            <a:spLocks/>
          </p:cNvSpPr>
          <p:nvPr/>
        </p:nvSpPr>
        <p:spPr>
          <a:xfrm>
            <a:off x="285750" y="5072063"/>
            <a:ext cx="8715375" cy="1428750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20000"/>
              </a:spcBef>
              <a:buClr>
                <a:srgbClr val="53548A"/>
              </a:buClr>
              <a:buSzPct val="70000"/>
              <a:buFont typeface="Wingdings 2"/>
              <a:buNone/>
              <a:defRPr/>
            </a:pPr>
            <a:r>
              <a:rPr lang="ru-RU" sz="4800" b="1" dirty="0">
                <a:solidFill>
                  <a:srgbClr val="424456">
                    <a:shade val="75000"/>
                  </a:srgbClr>
                </a:solidFill>
                <a:latin typeface="Franklin Gothic Book"/>
              </a:rPr>
              <a:t>Вычтем сначала 20, а потом 4</a:t>
            </a:r>
            <a:endParaRPr lang="ru-RU" sz="41300" b="1" dirty="0">
              <a:solidFill>
                <a:srgbClr val="0070C0"/>
              </a:solidFill>
              <a:latin typeface="Franklin Gothic Book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321718" y="3500438"/>
            <a:ext cx="3929063" cy="1571625"/>
          </a:xfrm>
          <a:prstGeom prst="flowChartTerminator">
            <a:avLst/>
          </a:prstGeom>
          <a:solidFill>
            <a:srgbClr val="53548A"/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Содержимое 3" descr="3019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52400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3429000"/>
            <a:ext cx="8572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r>
              <a:rPr lang="ru-RU" smtClean="0">
                <a:solidFill>
                  <a:srgbClr val="424456"/>
                </a:solidFill>
                <a:latin typeface="Franklin Gothic Book"/>
              </a:rPr>
              <a:t>   </a:t>
            </a: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endParaRPr lang="ru-RU" smtClean="0">
              <a:solidFill>
                <a:srgbClr val="424456"/>
              </a:solidFill>
              <a:latin typeface="Franklin Gothic Book"/>
            </a:endParaRP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endParaRPr lang="ru-RU" smtClean="0">
              <a:solidFill>
                <a:srgbClr val="424456"/>
              </a:solidFill>
              <a:latin typeface="Franklin Gothic Book"/>
            </a:endParaRP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endParaRPr lang="ru-RU" smtClean="0">
              <a:solidFill>
                <a:srgbClr val="424456"/>
              </a:solidFill>
              <a:latin typeface="Franklin Gothic Book"/>
            </a:endParaRP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endParaRPr lang="ru-RU" smtClean="0">
              <a:solidFill>
                <a:srgbClr val="424456"/>
              </a:solidFill>
              <a:latin typeface="Franklin Gothic Book"/>
            </a:endParaRP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endParaRPr lang="ru-RU" smtClean="0">
              <a:solidFill>
                <a:srgbClr val="424456"/>
              </a:solidFill>
              <a:latin typeface="Franklin Gothic Book"/>
            </a:endParaRP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r>
              <a:rPr lang="ru-RU" smtClean="0">
                <a:solidFill>
                  <a:srgbClr val="424456"/>
                </a:solidFill>
                <a:latin typeface="Franklin Gothic Book"/>
              </a:rPr>
              <a:t>                           </a:t>
            </a:r>
          </a:p>
          <a:p>
            <a:pPr fontAlgn="auto">
              <a:spcAft>
                <a:spcPts val="0"/>
              </a:spcAft>
              <a:buClr>
                <a:srgbClr val="53548A"/>
              </a:buClr>
              <a:buFont typeface="Wingdings 2"/>
              <a:buNone/>
              <a:defRPr/>
            </a:pPr>
            <a:r>
              <a:rPr lang="ru-RU" sz="8800" smtClean="0">
                <a:solidFill>
                  <a:srgbClr val="424456"/>
                </a:solidFill>
                <a:latin typeface="Franklin Gothic Book"/>
              </a:rPr>
              <a:t>   </a:t>
            </a:r>
            <a:r>
              <a:rPr lang="ru-RU" sz="46000" smtClean="0">
                <a:solidFill>
                  <a:srgbClr val="424456"/>
                </a:solidFill>
                <a:latin typeface="Franklin Gothic Book"/>
              </a:rPr>
              <a:t>60-20=40</a:t>
            </a:r>
            <a:endParaRPr lang="ru-RU" sz="46000" dirty="0">
              <a:solidFill>
                <a:srgbClr val="424456"/>
              </a:solidFill>
              <a:latin typeface="Franklin Gothic Book"/>
            </a:endParaRPr>
          </a:p>
        </p:txBody>
      </p:sp>
      <p:pic>
        <p:nvPicPr>
          <p:cNvPr id="4" name="Содержимое 3" descr="3019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85750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Цилиндр 4"/>
          <p:cNvSpPr/>
          <p:nvPr/>
        </p:nvSpPr>
        <p:spPr>
          <a:xfrm>
            <a:off x="28575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35718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357188" y="5000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28575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428625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500063" y="571500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14313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107156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114300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1071563" y="5000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107156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121443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1285875" y="428625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000125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192881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200025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2000250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192881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207168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4" name="Цилиндр 23"/>
          <p:cNvSpPr/>
          <p:nvPr/>
        </p:nvSpPr>
        <p:spPr>
          <a:xfrm>
            <a:off x="2143125" y="571500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857375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278606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285750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2857500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278606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292893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3000375" y="571500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2714625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571875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364331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643313" y="5000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571875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71475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8" name="Цилиндр 37"/>
          <p:cNvSpPr/>
          <p:nvPr/>
        </p:nvSpPr>
        <p:spPr>
          <a:xfrm>
            <a:off x="3786188" y="571500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3500438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450056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457200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572000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50056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4" name="Цилиндр 43"/>
          <p:cNvSpPr/>
          <p:nvPr/>
        </p:nvSpPr>
        <p:spPr>
          <a:xfrm>
            <a:off x="464343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571500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429125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2214562" y="1428751"/>
            <a:ext cx="3000375" cy="8572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3071812" y="1357313"/>
            <a:ext cx="3000375" cy="8572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544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3500438"/>
            <a:ext cx="8686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48A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40-4=36</a:t>
            </a:r>
          </a:p>
        </p:txBody>
      </p:sp>
      <p:pic>
        <p:nvPicPr>
          <p:cNvPr id="4" name="Содержимое 3" descr="3019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0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Цилиндр 4"/>
          <p:cNvSpPr/>
          <p:nvPr/>
        </p:nvSpPr>
        <p:spPr>
          <a:xfrm>
            <a:off x="28575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35718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357188" y="5000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285750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428625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500063" y="571500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14313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1000125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1071563" y="500063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1071563" y="428625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1000125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1143000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1214438" y="500063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928688" y="1643063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178593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Цилиндр 19"/>
          <p:cNvSpPr/>
          <p:nvPr/>
        </p:nvSpPr>
        <p:spPr>
          <a:xfrm>
            <a:off x="1857375" y="571500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1857375" y="500063"/>
            <a:ext cx="71438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1785938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1928813" y="571500"/>
            <a:ext cx="71437" cy="2428875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Цилиндр 23"/>
          <p:cNvSpPr/>
          <p:nvPr/>
        </p:nvSpPr>
        <p:spPr>
          <a:xfrm>
            <a:off x="2000250" y="571500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714500" y="1714500"/>
            <a:ext cx="533400" cy="647700"/>
          </a:xfrm>
          <a:custGeom>
            <a:avLst/>
            <a:gdLst>
              <a:gd name="connsiteX0" fmla="*/ 0 w 533022"/>
              <a:gd name="connsiteY0" fmla="*/ 166255 h 648439"/>
              <a:gd name="connsiteX1" fmla="*/ 207818 w 533022"/>
              <a:gd name="connsiteY1" fmla="*/ 193964 h 648439"/>
              <a:gd name="connsiteX2" fmla="*/ 457200 w 533022"/>
              <a:gd name="connsiteY2" fmla="*/ 180109 h 648439"/>
              <a:gd name="connsiteX3" fmla="*/ 457200 w 533022"/>
              <a:gd name="connsiteY3" fmla="*/ 13855 h 648439"/>
              <a:gd name="connsiteX4" fmla="*/ 498763 w 533022"/>
              <a:gd name="connsiteY4" fmla="*/ 0 h 648439"/>
              <a:gd name="connsiteX5" fmla="*/ 526472 w 533022"/>
              <a:gd name="connsiteY5" fmla="*/ 41564 h 648439"/>
              <a:gd name="connsiteX6" fmla="*/ 471054 w 533022"/>
              <a:gd name="connsiteY6" fmla="*/ 193964 h 648439"/>
              <a:gd name="connsiteX7" fmla="*/ 429491 w 533022"/>
              <a:gd name="connsiteY7" fmla="*/ 207818 h 648439"/>
              <a:gd name="connsiteX8" fmla="*/ 387927 w 533022"/>
              <a:gd name="connsiteY8" fmla="*/ 193964 h 648439"/>
              <a:gd name="connsiteX9" fmla="*/ 360218 w 533022"/>
              <a:gd name="connsiteY9" fmla="*/ 152400 h 648439"/>
              <a:gd name="connsiteX10" fmla="*/ 277091 w 533022"/>
              <a:gd name="connsiteY10" fmla="*/ 96982 h 648439"/>
              <a:gd name="connsiteX11" fmla="*/ 263236 w 533022"/>
              <a:gd name="connsiteY11" fmla="*/ 235527 h 648439"/>
              <a:gd name="connsiteX12" fmla="*/ 346363 w 533022"/>
              <a:gd name="connsiteY12" fmla="*/ 249382 h 648439"/>
              <a:gd name="connsiteX13" fmla="*/ 429491 w 533022"/>
              <a:gd name="connsiteY13" fmla="*/ 221673 h 648439"/>
              <a:gd name="connsiteX14" fmla="*/ 401781 w 533022"/>
              <a:gd name="connsiteY14" fmla="*/ 484909 h 648439"/>
              <a:gd name="connsiteX15" fmla="*/ 415636 w 533022"/>
              <a:gd name="connsiteY15" fmla="*/ 568036 h 648439"/>
              <a:gd name="connsiteX16" fmla="*/ 457200 w 533022"/>
              <a:gd name="connsiteY16" fmla="*/ 568036 h 6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022" h="648439">
                <a:moveTo>
                  <a:pt x="0" y="166255"/>
                </a:moveTo>
                <a:cubicBezTo>
                  <a:pt x="73690" y="180993"/>
                  <a:pt x="126834" y="193964"/>
                  <a:pt x="207818" y="193964"/>
                </a:cubicBezTo>
                <a:cubicBezTo>
                  <a:pt x="291074" y="193964"/>
                  <a:pt x="374073" y="184727"/>
                  <a:pt x="457200" y="180109"/>
                </a:cubicBezTo>
                <a:cubicBezTo>
                  <a:pt x="436504" y="118022"/>
                  <a:pt x="423453" y="98223"/>
                  <a:pt x="457200" y="13855"/>
                </a:cubicBezTo>
                <a:cubicBezTo>
                  <a:pt x="462624" y="296"/>
                  <a:pt x="484909" y="4618"/>
                  <a:pt x="498763" y="0"/>
                </a:cubicBezTo>
                <a:cubicBezTo>
                  <a:pt x="507999" y="13855"/>
                  <a:pt x="524964" y="24981"/>
                  <a:pt x="526472" y="41564"/>
                </a:cubicBezTo>
                <a:cubicBezTo>
                  <a:pt x="533022" y="113615"/>
                  <a:pt x="526929" y="156714"/>
                  <a:pt x="471054" y="193964"/>
                </a:cubicBezTo>
                <a:cubicBezTo>
                  <a:pt x="458903" y="202065"/>
                  <a:pt x="443345" y="203200"/>
                  <a:pt x="429491" y="207818"/>
                </a:cubicBezTo>
                <a:cubicBezTo>
                  <a:pt x="415636" y="203200"/>
                  <a:pt x="399331" y="203087"/>
                  <a:pt x="387927" y="193964"/>
                </a:cubicBezTo>
                <a:cubicBezTo>
                  <a:pt x="374925" y="183562"/>
                  <a:pt x="370878" y="165192"/>
                  <a:pt x="360218" y="152400"/>
                </a:cubicBezTo>
                <a:cubicBezTo>
                  <a:pt x="320302" y="104501"/>
                  <a:pt x="328317" y="114057"/>
                  <a:pt x="277091" y="96982"/>
                </a:cubicBezTo>
                <a:cubicBezTo>
                  <a:pt x="271772" y="112938"/>
                  <a:pt x="223774" y="207340"/>
                  <a:pt x="263236" y="235527"/>
                </a:cubicBezTo>
                <a:cubicBezTo>
                  <a:pt x="286095" y="251855"/>
                  <a:pt x="318654" y="244764"/>
                  <a:pt x="346363" y="249382"/>
                </a:cubicBezTo>
                <a:cubicBezTo>
                  <a:pt x="374072" y="240146"/>
                  <a:pt x="431313" y="192522"/>
                  <a:pt x="429491" y="221673"/>
                </a:cubicBezTo>
                <a:cubicBezTo>
                  <a:pt x="414725" y="457921"/>
                  <a:pt x="439048" y="373110"/>
                  <a:pt x="401781" y="484909"/>
                </a:cubicBezTo>
                <a:cubicBezTo>
                  <a:pt x="406399" y="512618"/>
                  <a:pt x="401699" y="543646"/>
                  <a:pt x="415636" y="568036"/>
                </a:cubicBezTo>
                <a:cubicBezTo>
                  <a:pt x="461581" y="648439"/>
                  <a:pt x="457200" y="575912"/>
                  <a:pt x="457200" y="568036"/>
                </a:cubicBezTo>
              </a:path>
            </a:pathLst>
          </a:custGeom>
          <a:noFill/>
          <a:ln w="38100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3429000" y="500063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3786188" y="500063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4143375" y="500063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4500563" y="500063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4857750" y="500063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286375" y="500063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5643563" y="500063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2714625" y="500063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3071813" y="500063"/>
            <a:ext cx="61912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6000750" y="500063"/>
            <a:ext cx="61913" cy="2419350"/>
          </a:xfrm>
          <a:prstGeom prst="can">
            <a:avLst/>
          </a:prstGeom>
          <a:solidFill>
            <a:srgbClr val="FFC000"/>
          </a:solidFill>
          <a:ln w="28575" cap="flat" cmpd="sng" algn="ctr">
            <a:solidFill>
              <a:srgbClr val="42445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5786438" y="1428750"/>
            <a:ext cx="500062" cy="357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4643438" y="1428750"/>
            <a:ext cx="500062" cy="357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072063" y="1428750"/>
            <a:ext cx="500062" cy="357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5429251" y="1428750"/>
            <a:ext cx="500062" cy="35718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5431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1000125"/>
            <a:ext cx="9144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48A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60-24= (60- 20)-4=36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48A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</a:t>
            </a: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20  4</a:t>
            </a:r>
            <a:endParaRPr kumimoji="0" lang="ru-RU" sz="7400" b="1" i="0" u="none" strike="noStrike" kern="1200" cap="none" spc="0" normalizeH="0" baseline="0" noProof="0" dirty="0" smtClean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Рисунок 3" descr="phcc7A1Og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0"/>
            <a:ext cx="31432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1571625" y="2214563"/>
            <a:ext cx="571500" cy="28575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893094" y="2178844"/>
            <a:ext cx="642937" cy="42862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88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1627</TotalTime>
  <Words>205</Words>
  <Application>Microsoft Office PowerPoint</Application>
  <PresentationFormat>Экран (4:3)</PresentationFormat>
  <Paragraphs>66</Paragraphs>
  <Slides>15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Презентация6</vt:lpstr>
      <vt:lpstr>Всем ребятам я желаю: на уроке не зевать, внимательно слушать  и быстро считать!</vt:lpstr>
      <vt:lpstr>Логическая цепочка</vt:lpstr>
      <vt:lpstr>Реши примеры</vt:lpstr>
      <vt:lpstr>Практическая работа</vt:lpstr>
      <vt:lpstr>60-24=? 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 отдохнуть!</vt:lpstr>
      <vt:lpstr>Учебник с. 62 № 1 (устно) № 2 (1-2 столбик) (на доске и в тетрадях)</vt:lpstr>
      <vt:lpstr>Презентация PowerPoint</vt:lpstr>
      <vt:lpstr>САМОСТОЯТЕЛЬНАЯ РАБОТА  Учебник с. 62  № 3 (1, 2) по вариантам; № 6- работа в парах.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выражения</dc:title>
  <dc:creator>Skat</dc:creator>
  <cp:lastModifiedBy>Flawer</cp:lastModifiedBy>
  <cp:revision>85</cp:revision>
  <dcterms:created xsi:type="dcterms:W3CDTF">2012-10-22T11:06:15Z</dcterms:created>
  <dcterms:modified xsi:type="dcterms:W3CDTF">2013-03-27T05:01:47Z</dcterms:modified>
</cp:coreProperties>
</file>