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9" r:id="rId2"/>
    <p:sldId id="278" r:id="rId3"/>
    <p:sldId id="258" r:id="rId4"/>
    <p:sldId id="267" r:id="rId5"/>
    <p:sldId id="259" r:id="rId6"/>
    <p:sldId id="260" r:id="rId7"/>
    <p:sldId id="261" r:id="rId8"/>
    <p:sldId id="290" r:id="rId9"/>
    <p:sldId id="288" r:id="rId10"/>
    <p:sldId id="285" r:id="rId11"/>
    <p:sldId id="284" r:id="rId12"/>
    <p:sldId id="286" r:id="rId13"/>
    <p:sldId id="266" r:id="rId14"/>
    <p:sldId id="270" r:id="rId15"/>
    <p:sldId id="275" r:id="rId16"/>
    <p:sldId id="281" r:id="rId17"/>
    <p:sldId id="291" r:id="rId18"/>
    <p:sldId id="292" r:id="rId19"/>
    <p:sldId id="293" r:id="rId20"/>
    <p:sldId id="276" r:id="rId21"/>
    <p:sldId id="282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813" autoAdjust="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DEB48-6A9C-446C-94A1-46A7495FD87B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C6701-DB3F-429F-8290-51A14716A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67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C6701-DB3F-429F-8290-51A14716A68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C6701-DB3F-429F-8290-51A14716A68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C6701-DB3F-429F-8290-51A14716A68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C6701-DB3F-429F-8290-51A14716A68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C6701-DB3F-429F-8290-51A14716A68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C6701-DB3F-429F-8290-51A14716A68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C6701-DB3F-429F-8290-51A14716A68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44" y="188641"/>
            <a:ext cx="6177836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Муниципальное бюджетное общеобразовательное 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учреждение средняя общеобразовательная школа № 2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5400" dirty="0" err="1" smtClean="0">
                <a:solidFill>
                  <a:srgbClr val="C00000"/>
                </a:solidFill>
              </a:rPr>
              <a:t>пОРТФОЛИО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2348880"/>
            <a:ext cx="3096344" cy="23762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smtClean="0"/>
              <a:t>учителя начальных </a:t>
            </a:r>
          </a:p>
          <a:p>
            <a:pPr algn="ctr"/>
            <a:r>
              <a:rPr lang="ru-RU" sz="2800" dirty="0" smtClean="0"/>
              <a:t>классов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err="1" smtClean="0"/>
              <a:t>Андрюхиной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Татьяны                                      Евгеньевны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14644" cy="287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5" name="Picture 1" descr="C:\Users\Владелец2\Desktop\DSC_23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852936"/>
            <a:ext cx="2376264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Достижение учителя</a:t>
            </a:r>
            <a:endParaRPr lang="ru-RU" sz="3600" dirty="0"/>
          </a:p>
        </p:txBody>
      </p:sp>
      <p:pic>
        <p:nvPicPr>
          <p:cNvPr id="1026" name="Picture 2" descr="F:\скан дипломы1\00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484784"/>
            <a:ext cx="1728192" cy="2304256"/>
          </a:xfrm>
          <a:prstGeom prst="rect">
            <a:avLst/>
          </a:prstGeom>
          <a:noFill/>
        </p:spPr>
      </p:pic>
      <p:pic>
        <p:nvPicPr>
          <p:cNvPr id="1028" name="Picture 4" descr="F:\скан дипломы1\00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4149080"/>
            <a:ext cx="1728192" cy="2304256"/>
          </a:xfrm>
          <a:prstGeom prst="rect">
            <a:avLst/>
          </a:prstGeom>
          <a:noFill/>
        </p:spPr>
      </p:pic>
      <p:pic>
        <p:nvPicPr>
          <p:cNvPr id="1030" name="Picture 6" descr="F:\скан дипломы1\00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860032" y="4437112"/>
            <a:ext cx="2304256" cy="1728192"/>
          </a:xfrm>
          <a:prstGeom prst="rect">
            <a:avLst/>
          </a:prstGeom>
          <a:noFill/>
        </p:spPr>
      </p:pic>
      <p:pic>
        <p:nvPicPr>
          <p:cNvPr id="1033" name="Picture 9" descr="F:\скан дипломы1\00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1484784"/>
            <a:ext cx="1800200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Достижение учителя</a:t>
            </a:r>
            <a:endParaRPr lang="ru-RU" sz="3600" dirty="0"/>
          </a:p>
        </p:txBody>
      </p:sp>
      <p:pic>
        <p:nvPicPr>
          <p:cNvPr id="1027" name="Picture 3" descr="F:\скан дипломы1\0096.jpg"/>
          <p:cNvPicPr preferRelativeResize="0"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5400000">
            <a:off x="1583668" y="1304764"/>
            <a:ext cx="1728192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F:\скан дипломы1\00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3861048"/>
            <a:ext cx="1800200" cy="2376264"/>
          </a:xfrm>
          <a:prstGeom prst="rect">
            <a:avLst/>
          </a:prstGeom>
          <a:noFill/>
        </p:spPr>
      </p:pic>
      <p:pic>
        <p:nvPicPr>
          <p:cNvPr id="1031" name="Picture 7" descr="F:\скан дипломы1\00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3789040"/>
            <a:ext cx="1728192" cy="2448272"/>
          </a:xfrm>
          <a:prstGeom prst="rect">
            <a:avLst/>
          </a:prstGeom>
          <a:noFill/>
        </p:spPr>
      </p:pic>
      <p:pic>
        <p:nvPicPr>
          <p:cNvPr id="1034" name="Picture 10" descr="F:\скан дипломы1\00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5148064" y="1268760"/>
            <a:ext cx="1728192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0040"/>
            <a:ext cx="68716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участия в конкурсах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5" y="2132856"/>
          <a:ext cx="6552726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750"/>
                <a:gridCol w="2109488"/>
                <a:gridCol w="2109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конкурса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2013-2014 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2014-2015 учебный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Конкурс</a:t>
                      </a:r>
                      <a:r>
                        <a:rPr lang="ru-RU" baseline="0" dirty="0" smtClean="0"/>
                        <a:t> «Кенгуру»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чел.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Конкурс «Открытый космос»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чел.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Достижения учеников</a:t>
            </a:r>
            <a:endParaRPr lang="ru-RU" sz="3600" dirty="0"/>
          </a:p>
        </p:txBody>
      </p:sp>
      <p:pic>
        <p:nvPicPr>
          <p:cNvPr id="40966" name="Picture 6" descr="F:\Результативность обучающихся\00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556792"/>
            <a:ext cx="1656184" cy="2088232"/>
          </a:xfrm>
          <a:prstGeom prst="rect">
            <a:avLst/>
          </a:prstGeom>
          <a:noFill/>
        </p:spPr>
      </p:pic>
      <p:pic>
        <p:nvPicPr>
          <p:cNvPr id="40968" name="Picture 8" descr="F:\Результативность обучающихся\00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1556792"/>
            <a:ext cx="1656184" cy="2088232"/>
          </a:xfrm>
          <a:prstGeom prst="rect">
            <a:avLst/>
          </a:prstGeom>
          <a:noFill/>
        </p:spPr>
      </p:pic>
      <p:pic>
        <p:nvPicPr>
          <p:cNvPr id="40971" name="Picture 11" descr="F:\Результативность обучающихся\00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4005064"/>
            <a:ext cx="1656184" cy="2160240"/>
          </a:xfrm>
          <a:prstGeom prst="rect">
            <a:avLst/>
          </a:prstGeom>
          <a:noFill/>
        </p:spPr>
      </p:pic>
      <p:pic>
        <p:nvPicPr>
          <p:cNvPr id="40972" name="Picture 12" descr="F:\Результативность обучающихся\004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5856" y="1556792"/>
            <a:ext cx="1656184" cy="2160240"/>
          </a:xfrm>
          <a:prstGeom prst="rect">
            <a:avLst/>
          </a:prstGeom>
          <a:noFill/>
        </p:spPr>
      </p:pic>
      <p:pic>
        <p:nvPicPr>
          <p:cNvPr id="40973" name="Picture 13" descr="F:\Результативность обучающихся\003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4005064"/>
            <a:ext cx="1656184" cy="2160240"/>
          </a:xfrm>
          <a:prstGeom prst="rect">
            <a:avLst/>
          </a:prstGeom>
          <a:noFill/>
        </p:spPr>
      </p:pic>
      <p:pic>
        <p:nvPicPr>
          <p:cNvPr id="1026" name="Picture 2" descr="C:\Users\Владелец2\Desktop\скан диплом00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5856" y="4005064"/>
            <a:ext cx="1656184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Достижения учеников</a:t>
            </a:r>
            <a:endParaRPr lang="ru-RU" sz="3600" dirty="0"/>
          </a:p>
        </p:txBody>
      </p:sp>
      <p:pic>
        <p:nvPicPr>
          <p:cNvPr id="40965" name="Picture 5" descr="F:\Результативность обучающихся\00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484784"/>
            <a:ext cx="1728192" cy="2304256"/>
          </a:xfrm>
          <a:prstGeom prst="rect">
            <a:avLst/>
          </a:prstGeom>
          <a:noFill/>
        </p:spPr>
      </p:pic>
      <p:pic>
        <p:nvPicPr>
          <p:cNvPr id="40967" name="Picture 7" descr="F:\Результативность обучающихся\00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293096"/>
            <a:ext cx="1512168" cy="2016224"/>
          </a:xfrm>
          <a:prstGeom prst="rect">
            <a:avLst/>
          </a:prstGeom>
          <a:noFill/>
        </p:spPr>
      </p:pic>
      <p:pic>
        <p:nvPicPr>
          <p:cNvPr id="40970" name="Picture 10" descr="F:\Результативность обучающихся\01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4293096"/>
            <a:ext cx="1584176" cy="2088232"/>
          </a:xfrm>
          <a:prstGeom prst="rect">
            <a:avLst/>
          </a:prstGeom>
          <a:noFill/>
        </p:spPr>
      </p:pic>
      <p:pic>
        <p:nvPicPr>
          <p:cNvPr id="40974" name="Picture 14" descr="F:\Результативность обучающихся\00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1484784"/>
            <a:ext cx="1728192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Достижения учеников</a:t>
            </a:r>
            <a:endParaRPr lang="ru-RU" sz="3600" dirty="0"/>
          </a:p>
        </p:txBody>
      </p:sp>
      <p:pic>
        <p:nvPicPr>
          <p:cNvPr id="5122" name="Picture 2" descr="C:\Users\Владелец2\Desktop\01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957908" y="1066428"/>
            <a:ext cx="2484710" cy="3465438"/>
          </a:xfrm>
          <a:prstGeom prst="rect">
            <a:avLst/>
          </a:prstGeom>
          <a:noFill/>
        </p:spPr>
      </p:pic>
      <p:pic>
        <p:nvPicPr>
          <p:cNvPr id="5123" name="Picture 3" descr="C:\Users\Владелец2\Desktop\00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680012" y="3248980"/>
            <a:ext cx="2448272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sz="4000" dirty="0" smtClean="0"/>
              <a:t>Внеурочная деятельность</a:t>
            </a:r>
            <a:endParaRPr lang="ru-RU" sz="4000" dirty="0"/>
          </a:p>
        </p:txBody>
      </p:sp>
      <p:pic>
        <p:nvPicPr>
          <p:cNvPr id="4098" name="Picture 2" descr="C:\Users\Владелец2\Desktop\DSC013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484784"/>
            <a:ext cx="3888432" cy="2808312"/>
          </a:xfrm>
          <a:prstGeom prst="rect">
            <a:avLst/>
          </a:prstGeom>
          <a:noFill/>
        </p:spPr>
      </p:pic>
      <p:pic>
        <p:nvPicPr>
          <p:cNvPr id="4099" name="Picture 3" descr="C:\Users\Владелец2\Desktop\DSC013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1484784"/>
            <a:ext cx="3744416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486916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Открытое занятие для второклассников   на тему «Мир без нацизма».</a:t>
            </a:r>
            <a:endParaRPr lang="ru-RU" sz="2000" dirty="0"/>
          </a:p>
        </p:txBody>
      </p:sp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Внеурочная деятельность</a:t>
            </a:r>
            <a:endParaRPr lang="ru-RU" sz="3600" dirty="0"/>
          </a:p>
        </p:txBody>
      </p:sp>
      <p:pic>
        <p:nvPicPr>
          <p:cNvPr id="5" name="Picture 3" descr="F:\Результативность обучающихся\00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556792"/>
            <a:ext cx="2376264" cy="3096344"/>
          </a:xfrm>
          <a:prstGeom prst="rect">
            <a:avLst/>
          </a:prstGeom>
          <a:noFill/>
        </p:spPr>
      </p:pic>
      <p:pic>
        <p:nvPicPr>
          <p:cNvPr id="6" name="Picture 3" descr="F:\Результативность обучающихся\00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556792"/>
            <a:ext cx="2376264" cy="3096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486916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Участие в конкурсе «Открытый космос», проводимом  интерактивным музеем наук «</a:t>
            </a:r>
            <a:r>
              <a:rPr lang="ru-RU" sz="2000" dirty="0" err="1" smtClean="0"/>
              <a:t>Лабораториум</a:t>
            </a:r>
            <a:r>
              <a:rPr lang="ru-RU" sz="2000" dirty="0" smtClean="0"/>
              <a:t>»            в г. Ростове-на-Дону. (апрель 2015 года)</a:t>
            </a:r>
            <a:endParaRPr lang="ru-RU" sz="2000" dirty="0"/>
          </a:p>
        </p:txBody>
      </p:sp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Внеурочная деятельность</a:t>
            </a:r>
            <a:endParaRPr lang="ru-RU" sz="3600" dirty="0"/>
          </a:p>
        </p:txBody>
      </p:sp>
      <p:pic>
        <p:nvPicPr>
          <p:cNvPr id="2050" name="Picture 2" descr="C:\Users\Владелец2\Desktop\фото03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772816"/>
            <a:ext cx="3024336" cy="42484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4139952" y="2348880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Участие в экологической акции «Земля – наш общий дом». Изготовление скворечника.           (апрель 2015 года)</a:t>
            </a:r>
            <a:endParaRPr lang="ru-RU" sz="2000" dirty="0"/>
          </a:p>
        </p:txBody>
      </p:sp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Внеклассная деятельность</a:t>
            </a:r>
            <a:endParaRPr lang="ru-RU" sz="3600" dirty="0"/>
          </a:p>
        </p:txBody>
      </p:sp>
      <p:pic>
        <p:nvPicPr>
          <p:cNvPr id="3074" name="Picture 2" descr="C:\Users\Владелец2\Desktop\DSC011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628800"/>
            <a:ext cx="3528392" cy="2520280"/>
          </a:xfrm>
          <a:prstGeom prst="rect">
            <a:avLst/>
          </a:prstGeom>
          <a:noFill/>
        </p:spPr>
      </p:pic>
      <p:pic>
        <p:nvPicPr>
          <p:cNvPr id="3075" name="Picture 3" descr="C:\Users\Владелец2\Desktop\DSC012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988840"/>
            <a:ext cx="3456384" cy="26642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486916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Азовский музей-заповедник. Выставочный зал «Меценат».</a:t>
            </a:r>
          </a:p>
          <a:p>
            <a:r>
              <a:rPr lang="ru-RU" sz="2000" dirty="0" smtClean="0"/>
              <a:t>Посещение выставки «Волшебный мир цветов».</a:t>
            </a:r>
            <a:endParaRPr lang="ru-RU" sz="2000" dirty="0"/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оглавление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</a:t>
            </a:r>
            <a:r>
              <a:rPr lang="ru-RU" sz="2000" dirty="0" smtClean="0"/>
              <a:t>1.  </a:t>
            </a:r>
            <a:r>
              <a:rPr lang="ru-RU" sz="2400" dirty="0" smtClean="0"/>
              <a:t>Общие сведения об учителе.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</a:t>
            </a:r>
            <a:r>
              <a:rPr lang="ru-RU" sz="2400" dirty="0" smtClean="0"/>
              <a:t>2.  Научно-методическая деятельность.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</a:t>
            </a:r>
            <a:r>
              <a:rPr lang="ru-RU" sz="2400" dirty="0" smtClean="0"/>
              <a:t>3.   Результаты педагогической деятельности.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400" dirty="0" smtClean="0"/>
              <a:t>  4.   Внеклассная деятельность.  </a:t>
            </a:r>
            <a:endParaRPr lang="ru-RU" sz="2400" dirty="0"/>
          </a:p>
        </p:txBody>
      </p:sp>
    </p:spTree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Внеклассная деятельность</a:t>
            </a:r>
            <a:endParaRPr lang="ru-RU" sz="3600" dirty="0"/>
          </a:p>
        </p:txBody>
      </p:sp>
      <p:pic>
        <p:nvPicPr>
          <p:cNvPr id="6146" name="Picture 2" descr="C:\Users\Владелец2\Desktop\DSC013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84784"/>
            <a:ext cx="3744417" cy="2664296"/>
          </a:xfrm>
          <a:prstGeom prst="rect">
            <a:avLst/>
          </a:prstGeom>
          <a:noFill/>
        </p:spPr>
      </p:pic>
      <p:pic>
        <p:nvPicPr>
          <p:cNvPr id="6147" name="Picture 3" descr="C:\Users\Владелец2\Desktop\DSC014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2276872"/>
            <a:ext cx="3672408" cy="27089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5229200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Парад юных, посвященный 69-ой годовщине Великой Отечественной войны. Возложение цветов к памятнику летчикам 248-го авиаполка.</a:t>
            </a:r>
            <a:endParaRPr lang="ru-RU" sz="2000" dirty="0"/>
          </a:p>
        </p:txBody>
      </p:sp>
    </p:spTree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Внеклассная деятельность</a:t>
            </a:r>
            <a:endParaRPr lang="ru-RU" dirty="0"/>
          </a:p>
        </p:txBody>
      </p:sp>
      <p:pic>
        <p:nvPicPr>
          <p:cNvPr id="1026" name="Picture 2" descr="C:\Users\Владелец2\Desktop\DSC020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1628800"/>
            <a:ext cx="3672408" cy="2952328"/>
          </a:xfrm>
          <a:prstGeom prst="rect">
            <a:avLst/>
          </a:prstGeom>
          <a:noFill/>
        </p:spPr>
      </p:pic>
      <p:pic>
        <p:nvPicPr>
          <p:cNvPr id="1027" name="Picture 3" descr="C:\Users\Владелец2\Desktop\DSC02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628800"/>
            <a:ext cx="3672408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30120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Азовский краеведческий музей. Посещение выставки   к дню Победы. Проведение урока мужества.</a:t>
            </a:r>
            <a:endParaRPr lang="ru-RU" sz="2000" dirty="0"/>
          </a:p>
        </p:txBody>
      </p:sp>
    </p:spTree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«Уча других, мы учимся сами.»  (Сенека)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</a:t>
            </a:r>
            <a:endParaRPr lang="ru-RU" i="1" dirty="0" smtClean="0"/>
          </a:p>
          <a:p>
            <a:r>
              <a:rPr lang="ru-RU" dirty="0" smtClean="0"/>
              <a:t>     В течении последних трех лет я работаю по УМК «Планета Знаний», цель которой – оптимальное общее развитие каждого ребенка. В процессе обучения стараюсь решать разнообразные проблемные ситуации. На уроках включаю задания творческого характера, задания на развитие памяти, логического </a:t>
            </a:r>
            <a:r>
              <a:rPr lang="ru-RU" dirty="0" err="1" smtClean="0"/>
              <a:t>мышле</a:t>
            </a:r>
            <a:r>
              <a:rPr lang="ru-RU" dirty="0" smtClean="0"/>
              <a:t>-        </a:t>
            </a:r>
            <a:r>
              <a:rPr lang="ru-RU" dirty="0" err="1" smtClean="0"/>
              <a:t>ния</a:t>
            </a:r>
            <a:r>
              <a:rPr lang="ru-RU" dirty="0" smtClean="0"/>
              <a:t>. Широко применяю в своей работе тестовые задания, про-        вожу диагностическую работу. В процессе работы ищу самые оптимальные пути обучения и воспитания учащихся, использую передовые технологии для того, чтобы учебно-воспитательный процесс был радостным, доступным для всех, </a:t>
            </a:r>
            <a:r>
              <a:rPr lang="ru-RU" dirty="0" err="1" smtClean="0"/>
              <a:t>здоровьесбере</a:t>
            </a:r>
            <a:r>
              <a:rPr lang="ru-RU" dirty="0" smtClean="0"/>
              <a:t>-      </a:t>
            </a:r>
            <a:r>
              <a:rPr lang="ru-RU" dirty="0" err="1" smtClean="0"/>
              <a:t>гающим</a:t>
            </a:r>
            <a:r>
              <a:rPr lang="ru-RU" dirty="0" smtClean="0"/>
              <a:t>. Стараюсь всеми доступными средствами достичь взаимодействия, согласия с родителями в воспитании общей культуры детей, в создании благоприятного климата, </a:t>
            </a:r>
            <a:r>
              <a:rPr lang="ru-RU" dirty="0" err="1" smtClean="0"/>
              <a:t>ориенти</a:t>
            </a:r>
            <a:r>
              <a:rPr lang="ru-RU" dirty="0" smtClean="0"/>
              <a:t>- </a:t>
            </a:r>
            <a:r>
              <a:rPr lang="ru-RU" dirty="0" err="1" smtClean="0"/>
              <a:t>рованного</a:t>
            </a:r>
            <a:r>
              <a:rPr lang="ru-RU" dirty="0" smtClean="0"/>
              <a:t> на общечеловеческие ценности.</a:t>
            </a:r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Образование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Азовское педагогическое училище, год окончания – 1990 год;</a:t>
            </a:r>
          </a:p>
          <a:p>
            <a:r>
              <a:rPr lang="ru-RU" dirty="0" smtClean="0"/>
              <a:t>Ростовский государственный педагогический университет, год окончания –1996 год, квалификация -учитель начальных классов,  специальность - педагогика и </a:t>
            </a:r>
            <a:r>
              <a:rPr lang="ru-RU" dirty="0" err="1" smtClean="0"/>
              <a:t>пс</a:t>
            </a:r>
            <a:r>
              <a:rPr lang="ru-RU" dirty="0" smtClean="0"/>
              <a:t> психология начального               образования.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4149080"/>
            <a:ext cx="228601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868616" cy="158417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cs typeface="Aharoni" pitchFamily="2" charset="-79"/>
              </a:rPr>
              <a:t>Много есть профессий на      планете. Но учитель –     лучшая из них.</a:t>
            </a:r>
            <a:endParaRPr lang="ru-RU" sz="3600" dirty="0"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7239000" cy="4178864"/>
          </a:xfrm>
        </p:spPr>
        <p:txBody>
          <a:bodyPr/>
          <a:lstStyle/>
          <a:p>
            <a:r>
              <a:rPr lang="ru-RU" dirty="0" smtClean="0"/>
              <a:t>Образование – высшее.</a:t>
            </a:r>
          </a:p>
          <a:p>
            <a:r>
              <a:rPr lang="ru-RU" dirty="0" smtClean="0"/>
              <a:t>Специальность – учитель начальных классов.</a:t>
            </a:r>
          </a:p>
          <a:p>
            <a:r>
              <a:rPr lang="ru-RU" dirty="0" smtClean="0"/>
              <a:t>Стаж работы – 25 лет.</a:t>
            </a:r>
          </a:p>
          <a:p>
            <a:r>
              <a:rPr lang="ru-RU" dirty="0" smtClean="0"/>
              <a:t>Занимаемая должность – учитель начальных классов.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4437112"/>
            <a:ext cx="228601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916832"/>
            <a:ext cx="6696744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С 21.11.2005 г. по 24.12.2005 г.  повысила квалификацию в РОИПК и ПРО по проблеме «Проблемы и перспективы развития личностно-ориентированного обучения учащихся начальной школы».</a:t>
            </a:r>
          </a:p>
          <a:p>
            <a:r>
              <a:rPr lang="ru-RU" dirty="0" smtClean="0"/>
              <a:t>С 18.02.2013 г. По 23.03.2013 г. повысила квалификацию в РОИПК и ПРО по программе «Педагогика и методика начального образования».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320040"/>
            <a:ext cx="6724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Курсы повышения  квалификации</a:t>
            </a:r>
            <a:endParaRPr lang="ru-RU" sz="36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20040"/>
            <a:ext cx="6796608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Моя педагогическая философия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«Если учитель имеет только любовь к делу, он будет хороший учитель. Если учитель имеет только любовь к ученику, как отец, мать, он будет лучше того учителя, который прочел все книги, но не имеет любви ни к делу, ни к ученикам. Если учитель соединяет в себе любовь к делу и ученикам, он – совершенный учитель».                                     Л. Н. Толстой</a:t>
            </a:r>
          </a:p>
          <a:p>
            <a:r>
              <a:rPr lang="ru-RU" dirty="0" smtClean="0"/>
              <a:t>«Скучные уроки годны лишь на то, чтобы внушить ненависть и к тем, кто их преподает, и ко всему преподаваемому».</a:t>
            </a:r>
          </a:p>
          <a:p>
            <a:pPr>
              <a:buNone/>
            </a:pPr>
            <a:r>
              <a:rPr lang="ru-RU" dirty="0" smtClean="0"/>
              <a:t>                                                     Жан-Жак Руссо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20040"/>
            <a:ext cx="6796608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Моя профессиональная позиция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Очень важно научить ребёнка основам математики, русского языка и других предметов. Но не менее важно воспитать достойного человека, социализированного в современном обществе.</a:t>
            </a:r>
          </a:p>
          <a:p>
            <a:endParaRPr lang="ru-RU" dirty="0"/>
          </a:p>
        </p:txBody>
      </p:sp>
      <p:pic>
        <p:nvPicPr>
          <p:cNvPr id="21505" name="Picture 1" descr="C:\Users\Владелец2\Desktop\DSC013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3789040"/>
            <a:ext cx="4104456" cy="272038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179512" y="476672"/>
          <a:ext cx="7807445" cy="5865767"/>
        </p:xfrm>
        <a:graphic>
          <a:graphicData uri="http://schemas.openxmlformats.org/presentationml/2006/ole">
            <p:oleObj spid="_x0000_s3075" name="Слайд" r:id="rId4" imgW="2996259" imgH="2249361" progId="PowerPoint.Slide.12">
              <p:embed/>
            </p:oleObj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99592" y="320040"/>
            <a:ext cx="6799656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Нормативные документы,  используемые в работе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251272" y="1772816"/>
            <a:ext cx="7775578" cy="4276725"/>
            <a:chOff x="336" y="1152"/>
            <a:chExt cx="4898" cy="2694"/>
          </a:xfrm>
        </p:grpSpPr>
        <p:sp>
          <p:nvSpPr>
            <p:cNvPr id="19462" name="AutoShape 4"/>
            <p:cNvSpPr>
              <a:spLocks noChangeArrowheads="1"/>
            </p:cNvSpPr>
            <p:nvPr/>
          </p:nvSpPr>
          <p:spPr bwMode="gray">
            <a:xfrm rot="17973186">
              <a:off x="3193" y="1701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3" name="AutoShape 5"/>
            <p:cNvSpPr>
              <a:spLocks noChangeArrowheads="1"/>
            </p:cNvSpPr>
            <p:nvPr/>
          </p:nvSpPr>
          <p:spPr bwMode="gray">
            <a:xfrm rot="3465783">
              <a:off x="3010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4" name="AutoShape 6"/>
            <p:cNvSpPr>
              <a:spLocks noChangeArrowheads="1"/>
            </p:cNvSpPr>
            <p:nvPr/>
          </p:nvSpPr>
          <p:spPr bwMode="gray">
            <a:xfrm rot="-7230978">
              <a:off x="2242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5" name="AutoShape 7"/>
            <p:cNvSpPr>
              <a:spLocks noChangeArrowheads="1"/>
            </p:cNvSpPr>
            <p:nvPr/>
          </p:nvSpPr>
          <p:spPr bwMode="gray">
            <a:xfrm rot="7535209">
              <a:off x="2220" y="2910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6" name="AutoShape 8"/>
            <p:cNvSpPr>
              <a:spLocks noChangeArrowheads="1"/>
            </p:cNvSpPr>
            <p:nvPr/>
          </p:nvSpPr>
          <p:spPr bwMode="gray">
            <a:xfrm>
              <a:off x="3375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7" name="AutoShape 9"/>
            <p:cNvSpPr>
              <a:spLocks noChangeArrowheads="1"/>
            </p:cNvSpPr>
            <p:nvPr/>
          </p:nvSpPr>
          <p:spPr bwMode="gray">
            <a:xfrm rot="10800000">
              <a:off x="1857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/>
            </a:gra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8" name="Oval 10"/>
            <p:cNvSpPr>
              <a:spLocks noChangeArrowheads="1"/>
            </p:cNvSpPr>
            <p:nvPr/>
          </p:nvSpPr>
          <p:spPr bwMode="gray">
            <a:xfrm>
              <a:off x="1697" y="1161"/>
              <a:ext cx="2358" cy="2359"/>
            </a:xfrm>
            <a:prstGeom prst="ellipse">
              <a:avLst/>
            </a:prstGeom>
            <a:noFill/>
            <a:ln w="38100" algn="ctr">
              <a:solidFill>
                <a:srgbClr val="DDDDDD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91"/>
            <p:cNvGrpSpPr>
              <a:grpSpLocks/>
            </p:cNvGrpSpPr>
            <p:nvPr/>
          </p:nvGrpSpPr>
          <p:grpSpPr bwMode="auto">
            <a:xfrm>
              <a:off x="2284" y="1761"/>
              <a:ext cx="1225" cy="1225"/>
              <a:chOff x="2284" y="1761"/>
              <a:chExt cx="1225" cy="1225"/>
            </a:xfrm>
          </p:grpSpPr>
          <p:sp>
            <p:nvSpPr>
              <p:cNvPr id="19483" name="Oval 29"/>
              <p:cNvSpPr>
                <a:spLocks noChangeArrowheads="1"/>
              </p:cNvSpPr>
              <p:nvPr/>
            </p:nvSpPr>
            <p:spPr bwMode="gray">
              <a:xfrm>
                <a:off x="2284" y="1761"/>
                <a:ext cx="1225" cy="12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FCC00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9484" name="Oval 30"/>
              <p:cNvSpPr>
                <a:spLocks noChangeArrowheads="1"/>
              </p:cNvSpPr>
              <p:nvPr/>
            </p:nvSpPr>
            <p:spPr bwMode="gray">
              <a:xfrm>
                <a:off x="2284" y="1761"/>
                <a:ext cx="1225" cy="122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32001"/>
                    </a:srgbClr>
                  </a:gs>
                  <a:gs pos="100000">
                    <a:srgbClr val="765E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9485" name="Oval 31"/>
              <p:cNvSpPr>
                <a:spLocks noChangeArrowheads="1"/>
              </p:cNvSpPr>
              <p:nvPr/>
            </p:nvSpPr>
            <p:spPr bwMode="gray">
              <a:xfrm>
                <a:off x="2364" y="1841"/>
                <a:ext cx="1065" cy="1065"/>
              </a:xfrm>
              <a:prstGeom prst="ellipse">
                <a:avLst/>
              </a:prstGeom>
              <a:gradFill rotWithShape="1">
                <a:gsLst>
                  <a:gs pos="0">
                    <a:srgbClr val="8A6E00"/>
                  </a:gs>
                  <a:gs pos="50000">
                    <a:srgbClr val="FFCC00"/>
                  </a:gs>
                  <a:gs pos="100000">
                    <a:srgbClr val="8A6E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9486" name="Oval 32"/>
              <p:cNvSpPr>
                <a:spLocks noChangeArrowheads="1"/>
              </p:cNvSpPr>
              <p:nvPr/>
            </p:nvSpPr>
            <p:spPr bwMode="gray">
              <a:xfrm>
                <a:off x="2365" y="1852"/>
                <a:ext cx="1065" cy="1065"/>
              </a:xfrm>
              <a:prstGeom prst="ellipse">
                <a:avLst/>
              </a:prstGeom>
              <a:gradFill rotWithShape="1">
                <a:gsLst>
                  <a:gs pos="0">
                    <a:srgbClr val="A28200"/>
                  </a:gs>
                  <a:gs pos="100000">
                    <a:srgbClr val="FFCC00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9487" name="Oval 33"/>
              <p:cNvSpPr>
                <a:spLocks noChangeArrowheads="1"/>
              </p:cNvSpPr>
              <p:nvPr/>
            </p:nvSpPr>
            <p:spPr bwMode="gray">
              <a:xfrm>
                <a:off x="2417" y="1894"/>
                <a:ext cx="959" cy="959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9488" name="Oval 34"/>
              <p:cNvSpPr>
                <a:spLocks noChangeArrowheads="1"/>
              </p:cNvSpPr>
              <p:nvPr/>
            </p:nvSpPr>
            <p:spPr bwMode="gray">
              <a:xfrm>
                <a:off x="2431" y="1906"/>
                <a:ext cx="927" cy="92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9489" name="Oval 35"/>
              <p:cNvSpPr>
                <a:spLocks noChangeArrowheads="1"/>
              </p:cNvSpPr>
              <p:nvPr/>
            </p:nvSpPr>
            <p:spPr bwMode="gray">
              <a:xfrm>
                <a:off x="2442" y="1912"/>
                <a:ext cx="906" cy="90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9490" name="Oval 36"/>
              <p:cNvSpPr>
                <a:spLocks noChangeArrowheads="1"/>
              </p:cNvSpPr>
              <p:nvPr/>
            </p:nvSpPr>
            <p:spPr bwMode="gray">
              <a:xfrm>
                <a:off x="2452" y="1921"/>
                <a:ext cx="861" cy="84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9491" name="Oval 37"/>
              <p:cNvSpPr>
                <a:spLocks noChangeArrowheads="1"/>
              </p:cNvSpPr>
              <p:nvPr/>
            </p:nvSpPr>
            <p:spPr bwMode="gray">
              <a:xfrm>
                <a:off x="2503" y="1944"/>
                <a:ext cx="765" cy="68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9470" name="Text Box 40"/>
            <p:cNvSpPr txBox="1">
              <a:spLocks noChangeArrowheads="1"/>
            </p:cNvSpPr>
            <p:nvPr/>
          </p:nvSpPr>
          <p:spPr bwMode="gray">
            <a:xfrm>
              <a:off x="2623" y="2202"/>
              <a:ext cx="5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Title</a:t>
              </a:r>
            </a:p>
          </p:txBody>
        </p:sp>
        <p:sp>
          <p:nvSpPr>
            <p:cNvPr id="19471" name="Text Box 41"/>
            <p:cNvSpPr txBox="1">
              <a:spLocks noChangeArrowheads="1"/>
            </p:cNvSpPr>
            <p:nvPr/>
          </p:nvSpPr>
          <p:spPr bwMode="auto">
            <a:xfrm>
              <a:off x="3874" y="1288"/>
              <a:ext cx="68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ФГОС 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9472" name="Text Box 42"/>
            <p:cNvSpPr txBox="1">
              <a:spLocks noChangeArrowheads="1"/>
            </p:cNvSpPr>
            <p:nvPr/>
          </p:nvSpPr>
          <p:spPr bwMode="auto">
            <a:xfrm>
              <a:off x="563" y="1152"/>
              <a:ext cx="1361" cy="7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ru-RU" b="1" dirty="0">
                  <a:solidFill>
                    <a:srgbClr val="C00000"/>
                  </a:solidFill>
                </a:rPr>
                <a:t>Закон </a:t>
              </a:r>
              <a:r>
                <a:rPr lang="ru-RU" b="1" dirty="0" smtClean="0">
                  <a:solidFill>
                    <a:srgbClr val="C00000"/>
                  </a:solidFill>
                </a:rPr>
                <a:t>                               «</a:t>
              </a:r>
              <a:r>
                <a:rPr lang="ru-RU" b="1" dirty="0">
                  <a:solidFill>
                    <a:srgbClr val="C00000"/>
                  </a:solidFill>
                </a:rPr>
                <a:t>Об образовании РФ»</a:t>
              </a:r>
              <a:r>
                <a:rPr lang="ru-RU" sz="1600" dirty="0"/>
                <a:t/>
              </a:r>
              <a:br>
                <a:rPr lang="ru-RU" sz="1600" dirty="0"/>
              </a:b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9473" name="Text Box 43"/>
            <p:cNvSpPr txBox="1">
              <a:spLocks noChangeArrowheads="1"/>
            </p:cNvSpPr>
            <p:nvPr/>
          </p:nvSpPr>
          <p:spPr bwMode="auto">
            <a:xfrm>
              <a:off x="4178" y="2256"/>
              <a:ext cx="1012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Примерная         </a:t>
              </a:r>
              <a:r>
                <a:rPr lang="ru-RU" b="1" dirty="0">
                  <a:solidFill>
                    <a:srgbClr val="C00000"/>
                  </a:solidFill>
                </a:rPr>
                <a:t>программа 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3783" y="3264"/>
              <a:ext cx="1451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Календарно-тематический </a:t>
              </a:r>
              <a:r>
                <a:rPr lang="ru-RU" b="1" dirty="0" smtClean="0">
                  <a:solidFill>
                    <a:srgbClr val="C00000"/>
                  </a:solidFill>
                </a:rPr>
                <a:t> план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9475" name="Text Box 45"/>
            <p:cNvSpPr txBox="1">
              <a:spLocks noChangeArrowheads="1"/>
            </p:cNvSpPr>
            <p:nvPr/>
          </p:nvSpPr>
          <p:spPr bwMode="auto">
            <a:xfrm>
              <a:off x="405" y="2256"/>
              <a:ext cx="116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b="1" dirty="0">
                  <a:solidFill>
                    <a:srgbClr val="C00000"/>
                  </a:solidFill>
                </a:rPr>
                <a:t>Учебный план 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9476" name="Text Box 46"/>
            <p:cNvSpPr txBox="1">
              <a:spLocks noChangeArrowheads="1"/>
            </p:cNvSpPr>
            <p:nvPr/>
          </p:nvSpPr>
          <p:spPr bwMode="auto">
            <a:xfrm>
              <a:off x="336" y="3225"/>
              <a:ext cx="1542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ru-RU" b="1" dirty="0">
                  <a:solidFill>
                    <a:srgbClr val="C00000"/>
                  </a:solidFill>
                </a:rPr>
                <a:t>Рабочие учебные программы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Oval 84"/>
            <p:cNvSpPr>
              <a:spLocks noChangeArrowheads="1"/>
            </p:cNvSpPr>
            <p:nvPr/>
          </p:nvSpPr>
          <p:spPr bwMode="gray">
            <a:xfrm>
              <a:off x="2113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8" name="Oval 85"/>
            <p:cNvSpPr>
              <a:spLocks noChangeArrowheads="1"/>
            </p:cNvSpPr>
            <p:nvPr/>
          </p:nvSpPr>
          <p:spPr bwMode="gray">
            <a:xfrm>
              <a:off x="3600" y="1395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82B820"/>
                </a:gs>
                <a:gs pos="100000">
                  <a:srgbClr val="3C550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9" name="Oval 86"/>
            <p:cNvSpPr>
              <a:spLocks noChangeArrowheads="1"/>
            </p:cNvSpPr>
            <p:nvPr/>
          </p:nvSpPr>
          <p:spPr bwMode="gray">
            <a:xfrm>
              <a:off x="3937" y="22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182F76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0" name="Oval 87"/>
            <p:cNvSpPr>
              <a:spLocks noChangeArrowheads="1"/>
            </p:cNvSpPr>
            <p:nvPr/>
          </p:nvSpPr>
          <p:spPr bwMode="gray">
            <a:xfrm>
              <a:off x="3400" y="324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AA62EC"/>
                </a:gs>
                <a:gs pos="100000">
                  <a:srgbClr val="4F2D6D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1" name="Oval 88"/>
            <p:cNvSpPr>
              <a:spLocks noChangeArrowheads="1"/>
            </p:cNvSpPr>
            <p:nvPr/>
          </p:nvSpPr>
          <p:spPr bwMode="gray">
            <a:xfrm>
              <a:off x="2119" y="3225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4747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2" name="Oval 89"/>
            <p:cNvSpPr>
              <a:spLocks noChangeArrowheads="1"/>
            </p:cNvSpPr>
            <p:nvPr/>
          </p:nvSpPr>
          <p:spPr bwMode="gray">
            <a:xfrm>
              <a:off x="1585" y="22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9460" name="Picture 2" descr="D:\Documents and Settings\Документы\Рабочий стол\О9\аним\j02839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924944"/>
            <a:ext cx="107156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584</TotalTime>
  <Words>614</Words>
  <Application>Microsoft Office PowerPoint</Application>
  <PresentationFormat>Экран (4:3)</PresentationFormat>
  <Paragraphs>76</Paragraphs>
  <Slides>22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Изящная</vt:lpstr>
      <vt:lpstr>Слайд</vt:lpstr>
      <vt:lpstr>  Муниципальное бюджетное общеобразовательное  учреждение средняя общеобразовательная школа № 2 пОРТФОЛИО</vt:lpstr>
      <vt:lpstr>   оглавление</vt:lpstr>
      <vt:lpstr>   Образование</vt:lpstr>
      <vt:lpstr>Много есть профессий на      планете. Но учитель –     лучшая из них.</vt:lpstr>
      <vt:lpstr>Курсы повышения  квалификации</vt:lpstr>
      <vt:lpstr>Моя педагогическая философия</vt:lpstr>
      <vt:lpstr>Моя профессиональная позиция</vt:lpstr>
      <vt:lpstr>Слайд 8</vt:lpstr>
      <vt:lpstr>Нормативные документы,  используемые в работе</vt:lpstr>
      <vt:lpstr>   Достижение учителя</vt:lpstr>
      <vt:lpstr>   Достижение учителя</vt:lpstr>
      <vt:lpstr>Результаты участия в конкурсах</vt:lpstr>
      <vt:lpstr>   Достижения учеников</vt:lpstr>
      <vt:lpstr>   Достижения учеников</vt:lpstr>
      <vt:lpstr>Достижения учеников</vt:lpstr>
      <vt:lpstr>   Внеурочная деятельность</vt:lpstr>
      <vt:lpstr>Внеурочная деятельность</vt:lpstr>
      <vt:lpstr>Внеурочная деятельность</vt:lpstr>
      <vt:lpstr>   Внеклассная деятельность</vt:lpstr>
      <vt:lpstr>   Внеклассная деятельность</vt:lpstr>
      <vt:lpstr>   Внеклассная деятельность</vt:lpstr>
      <vt:lpstr>«Уча других, мы учимся сами.»  (Сенека)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Компьютер</dc:creator>
  <cp:lastModifiedBy>Пользователь</cp:lastModifiedBy>
  <cp:revision>73</cp:revision>
  <dcterms:created xsi:type="dcterms:W3CDTF">2012-03-30T11:48:25Z</dcterms:created>
  <dcterms:modified xsi:type="dcterms:W3CDTF">2015-11-25T13:32:38Z</dcterms:modified>
</cp:coreProperties>
</file>