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4" r:id="rId4"/>
    <p:sldId id="275" r:id="rId5"/>
    <p:sldId id="276" r:id="rId6"/>
    <p:sldId id="277" r:id="rId7"/>
    <p:sldId id="278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8" r:id="rId18"/>
    <p:sldId id="270" r:id="rId19"/>
    <p:sldId id="271" r:id="rId20"/>
    <p:sldId id="272" r:id="rId21"/>
    <p:sldId id="273" r:id="rId22"/>
    <p:sldId id="26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767" autoAdjust="0"/>
  </p:normalViewPr>
  <p:slideViewPr>
    <p:cSldViewPr>
      <p:cViewPr>
        <p:scale>
          <a:sx n="61" d="100"/>
          <a:sy n="61" d="100"/>
        </p:scale>
        <p:origin x="-1572" y="-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3200400" cy="6858000"/>
          </a:xfrm>
          <a:prstGeom prst="rect">
            <a:avLst/>
          </a:prstGeom>
          <a:gradFill rotWithShape="0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457200"/>
            <a:ext cx="6400800" cy="4495800"/>
          </a:xfr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rect">
              <a:fillToRect r="100000" b="100000"/>
            </a:path>
          </a:gradFill>
        </p:spPr>
        <p:txBody>
          <a:bodyPr/>
          <a:lstStyle>
            <a:lvl1pPr algn="l">
              <a:defRPr sz="80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5105400"/>
            <a:ext cx="6400800" cy="762000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455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28600"/>
            <a:ext cx="1733550" cy="5943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981200" y="228600"/>
            <a:ext cx="5048250" cy="5943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083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658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726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981200" y="1524000"/>
            <a:ext cx="3200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34000" y="1524000"/>
            <a:ext cx="3200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165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544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74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020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51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692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1828800" cy="6858000"/>
          </a:xfrm>
          <a:prstGeom prst="rect">
            <a:avLst/>
          </a:prstGeom>
          <a:gradFill rotWithShape="0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228600"/>
            <a:ext cx="6934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524000"/>
            <a:ext cx="65532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01.12.2015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rgbClr val="0033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rgbClr val="0033CC"/>
          </a:solidFill>
          <a:effectLst>
            <a:outerShdw blurRad="38100" dist="38100" dir="2700000" algn="tl">
              <a:srgbClr val="000000"/>
            </a:outerShdw>
          </a:effectLst>
          <a:latin typeface="Aardvark Cafe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rgbClr val="0033CC"/>
          </a:solidFill>
          <a:effectLst>
            <a:outerShdw blurRad="38100" dist="38100" dir="2700000" algn="tl">
              <a:srgbClr val="000000"/>
            </a:outerShdw>
          </a:effectLst>
          <a:latin typeface="Aardvark Cafe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rgbClr val="0033CC"/>
          </a:solidFill>
          <a:effectLst>
            <a:outerShdw blurRad="38100" dist="38100" dir="2700000" algn="tl">
              <a:srgbClr val="000000"/>
            </a:outerShdw>
          </a:effectLst>
          <a:latin typeface="Aardvark Cafe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rgbClr val="0033CC"/>
          </a:solidFill>
          <a:effectLst>
            <a:outerShdw blurRad="38100" dist="38100" dir="2700000" algn="tl">
              <a:srgbClr val="000000"/>
            </a:outerShdw>
          </a:effectLst>
          <a:latin typeface="Aardvark Cafe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rgbClr val="0033CC"/>
          </a:solidFill>
          <a:effectLst>
            <a:outerShdw blurRad="38100" dist="38100" dir="2700000" algn="tl">
              <a:srgbClr val="000000"/>
            </a:outerShdw>
          </a:effectLst>
          <a:latin typeface="Aardvark Cafe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rgbClr val="0033CC"/>
          </a:solidFill>
          <a:effectLst>
            <a:outerShdw blurRad="38100" dist="38100" dir="2700000" algn="tl">
              <a:srgbClr val="000000"/>
            </a:outerShdw>
          </a:effectLst>
          <a:latin typeface="Aardvark Cafe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rgbClr val="0033CC"/>
          </a:solidFill>
          <a:effectLst>
            <a:outerShdw blurRad="38100" dist="38100" dir="2700000" algn="tl">
              <a:srgbClr val="000000"/>
            </a:outerShdw>
          </a:effectLst>
          <a:latin typeface="Aardvark Cafe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rgbClr val="0033CC"/>
          </a:solidFill>
          <a:effectLst>
            <a:outerShdw blurRad="38100" dist="38100" dir="2700000" algn="tl">
              <a:srgbClr val="000000"/>
            </a:outerShdw>
          </a:effectLst>
          <a:latin typeface="Aardvark Cafe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457200"/>
            <a:ext cx="7529538" cy="4495800"/>
          </a:xfrm>
          <a:effectLst>
            <a:glow rad="127000">
              <a:srgbClr val="C00000"/>
            </a:glow>
          </a:effectLst>
        </p:spPr>
        <p:txBody>
          <a:bodyPr/>
          <a:lstStyle/>
          <a:p>
            <a:pPr algn="ctr"/>
            <a:r>
              <a:rPr lang="ru-RU" sz="4400" b="1" dirty="0" smtClean="0">
                <a:latin typeface="Aardvark Cafe"/>
              </a:rPr>
              <a:t>Формирование коммуникативных УУД</a:t>
            </a:r>
            <a:br>
              <a:rPr lang="ru-RU" sz="4400" b="1" dirty="0" smtClean="0">
                <a:latin typeface="Aardvark Cafe"/>
              </a:rPr>
            </a:br>
            <a:r>
              <a:rPr lang="ru-RU" sz="4400" b="1" dirty="0" smtClean="0">
                <a:latin typeface="Aardvark Cafe"/>
              </a:rPr>
              <a:t>на уроках английского языка в начальной школе</a:t>
            </a:r>
            <a:br>
              <a:rPr lang="ru-RU" sz="4400" b="1" dirty="0" smtClean="0">
                <a:latin typeface="Aardvark Cafe"/>
              </a:rPr>
            </a:br>
            <a:r>
              <a:rPr lang="ru-RU" sz="4400" b="1" dirty="0" smtClean="0">
                <a:latin typeface="Aardvark Cafe"/>
              </a:rPr>
              <a:t>УМК «</a:t>
            </a:r>
            <a:r>
              <a:rPr lang="en-US" sz="4400" b="1" dirty="0" smtClean="0">
                <a:latin typeface="Aardvark Cafe"/>
              </a:rPr>
              <a:t>Spotlight</a:t>
            </a:r>
            <a:r>
              <a:rPr lang="ru-RU" sz="4400" b="1" dirty="0" smtClean="0">
                <a:latin typeface="Aardvark Cafe"/>
              </a:rPr>
              <a:t>»</a:t>
            </a:r>
            <a:endParaRPr lang="ru-RU" sz="4400" b="1" dirty="0">
              <a:latin typeface="Aardvark Cafe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39952" y="5445224"/>
            <a:ext cx="3722712" cy="10332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Презентация подготовлена </a:t>
            </a:r>
            <a:r>
              <a:rPr lang="ru-RU" b="1" dirty="0" err="1" smtClean="0">
                <a:solidFill>
                  <a:schemeClr val="tx1"/>
                </a:solidFill>
              </a:rPr>
              <a:t>Каргаполовой</a:t>
            </a:r>
            <a:r>
              <a:rPr lang="ru-RU" b="1" dirty="0" smtClean="0">
                <a:solidFill>
                  <a:schemeClr val="tx1"/>
                </a:solidFill>
              </a:rPr>
              <a:t> Т.М, учителем английского языка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28600"/>
            <a:ext cx="8415366" cy="1143000"/>
          </a:xfrm>
        </p:spPr>
        <p:txBody>
          <a:bodyPr/>
          <a:lstStyle/>
          <a:p>
            <a:r>
              <a:rPr lang="ru-RU" sz="3600" b="1" i="1" dirty="0" smtClean="0">
                <a:solidFill>
                  <a:srgbClr val="002060"/>
                </a:solidFill>
              </a:rPr>
              <a:t>Регулятивные </a:t>
            </a:r>
            <a:br>
              <a:rPr lang="ru-RU" sz="3600" b="1" i="1" dirty="0" smtClean="0">
                <a:solidFill>
                  <a:srgbClr val="002060"/>
                </a:solidFill>
              </a:rPr>
            </a:br>
            <a:r>
              <a:rPr lang="ru-RU" sz="3600" b="1" i="1" dirty="0" smtClean="0">
                <a:solidFill>
                  <a:srgbClr val="002060"/>
                </a:solidFill>
              </a:rPr>
              <a:t>универсальные учебные действия</a:t>
            </a: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24000"/>
            <a:ext cx="8215370" cy="46482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400" b="1" dirty="0" smtClean="0">
                <a:latin typeface="Cambria" pitchFamily="18" charset="0"/>
              </a:rPr>
              <a:t>обеспечивают организацию и регулирование учащимися своей учебной деятельности и формируются при помощи: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Игры в процессе обучения.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Инсценировок сказок.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Разыгрывания диалогов.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Составления рассказа по цепочке, по опорной схеме, по картинкам.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Тестовых заданий для самоконтроля.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28600"/>
            <a:ext cx="8343928" cy="1143000"/>
          </a:xfrm>
        </p:spPr>
        <p:txBody>
          <a:bodyPr/>
          <a:lstStyle/>
          <a:p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Познавательные </a:t>
            </a:r>
            <a:b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универсальные учебные действия</a:t>
            </a:r>
            <a:endParaRPr lang="ru-RU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24000"/>
            <a:ext cx="8358246" cy="46482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b="1" i="1" dirty="0" err="1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общеучебные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логические; </a:t>
            </a:r>
          </a:p>
          <a:p>
            <a:pPr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действия постановки и решения проблем</a:t>
            </a:r>
          </a:p>
          <a:p>
            <a:pPr>
              <a:buNone/>
            </a:pP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1.Работа с текстами - обучение  чтению.</a:t>
            </a:r>
          </a:p>
          <a:p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Умение выделять главное</a:t>
            </a:r>
          </a:p>
          <a:p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Умение строить высказывания с опорой на картинки</a:t>
            </a:r>
          </a:p>
          <a:p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Понимание  содержания текста</a:t>
            </a:r>
          </a:p>
          <a:p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Составление  оригинального текста на основе плана</a:t>
            </a:r>
          </a:p>
          <a:p>
            <a:pPr>
              <a:buNone/>
            </a:pPr>
            <a:endParaRPr lang="ru-RU" sz="2800" b="1" i="1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71480"/>
            <a:ext cx="8143932" cy="5600720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2. Работа с грамматическим и лексическим материалом. </a:t>
            </a:r>
            <a:endParaRPr lang="ru-RU" b="1" i="1" dirty="0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  <a:p>
            <a:pPr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Учить анализировать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Заполни таблицу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Заверши предложение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Вставь недостающие  слова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Замени картинки словами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Лексические игры – использование ребусов и кроссвордов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Использование ребуса, как средство введения новой темы</a:t>
            </a:r>
            <a:endParaRPr lang="ru-RU" b="1" i="1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500042"/>
            <a:ext cx="7820052" cy="5672158"/>
          </a:xfrm>
        </p:spPr>
        <p:txBody>
          <a:bodyPr/>
          <a:lstStyle/>
          <a:p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Отработка НЛЕ</a:t>
            </a:r>
          </a:p>
          <a:p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Отработка лексических и фонетических навыков </a:t>
            </a:r>
          </a:p>
          <a:p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Составь слова из букв другого слова</a:t>
            </a:r>
          </a:p>
          <a:p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Соотнеси слова со звуками</a:t>
            </a:r>
          </a:p>
          <a:p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Использование ребусов и кроссвордов в качестве домашнего задания</a:t>
            </a:r>
            <a:endParaRPr lang="ru-RU" sz="3600" b="1" i="1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105804" cy="5815034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  <a:latin typeface="Cambria" pitchFamily="18" charset="0"/>
              </a:rPr>
              <a:t>3. Постановка и решение проблем осуществляется при проектной деятельности.</a:t>
            </a:r>
            <a:endParaRPr lang="ru-RU" sz="4000" b="1" i="1" dirty="0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Нарисуй  и расскажи о своей любимой игрушке.</a:t>
            </a:r>
          </a:p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Придумай, нарисуй и опиши инопланетянина по опорным вопросам</a:t>
            </a:r>
          </a:p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Нарисуй и расскажи о своем любимом времени года</a:t>
            </a:r>
            <a:endParaRPr lang="ru-RU" b="1" i="1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28600"/>
            <a:ext cx="8415366" cy="1143000"/>
          </a:xfrm>
        </p:spPr>
        <p:txBody>
          <a:bodyPr/>
          <a:lstStyle/>
          <a:p>
            <a:r>
              <a:rPr lang="ru-RU" sz="4400" b="1" i="1" spc="300" dirty="0" smtClean="0">
                <a:solidFill>
                  <a:schemeClr val="accent6">
                    <a:lumMod val="50000"/>
                  </a:schemeClr>
                </a:solidFill>
                <a:latin typeface="Aardvark Cafe"/>
              </a:rPr>
              <a:t>Коммуникативные УУД</a:t>
            </a:r>
            <a:endParaRPr lang="ru-RU" sz="4400" spc="300" dirty="0">
              <a:solidFill>
                <a:schemeClr val="accent6">
                  <a:lumMod val="50000"/>
                </a:schemeClr>
              </a:solidFill>
              <a:latin typeface="Aardvark Cafe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24000"/>
            <a:ext cx="8429684" cy="4905396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Коммуникативные УУД - действия, которые обеспечивают социальную компетентность и сознательную ориентацию учащихся на позиции других людей (прежде всего, партнера по общению или деятельности), умение слушать и вступать в диалог, участвовать в коллективном обсуждении проблем, интегрироваться в группу сверстников и строить продуктивное взаимодействие и сотрудничество со сверстниками и взрослыми. 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</a:pPr>
            <a:endParaRPr lang="ru-RU" i="1" dirty="0" smtClean="0">
              <a:solidFill>
                <a:srgbClr val="CC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1.ccs.k12.in.us/uploads/0004/1274/talk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84" y="214291"/>
            <a:ext cx="4743450" cy="1500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2071678"/>
            <a:ext cx="7962928" cy="4100522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Формируются во всех видах речевой деятельности: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аудировании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, говорении, чтении и письме</a:t>
            </a:r>
          </a:p>
          <a:p>
            <a:pPr marL="0" indent="0">
              <a:spcBef>
                <a:spcPts val="0"/>
              </a:spcBef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Активизация монологической речи.</a:t>
            </a:r>
          </a:p>
          <a:p>
            <a:pPr marL="0" indent="0">
              <a:spcBef>
                <a:spcPts val="0"/>
              </a:spcBef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Создание  на уроках ситуации успеха. </a:t>
            </a:r>
          </a:p>
          <a:p>
            <a:pPr marL="0" indent="0">
              <a:spcBef>
                <a:spcPts val="0"/>
              </a:spcBef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Разучивание песен</a:t>
            </a:r>
          </a:p>
          <a:p>
            <a:pPr marL="0" indent="0">
              <a:spcBef>
                <a:spcPts val="0"/>
              </a:spcBef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Использование </a:t>
            </a: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стихов -</a:t>
            </a:r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договорок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при разучивании лексики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28600"/>
            <a:ext cx="8415366" cy="1143000"/>
          </a:xfrm>
        </p:spPr>
        <p:txBody>
          <a:bodyPr/>
          <a:lstStyle/>
          <a:p>
            <a:r>
              <a:rPr lang="ru-RU" sz="3600" b="1" i="1" cap="all" spc="30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Aardvark Cafe"/>
              </a:rPr>
              <a:t>Общеучебные </a:t>
            </a:r>
            <a:br>
              <a:rPr lang="ru-RU" sz="3600" b="1" i="1" cap="all" spc="30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Aardvark Cafe"/>
              </a:rPr>
            </a:br>
            <a:r>
              <a:rPr lang="ru-RU" sz="3600" b="1" i="1" cap="all" spc="300" dirty="0" smtClean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Aardvark Cafe"/>
              </a:rPr>
              <a:t>универсальные действия:</a:t>
            </a:r>
            <a:endParaRPr lang="ru-RU" sz="6000" i="1" spc="3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  <a:latin typeface="Aardvark Cafe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24000"/>
            <a:ext cx="8034366" cy="4976834"/>
          </a:xfrm>
        </p:spPr>
        <p:txBody>
          <a:bodyPr/>
          <a:lstStyle/>
          <a:p>
            <a:pPr>
              <a:buNone/>
            </a:pPr>
            <a:r>
              <a:rPr lang="ru-RU" sz="27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1.Действия по самостоятельному выделению и формулированию познавательной задачи.</a:t>
            </a:r>
          </a:p>
          <a:p>
            <a:pPr>
              <a:buNone/>
            </a:pPr>
            <a:r>
              <a:rPr lang="ru-RU" sz="27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2. Действия по поиску и выделению необходимой информации. </a:t>
            </a:r>
          </a:p>
          <a:p>
            <a:pPr>
              <a:buNone/>
            </a:pPr>
            <a:r>
              <a:rPr lang="ru-RU" sz="27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3. Действия, связанные с осознанным и самостоятельным построением устного и письменного речевого высказывания на ИЯ; </a:t>
            </a:r>
          </a:p>
          <a:p>
            <a:pPr>
              <a:buNone/>
            </a:pPr>
            <a:r>
              <a:rPr lang="ru-RU" sz="27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4. Действия по выбору языковых средств; </a:t>
            </a:r>
          </a:p>
          <a:p>
            <a:pPr>
              <a:buNone/>
            </a:pPr>
            <a:r>
              <a:rPr lang="ru-RU" sz="27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5. Действия, связанные с рефлексией; </a:t>
            </a:r>
          </a:p>
          <a:p>
            <a:pPr>
              <a:buNone/>
            </a:pPr>
            <a:r>
              <a:rPr lang="ru-RU" sz="27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6. Действия смыслового чтения.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28600"/>
            <a:ext cx="8915400" cy="1143000"/>
          </a:xfrm>
        </p:spPr>
        <p:txBody>
          <a:bodyPr/>
          <a:lstStyle/>
          <a:p>
            <a:r>
              <a:rPr lang="ru-RU" sz="2800" b="1" i="1" cap="all" spc="300" dirty="0" smtClean="0">
                <a:ln/>
                <a:solidFill>
                  <a:schemeClr val="accent6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ardvark Cafe"/>
              </a:rPr>
              <a:t>Используемые технологии при обучении коммуникативным УУД</a:t>
            </a:r>
            <a:endParaRPr lang="ru-RU" sz="4400" i="1" spc="300" dirty="0">
              <a:solidFill>
                <a:schemeClr val="accent6">
                  <a:lumMod val="50000"/>
                </a:schemeClr>
              </a:solidFill>
              <a:latin typeface="Aardvark Cafe"/>
            </a:endParaRPr>
          </a:p>
        </p:txBody>
      </p:sp>
      <p:sp>
        <p:nvSpPr>
          <p:cNvPr id="6" name="Cloud 7"/>
          <p:cNvSpPr>
            <a:spLocks noGrp="1"/>
          </p:cNvSpPr>
          <p:nvPr>
            <p:ph idx="1"/>
          </p:nvPr>
        </p:nvSpPr>
        <p:spPr>
          <a:xfrm>
            <a:off x="214282" y="1428736"/>
            <a:ext cx="3643338" cy="242889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1800" b="1" u="sng" dirty="0">
                <a:solidFill>
                  <a:schemeClr val="tx1"/>
                </a:solidFill>
              </a:rPr>
              <a:t>Технология </a:t>
            </a:r>
            <a:r>
              <a:rPr lang="ru-RU" sz="1800" b="1" u="sng" dirty="0" smtClean="0">
                <a:solidFill>
                  <a:schemeClr val="tx1"/>
                </a:solidFill>
              </a:rPr>
              <a:t>интерактивного</a:t>
            </a:r>
          </a:p>
          <a:p>
            <a:pPr algn="ctr">
              <a:buNone/>
            </a:pPr>
            <a:r>
              <a:rPr lang="ru-RU" sz="1800" b="1" u="sng" dirty="0" smtClean="0">
                <a:solidFill>
                  <a:schemeClr val="tx1"/>
                </a:solidFill>
              </a:rPr>
              <a:t>обучения</a:t>
            </a:r>
            <a:endParaRPr lang="ru-RU" sz="1800" b="1" dirty="0">
              <a:solidFill>
                <a:schemeClr val="tx1"/>
              </a:solidFill>
            </a:endParaRPr>
          </a:p>
        </p:txBody>
      </p:sp>
      <p:sp>
        <p:nvSpPr>
          <p:cNvPr id="7" name="Cloud 9"/>
          <p:cNvSpPr/>
          <p:nvPr/>
        </p:nvSpPr>
        <p:spPr>
          <a:xfrm>
            <a:off x="4643438" y="1500174"/>
            <a:ext cx="3786214" cy="257176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u="sng" dirty="0" smtClean="0">
                <a:solidFill>
                  <a:schemeClr val="tx1"/>
                </a:solidFill>
              </a:rPr>
              <a:t> </a:t>
            </a:r>
            <a:r>
              <a:rPr lang="ru-RU" b="1" u="sng" dirty="0">
                <a:solidFill>
                  <a:schemeClr val="tx1"/>
                </a:solidFill>
              </a:rPr>
              <a:t>Информационно-коммуникационная технология обучения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8" name="Cloud 8"/>
          <p:cNvSpPr/>
          <p:nvPr/>
        </p:nvSpPr>
        <p:spPr>
          <a:xfrm>
            <a:off x="285720" y="4071942"/>
            <a:ext cx="3636404" cy="250033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>
                <a:solidFill>
                  <a:schemeClr val="tx1"/>
                </a:solidFill>
              </a:rPr>
              <a:t>Технология проблемного обучения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9" name="Cloud 11"/>
          <p:cNvSpPr/>
          <p:nvPr/>
        </p:nvSpPr>
        <p:spPr>
          <a:xfrm>
            <a:off x="4572000" y="4000504"/>
            <a:ext cx="3951890" cy="264320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>
                <a:solidFill>
                  <a:schemeClr val="tx1"/>
                </a:solidFill>
              </a:rPr>
              <a:t>Метод проектов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28600"/>
            <a:ext cx="8629680" cy="1143000"/>
          </a:xfrm>
        </p:spPr>
        <p:txBody>
          <a:bodyPr/>
          <a:lstStyle/>
          <a:p>
            <a:r>
              <a:rPr lang="ru-RU" sz="3600" b="1" i="1" cap="all" dirty="0" smtClean="0">
                <a:ln/>
                <a:solidFill>
                  <a:schemeClr val="accent6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ardvark Cafe"/>
              </a:rPr>
              <a:t>Игровые методы и ситуации  </a:t>
            </a:r>
            <a:endParaRPr lang="en-US" sz="3600" b="1" i="1" cap="all" dirty="0">
              <a:ln/>
              <a:solidFill>
                <a:schemeClr val="accent6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ardvark Cafe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572560" cy="5119710"/>
          </a:xfrm>
        </p:spPr>
        <p:txBody>
          <a:bodyPr/>
          <a:lstStyle/>
          <a:p>
            <a:pPr marL="285750" indent="-285750">
              <a:buFont typeface="Wingdings" pitchFamily="2" charset="2"/>
              <a:buChar char="v"/>
            </a:pPr>
            <a:r>
              <a:rPr lang="ru-RU" sz="2000" b="1" i="1" dirty="0" smtClean="0">
                <a:latin typeface="Cambria" pitchFamily="18" charset="0"/>
                <a:cs typeface="Times New Roman" pitchFamily="18" charset="0"/>
              </a:rPr>
              <a:t>Оправдывает необоснованное требование общаться на английском языке с учителем и одноклассниками.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000" b="1" i="1" dirty="0" smtClean="0">
                <a:latin typeface="Cambria" pitchFamily="18" charset="0"/>
                <a:cs typeface="Times New Roman" pitchFamily="18" charset="0"/>
              </a:rPr>
              <a:t>     Позволяет найти способы сделать для учащихся коммуникативно-значимыми фразы, в основе которых лежат простейшие грамматические модели.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000" b="1" i="1" dirty="0" smtClean="0">
                <a:latin typeface="Cambria" pitchFamily="18" charset="0"/>
                <a:cs typeface="Times New Roman" pitchFamily="18" charset="0"/>
              </a:rPr>
              <a:t>     Психологически оправдывает и делает эмоционально привлекательным повторение одних и тех же речевых моделей и стандартных диалогов.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000" b="1" i="1" dirty="0" smtClean="0">
                <a:latin typeface="Cambria" pitchFamily="18" charset="0"/>
                <a:cs typeface="Times New Roman" pitchFamily="18" charset="0"/>
              </a:rPr>
              <a:t>     Развивает способность анализировать, сравнивать и обобщать.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000" b="1" i="1" dirty="0" smtClean="0">
                <a:latin typeface="Cambria" pitchFamily="18" charset="0"/>
                <a:cs typeface="Times New Roman" pitchFamily="18" charset="0"/>
              </a:rPr>
              <a:t>     Позволяет активизировать  резервные возможности обучаемых.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000" b="1" i="1" dirty="0" smtClean="0">
                <a:latin typeface="Cambria" pitchFamily="18" charset="0"/>
                <a:cs typeface="Times New Roman" pitchFamily="18" charset="0"/>
              </a:rPr>
              <a:t>     Знания применяются практически.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000" b="1" i="1" dirty="0" smtClean="0">
                <a:latin typeface="Cambria" pitchFamily="18" charset="0"/>
                <a:cs typeface="Times New Roman" pitchFamily="18" charset="0"/>
              </a:rPr>
              <a:t>     Вносит разнообразие в учебный процесс.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000" b="1" i="1" dirty="0" smtClean="0">
                <a:latin typeface="Cambria" pitchFamily="18" charset="0"/>
                <a:cs typeface="Times New Roman" pitchFamily="18" charset="0"/>
              </a:rPr>
              <a:t>     Развивает творчество школьников.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ru-RU" sz="2000" b="1" i="1" dirty="0" smtClean="0">
                <a:latin typeface="Cambria" pitchFamily="18" charset="0"/>
                <a:cs typeface="Times New Roman" pitchFamily="18" charset="0"/>
              </a:rPr>
              <a:t>     Учит организовывать свою деятельность.</a:t>
            </a:r>
            <a:endParaRPr lang="ru-RU" sz="3600" b="1" i="1" dirty="0" smtClean="0">
              <a:latin typeface="Cambria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857232"/>
            <a:ext cx="8143932" cy="5314968"/>
          </a:xfrm>
        </p:spPr>
        <p:txBody>
          <a:bodyPr/>
          <a:lstStyle/>
          <a:p>
            <a:pPr algn="ctr">
              <a:buNone/>
            </a:pPr>
            <a:endParaRPr lang="en-US" sz="44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4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«Ученик - не сосуд,</a:t>
            </a:r>
            <a:endParaRPr lang="en-US" sz="44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4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который надо наполнить, </a:t>
            </a:r>
            <a:endParaRPr lang="en-US" sz="44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sz="4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факел, который необходимо зажечь»</a:t>
            </a:r>
            <a:r>
              <a:rPr lang="ru-RU" sz="4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57166"/>
            <a:ext cx="8501122" cy="614366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b="1" i="1" spc="3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ardvark Cafe"/>
              </a:rPr>
              <a:t>Подводя итог можно сказать, что каждый урок иностранного языка, как и внеклассная и внеурочная деятельность способствуют развитию коммуникативных УУД.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Результатами своей деятельности по формированию коммуникативных  учебных  действий на уроках английского языка на данном этапе я считаю:</a:t>
            </a:r>
          </a:p>
          <a:p>
            <a:pPr marL="0" indent="0">
              <a:spcBef>
                <a:spcPts val="0"/>
              </a:spcBef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умение детей учитывать позиции других людей.</a:t>
            </a:r>
          </a:p>
          <a:p>
            <a:pPr marL="0" indent="0">
              <a:spcBef>
                <a:spcPts val="0"/>
              </a:spcBef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умение учащимися слушать, вступать в диалог, спрашивать.</a:t>
            </a:r>
          </a:p>
          <a:p>
            <a:pPr marL="0" indent="0">
              <a:spcBef>
                <a:spcPts val="0"/>
              </a:spcBef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умение детей участвовать в коллективном обсуждении.</a:t>
            </a:r>
            <a:endParaRPr lang="ru-RU" sz="2400" i="1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500042"/>
            <a:ext cx="8501122" cy="5672158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3600" b="1" i="1" spc="3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ardvark Cafe"/>
              </a:rPr>
              <a:t>Есть три ошибки в общении людей: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600" b="1" i="1" spc="3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ardvark Cafe"/>
              </a:rPr>
              <a:t>первая</a:t>
            </a:r>
            <a:r>
              <a:rPr lang="ru-RU" sz="3600" b="1" i="1" spc="3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ardvark Cafe"/>
              </a:rPr>
              <a:t> - это желание говорить прежде, чем нужно;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600" b="1" i="1" spc="3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ardvark Cafe"/>
              </a:rPr>
              <a:t>вторая</a:t>
            </a:r>
            <a:r>
              <a:rPr lang="ru-RU" sz="3600" b="1" i="1" spc="3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ardvark Cafe"/>
              </a:rPr>
              <a:t> - застенчивость, не говорить когда это нужно; </a:t>
            </a:r>
            <a:r>
              <a:rPr lang="ru-RU" sz="3600" b="1" i="1" spc="3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ardvark Cafe"/>
              </a:rPr>
              <a:t>третья</a:t>
            </a:r>
            <a:r>
              <a:rPr lang="ru-RU" sz="3600" b="1" i="1" spc="3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ardvark Cafe"/>
              </a:rPr>
              <a:t> - говорить,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600" b="1" i="1" spc="3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ardvark Cafe"/>
              </a:rPr>
              <a:t>не наблюдая за вашим слушателем.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4800" b="1" i="1" spc="3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ardvark Cafe"/>
              </a:rPr>
              <a:t>Конфуций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28600"/>
            <a:ext cx="8343928" cy="1143000"/>
          </a:xfrm>
        </p:spPr>
        <p:txBody>
          <a:bodyPr/>
          <a:lstStyle/>
          <a:p>
            <a:r>
              <a:rPr lang="ru-RU" b="1" i="1" spc="300" dirty="0" smtClean="0">
                <a:solidFill>
                  <a:schemeClr val="accent6">
                    <a:lumMod val="50000"/>
                  </a:schemeClr>
                </a:solidFill>
              </a:rPr>
              <a:t>Результат работы:</a:t>
            </a:r>
            <a:endParaRPr lang="ru-RU" spc="3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24000"/>
            <a:ext cx="8286808" cy="5119710"/>
          </a:xfrm>
        </p:spPr>
        <p:txBody>
          <a:bodyPr/>
          <a:lstStyle/>
          <a:p>
            <a:pPr marL="0" indent="0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Детям должно быть интересно учиться, важно, чтобы они с большим желанием шли на занятия.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  <a:p>
            <a:pPr marL="0" indent="0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Родители должны видеть               положительные результаты работы детей.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  <a:p>
            <a:pPr marL="0" indent="0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Преподаватель должен получать удовольствие от каждого занятия с детьми.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28600"/>
            <a:ext cx="8272490" cy="1143000"/>
          </a:xfrm>
        </p:spPr>
        <p:txBody>
          <a:bodyPr/>
          <a:lstStyle/>
          <a:p>
            <a:r>
              <a:rPr lang="ru-RU" sz="4400" b="1" i="1" spc="300" dirty="0" smtClean="0">
                <a:solidFill>
                  <a:schemeClr val="accent6">
                    <a:lumMod val="50000"/>
                  </a:schemeClr>
                </a:solidFill>
                <a:latin typeface="Aardvark Cafe"/>
              </a:rPr>
              <a:t>Актуальность</a:t>
            </a:r>
            <a:endParaRPr lang="ru-RU" sz="4400" b="1" i="1" spc="300" dirty="0">
              <a:solidFill>
                <a:schemeClr val="accent6">
                  <a:lumMod val="50000"/>
                </a:schemeClr>
              </a:solidFill>
              <a:latin typeface="Aardvark Cafe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524000"/>
            <a:ext cx="7962928" cy="4648200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endParaRPr lang="en-US" b="1" dirty="0" smtClean="0">
              <a:solidFill>
                <a:schemeClr val="bg2">
                  <a:lumMod val="25000"/>
                </a:schemeClr>
              </a:solidFill>
              <a:latin typeface="Cambria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обусловлена потребностью общества и системы образования в формировании коммуникативных УУД учащихся, являющихся одной из основных составляющих умения учиться, начиная с младшего школьного возраста, что является требованием ФГОС.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28600"/>
            <a:ext cx="8343928" cy="1143000"/>
          </a:xfrm>
        </p:spPr>
        <p:txBody>
          <a:bodyPr/>
          <a:lstStyle/>
          <a:p>
            <a:r>
              <a:rPr lang="ru-RU" sz="4400" b="1" i="1" spc="300" dirty="0" smtClean="0">
                <a:solidFill>
                  <a:schemeClr val="tx2">
                    <a:lumMod val="50000"/>
                  </a:schemeClr>
                </a:solidFill>
                <a:latin typeface="Aardvark Cafe"/>
              </a:rPr>
              <a:t>Цели и задачи</a:t>
            </a:r>
            <a:endParaRPr lang="ru-RU" sz="4400" b="1" i="1" spc="300" dirty="0">
              <a:latin typeface="Aardvark Cafe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24000"/>
            <a:ext cx="8105804" cy="4648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        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Цель</a:t>
            </a: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-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 формирование коммуникативных УУД на уроках английского языка через использование разных видов деятельности.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      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Задачи: 	</a:t>
            </a:r>
          </a:p>
          <a:p>
            <a:pPr marL="0" lvl="0" indent="0">
              <a:spcBef>
                <a:spcPts val="0"/>
              </a:spcBef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определить сущность,  особенности,  значение  коммуникативных  УУД;</a:t>
            </a:r>
          </a:p>
          <a:p>
            <a:pPr marL="0" lvl="0" indent="0">
              <a:spcBef>
                <a:spcPts val="0"/>
              </a:spcBef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разработать комплекс заданий (задач) для формирования коммуникативных УУД у школьников;</a:t>
            </a:r>
          </a:p>
          <a:p>
            <a:pPr marL="0" lvl="0" indent="0">
              <a:spcBef>
                <a:spcPts val="0"/>
              </a:spcBef>
            </a:pP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формировать и развивать коммуникативные УУД  за счёт использования ЭОР,  ресурсов сети интернет, разных видов деятельности;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8600"/>
            <a:ext cx="8486804" cy="1143000"/>
          </a:xfrm>
        </p:spPr>
        <p:txBody>
          <a:bodyPr/>
          <a:lstStyle/>
          <a:p>
            <a:r>
              <a:rPr lang="ru-RU" sz="4400" b="1" i="1" spc="300" dirty="0" smtClean="0">
                <a:solidFill>
                  <a:schemeClr val="accent6">
                    <a:lumMod val="50000"/>
                  </a:schemeClr>
                </a:solidFill>
                <a:latin typeface="Aardvark Cafe"/>
              </a:rPr>
              <a:t>Ожидаемые результаты</a:t>
            </a:r>
            <a:endParaRPr lang="ru-RU" sz="4400" b="1" i="1" spc="300" dirty="0">
              <a:solidFill>
                <a:schemeClr val="accent6">
                  <a:lumMod val="50000"/>
                </a:schemeClr>
              </a:solidFill>
              <a:latin typeface="Aardvark Cafe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24000"/>
            <a:ext cx="8501122" cy="4648200"/>
          </a:xfrm>
        </p:spPr>
        <p:txBody>
          <a:bodyPr/>
          <a:lstStyle/>
          <a:p>
            <a:pPr algn="ctr">
              <a:buNone/>
            </a:pPr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Должны быть сформированы:</a:t>
            </a:r>
          </a:p>
          <a:p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умения проявлять активность в познании окружающего мира</a:t>
            </a:r>
          </a:p>
          <a:p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научиться  добывать знания из различных источников информации, её анализировать</a:t>
            </a:r>
          </a:p>
          <a:p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делать обобщение</a:t>
            </a:r>
          </a:p>
          <a:p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формулировать и аргументировать выводы</a:t>
            </a:r>
          </a:p>
          <a:p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уметь применять полученные знания на практике в различных ситуациях.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701118" cy="1771640"/>
          </a:xfrm>
        </p:spPr>
        <p:txBody>
          <a:bodyPr/>
          <a:lstStyle/>
          <a:p>
            <a:r>
              <a:rPr lang="en-GB" sz="4400" b="1" i="1" spc="300" dirty="0" smtClean="0">
                <a:solidFill>
                  <a:schemeClr val="accent6">
                    <a:lumMod val="50000"/>
                  </a:schemeClr>
                </a:solidFill>
                <a:latin typeface="Aardvark Cafe"/>
              </a:rPr>
              <a:t>Универсальные учебные действия</a:t>
            </a:r>
            <a:r>
              <a:rPr lang="ru-RU" sz="4400" b="1" i="1" spc="300" dirty="0" smtClean="0">
                <a:solidFill>
                  <a:schemeClr val="accent6">
                    <a:lumMod val="50000"/>
                  </a:schemeClr>
                </a:solidFill>
                <a:latin typeface="Aardvark Cafe"/>
              </a:rPr>
              <a:t> </a:t>
            </a:r>
            <a:br>
              <a:rPr lang="ru-RU" sz="4400" b="1" i="1" spc="300" dirty="0" smtClean="0">
                <a:solidFill>
                  <a:schemeClr val="accent6">
                    <a:lumMod val="50000"/>
                  </a:schemeClr>
                </a:solidFill>
                <a:latin typeface="Aardvark Cafe"/>
              </a:rPr>
            </a:br>
            <a:r>
              <a:rPr lang="ru-RU" sz="3600" b="1" i="1" spc="300" dirty="0" smtClean="0">
                <a:solidFill>
                  <a:schemeClr val="accent6">
                    <a:lumMod val="50000"/>
                  </a:schemeClr>
                </a:solidFill>
                <a:latin typeface="Aardvark Cafe"/>
              </a:rPr>
              <a:t>(в широком значении)</a:t>
            </a:r>
            <a:endParaRPr lang="ru-RU" sz="4400" b="1" i="1" spc="300" dirty="0">
              <a:solidFill>
                <a:schemeClr val="accent6">
                  <a:lumMod val="50000"/>
                </a:schemeClr>
              </a:solidFill>
              <a:latin typeface="Aardvark Cafe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428868"/>
            <a:ext cx="8001056" cy="3743332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b="1" i="1" spc="3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Умение учиться,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i="1" spc="3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т.е. </a:t>
            </a:r>
            <a:r>
              <a:rPr lang="en-GB" b="1" i="1" spc="3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способность субъекта к </a:t>
            </a:r>
            <a:endParaRPr lang="ru-RU" b="1" i="1" spc="300" dirty="0" smtClean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GB" b="1" i="1" spc="3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саморазвитию и самосовершенствованию</a:t>
            </a:r>
            <a:r>
              <a:rPr lang="ru-RU" b="1" i="1" spc="3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b="1" i="1" spc="3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путем сознательного и активного присвоения нового социального опыта</a:t>
            </a:r>
            <a:r>
              <a:rPr lang="ru-RU" b="1" i="1" spc="3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.</a:t>
            </a:r>
            <a:endParaRPr lang="ru-RU" b="1" i="1" spc="300" dirty="0">
              <a:solidFill>
                <a:schemeClr val="accent1">
                  <a:lumMod val="50000"/>
                </a:schemeClr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8600"/>
            <a:ext cx="8486804" cy="1771640"/>
          </a:xfrm>
        </p:spPr>
        <p:txBody>
          <a:bodyPr/>
          <a:lstStyle/>
          <a:p>
            <a:r>
              <a:rPr lang="en-GB" sz="4400" b="1" i="1" spc="300" dirty="0" smtClean="0">
                <a:solidFill>
                  <a:schemeClr val="accent6">
                    <a:lumMod val="50000"/>
                  </a:schemeClr>
                </a:solidFill>
                <a:latin typeface="Aardvark Cafe"/>
              </a:rPr>
              <a:t>Универсальные учебные действия</a:t>
            </a:r>
            <a:r>
              <a:rPr lang="ru-RU" sz="4400" b="1" i="1" spc="300" dirty="0" smtClean="0">
                <a:solidFill>
                  <a:schemeClr val="accent6">
                    <a:lumMod val="50000"/>
                  </a:schemeClr>
                </a:solidFill>
                <a:latin typeface="Aardvark Cafe"/>
              </a:rPr>
              <a:t> </a:t>
            </a:r>
            <a:br>
              <a:rPr lang="ru-RU" sz="4400" b="1" i="1" spc="300" dirty="0" smtClean="0">
                <a:solidFill>
                  <a:schemeClr val="accent6">
                    <a:lumMod val="50000"/>
                  </a:schemeClr>
                </a:solidFill>
                <a:latin typeface="Aardvark Cafe"/>
              </a:rPr>
            </a:br>
            <a:r>
              <a:rPr lang="ru-RU" sz="4400" b="1" i="1" spc="300" dirty="0" smtClean="0">
                <a:solidFill>
                  <a:schemeClr val="accent6">
                    <a:lumMod val="50000"/>
                  </a:schemeClr>
                </a:solidFill>
                <a:latin typeface="Aardvark Cafe"/>
              </a:rPr>
              <a:t>(в узком значении)</a:t>
            </a:r>
            <a:endParaRPr lang="ru-RU" sz="4400" b="1" i="1" spc="300" dirty="0">
              <a:solidFill>
                <a:schemeClr val="accent6">
                  <a:lumMod val="50000"/>
                </a:schemeClr>
              </a:solidFill>
              <a:latin typeface="Aardvark Cafe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500306"/>
            <a:ext cx="8429684" cy="3671894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b="1" i="1" spc="300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Совокупность способов действия учащегося (а также связанных с ними навыков учебной работы), обеспечивающих самостоятельное усвоение новых знаний, формирование умений, включая организацию этого процесса.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28600"/>
            <a:ext cx="8715436" cy="1914516"/>
          </a:xfrm>
        </p:spPr>
        <p:txBody>
          <a:bodyPr/>
          <a:lstStyle/>
          <a:p>
            <a:r>
              <a:rPr lang="ru-RU" sz="4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</a:t>
            </a:r>
            <a:br>
              <a:rPr lang="ru-RU" sz="4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Универсальных Учебных Действий</a:t>
            </a:r>
            <a:endParaRPr lang="ru-RU" sz="44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214554"/>
            <a:ext cx="7820052" cy="3957646"/>
          </a:xfrm>
        </p:spPr>
        <p:txBody>
          <a:bodyPr/>
          <a:lstStyle/>
          <a:p>
            <a:r>
              <a:rPr lang="ru-RU" sz="44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Личностные</a:t>
            </a:r>
          </a:p>
          <a:p>
            <a:r>
              <a:rPr lang="ru-RU" sz="44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Регулятивные</a:t>
            </a:r>
          </a:p>
          <a:p>
            <a:r>
              <a:rPr lang="ru-RU" sz="44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Познавательные</a:t>
            </a:r>
          </a:p>
          <a:p>
            <a:r>
              <a:rPr lang="ru-RU" sz="44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Коммуникативные</a:t>
            </a:r>
          </a:p>
          <a:p>
            <a:endParaRPr lang="ru-RU" dirty="0"/>
          </a:p>
        </p:txBody>
      </p:sp>
      <p:pic>
        <p:nvPicPr>
          <p:cNvPr id="4" name="Рисунок 1" descr="http://player.myshared.ru/383/data/images/img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45224"/>
            <a:ext cx="7904112" cy="11521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1">
                <a:lumMod val="5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8600"/>
            <a:ext cx="8486804" cy="1143000"/>
          </a:xfrm>
        </p:spPr>
        <p:txBody>
          <a:bodyPr/>
          <a:lstStyle/>
          <a:p>
            <a:r>
              <a:rPr lang="ru-RU" sz="3600" b="1" i="1" dirty="0" smtClean="0">
                <a:solidFill>
                  <a:srgbClr val="002060"/>
                </a:solidFill>
              </a:rPr>
              <a:t>Личностные </a:t>
            </a:r>
            <a:br>
              <a:rPr lang="ru-RU" sz="3600" b="1" i="1" dirty="0" smtClean="0">
                <a:solidFill>
                  <a:srgbClr val="002060"/>
                </a:solidFill>
              </a:rPr>
            </a:br>
            <a:r>
              <a:rPr lang="ru-RU" sz="3600" b="1" i="1" dirty="0" smtClean="0">
                <a:solidFill>
                  <a:srgbClr val="002060"/>
                </a:solidFill>
              </a:rPr>
              <a:t>универсальные учебные действия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24000"/>
            <a:ext cx="8643998" cy="4648200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dirty="0" smtClean="0">
                <a:latin typeface="Cambria" pitchFamily="18" charset="0"/>
              </a:rPr>
              <a:t>способствуют развитию личностных качеств и способностей ребёнка</a:t>
            </a:r>
            <a:r>
              <a:rPr lang="ru-RU" sz="2400" b="1" i="1" dirty="0" smtClean="0">
                <a:latin typeface="Cambria" pitchFamily="18" charset="0"/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b="1" i="1" dirty="0" smtClean="0">
                <a:solidFill>
                  <a:srgbClr val="CC0000"/>
                </a:solidFill>
                <a:latin typeface="Cambria" pitchFamily="18" charset="0"/>
              </a:rPr>
              <a:t/>
            </a:r>
            <a:br>
              <a:rPr lang="ru-RU" sz="2000" b="1" i="1" dirty="0" smtClean="0">
                <a:solidFill>
                  <a:srgbClr val="CC0000"/>
                </a:solidFill>
                <a:latin typeface="Cambria" pitchFamily="18" charset="0"/>
              </a:rPr>
            </a:br>
            <a:r>
              <a:rPr lang="ru-RU" sz="2800" b="1" i="1" dirty="0" smtClean="0">
                <a:solidFill>
                  <a:srgbClr val="002060"/>
                </a:solidFill>
                <a:latin typeface="Cambria" pitchFamily="18" charset="0"/>
              </a:rPr>
              <a:t>Формирование Личностных УУД: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800" b="1" i="1" dirty="0" smtClean="0">
              <a:solidFill>
                <a:srgbClr val="002060"/>
              </a:solidFill>
              <a:latin typeface="Cambria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 Рассказ о себе и своей семье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 Диалог со сверстниками и учителем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Cambria" pitchFamily="18" charset="0"/>
              </a:rPr>
              <a:t>  Знакомство с традициями и обычаями страны изучаемого языка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by Blues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ardvark Cafe"/>
        <a:ea typeface=""/>
        <a:cs typeface=""/>
      </a:majorFont>
      <a:minorFont>
        <a:latin typeface="Aardvark Caf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Презентация7</Template>
  <TotalTime>106</TotalTime>
  <Words>634</Words>
  <Application>Microsoft Office PowerPoint</Application>
  <PresentationFormat>Экран (4:3)</PresentationFormat>
  <Paragraphs>119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Baby Blues</vt:lpstr>
      <vt:lpstr>Формирование коммуникативных УУД на уроках английского языка в начальной школе УМК «Spotlight»</vt:lpstr>
      <vt:lpstr>Презентация PowerPoint</vt:lpstr>
      <vt:lpstr>Актуальность</vt:lpstr>
      <vt:lpstr>Цели и задачи</vt:lpstr>
      <vt:lpstr>Ожидаемые результаты</vt:lpstr>
      <vt:lpstr>Универсальные учебные действия  (в широком значении)</vt:lpstr>
      <vt:lpstr>Универсальные учебные действия  (в узком значении)</vt:lpstr>
      <vt:lpstr>Виды  Универсальных Учебных Действий</vt:lpstr>
      <vt:lpstr>Личностные  универсальные учебные действия</vt:lpstr>
      <vt:lpstr>Регулятивные  универсальные учебные действия </vt:lpstr>
      <vt:lpstr>Познавательные  универсальные учебные действия</vt:lpstr>
      <vt:lpstr>Презентация PowerPoint</vt:lpstr>
      <vt:lpstr>Презентация PowerPoint</vt:lpstr>
      <vt:lpstr>Презентация PowerPoint</vt:lpstr>
      <vt:lpstr>Коммуникативные УУД</vt:lpstr>
      <vt:lpstr>Презентация PowerPoint</vt:lpstr>
      <vt:lpstr>Общеучебные  универсальные действия:</vt:lpstr>
      <vt:lpstr>Используемые технологии при обучении коммуникативным УУД</vt:lpstr>
      <vt:lpstr>Игровые методы и ситуации  </vt:lpstr>
      <vt:lpstr>Презентация PowerPoint</vt:lpstr>
      <vt:lpstr>Презентация PowerPoint</vt:lpstr>
      <vt:lpstr>Результат работы: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коммуникативных УУД на уроках английского языка в начальной школе УМК «Spotlight»</dc:title>
  <dc:creator>Администратор</dc:creator>
  <cp:lastModifiedBy>Татьяна</cp:lastModifiedBy>
  <cp:revision>16</cp:revision>
  <dcterms:created xsi:type="dcterms:W3CDTF">2014-11-29T08:49:44Z</dcterms:created>
  <dcterms:modified xsi:type="dcterms:W3CDTF">2015-12-01T08:22:18Z</dcterms:modified>
</cp:coreProperties>
</file>