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 Narrow" pitchFamily="34" charset="0"/>
              </a:rPr>
              <a:t>Рефлексия</a:t>
            </a:r>
            <a:r>
              <a:rPr lang="ru-RU" sz="54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как этап современного урока в условиях ФГОС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97152"/>
            <a:ext cx="3888432" cy="1345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Подготовила </a:t>
            </a:r>
          </a:p>
          <a:p>
            <a:pPr algn="l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l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МБ ОУ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Починковской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СОШ</a:t>
            </a:r>
          </a:p>
          <a:p>
            <a:pPr algn="l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Юченкова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Ирина Александровна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«Пантомима»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211767"/>
                </a:solidFill>
                <a:latin typeface="Comic Sans MS" pitchFamily="66" charset="0"/>
              </a:rPr>
              <a:t>Учащиеся пантомимой должны показать результаты своей работы. Например, руки вверх – довольны, голова вниз – не довольны, закрыть лицо руками – безразлично.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078" y="2996952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i="1" dirty="0">
                <a:latin typeface="Comic Sans MS" pitchFamily="66" charset="0"/>
              </a:rPr>
              <a:t>В письменных работах  можно использовать и такой вид рефлексии, когда ребёнок  не поднимает какой-то сигнал, а </a:t>
            </a:r>
            <a:r>
              <a:rPr lang="ru-RU" sz="2000" b="1" i="1" u="sng" dirty="0">
                <a:solidFill>
                  <a:srgbClr val="C00000"/>
                </a:solidFill>
                <a:latin typeface="Comic Sans MS" pitchFamily="66" charset="0"/>
              </a:rPr>
              <a:t>раскрашивает кружок</a:t>
            </a:r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000" b="1" i="1" dirty="0" smtClean="0">
                <a:latin typeface="Comic Sans MS" pitchFamily="66" charset="0"/>
              </a:rPr>
              <a:t>определённого цвета на полях или подчёркивает наиболее правильно написанную букву. </a:t>
            </a:r>
            <a:endParaRPr lang="ru-RU" sz="2000" b="1" i="1" u="sng" dirty="0">
              <a:latin typeface="Comic Sans MS" pitchFamily="66" charset="0"/>
            </a:endParaRPr>
          </a:p>
          <a:p>
            <a:r>
              <a:rPr lang="ru-RU" dirty="0"/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12724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2000" b="1" i="1" dirty="0" err="1" smtClean="0">
                <a:solidFill>
                  <a:srgbClr val="C00000"/>
                </a:solidFill>
                <a:latin typeface="Comic Sans MS" pitchFamily="66" charset="0"/>
              </a:rPr>
              <a:t>Цветограмма</a:t>
            </a:r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2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8702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omic Sans MS" pitchFamily="66" charset="0"/>
              </a:rPr>
              <a:t>Формирование навыка самоконтроля и самоанализа предполагает: проба (какая-либо деятельность), рефлексия, следующий шаг. И снова проба, рефлексия, следующий шаг</a:t>
            </a:r>
            <a:r>
              <a:rPr lang="ru-RU" b="1" i="1" dirty="0" smtClean="0">
                <a:latin typeface="Comic Sans MS" pitchFamily="66" charset="0"/>
              </a:rPr>
              <a:t>.</a:t>
            </a:r>
          </a:p>
          <a:p>
            <a:r>
              <a:rPr lang="ru-RU" b="1" i="1" dirty="0" smtClean="0">
                <a:latin typeface="Comic Sans MS" pitchFamily="66" charset="0"/>
              </a:rPr>
              <a:t>В конце урока проверяется, какой цвет преобладает.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деятельности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7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09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</a:t>
            </a:r>
            <a:b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содержания материала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mic Sans MS" pitchFamily="66" charset="0"/>
              </a:rPr>
              <a:t>Вот этот тип рефлексии удобнее проводить в конце урока или на этапе подведения итогов. Он дает возможность детям осознать содержание пройденного, оценить эффективность собственной работы на уроке.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048" y="3101745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«Закончи </a:t>
            </a: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предложение (интервью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)»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85925"/>
            <a:ext cx="8712968" cy="36933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сегодня я узнал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…                 я  приобрел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…</a:t>
            </a:r>
          </a:p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я научился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…                       мне захотелось…</a:t>
            </a:r>
            <a:endParaRPr lang="ru-RU" b="1" i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у меня получилось 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…            было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интересно…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я смог…                            было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трудно…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я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попробую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…                      я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выполнял задания…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меня удивило…                    я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понял, что…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урок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дал мне для 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жизни…        теперь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я могу…</a:t>
            </a:r>
          </a:p>
          <a:p>
            <a:endParaRPr lang="ru-RU" dirty="0"/>
          </a:p>
          <a:p>
            <a:r>
              <a:rPr lang="ru-RU" b="1" i="1" dirty="0">
                <a:latin typeface="Comic Sans MS" pitchFamily="66" charset="0"/>
              </a:rPr>
              <a:t>Каждый ученик выбирает по 1-2 предложения и заканчивает их. Проводить такую рефлексию можно устно, а можно и письменно (на листочках или прямо в тетради).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433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</a:t>
            </a:r>
            <a:b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содержания материала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74139"/>
              </p:ext>
            </p:extLst>
          </p:nvPr>
        </p:nvGraphicFramePr>
        <p:xfrm>
          <a:off x="971600" y="1936345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</a:p>
                    <a:p>
                      <a:pPr algn="ctr"/>
                      <a:r>
                        <a:rPr lang="ru-RU" dirty="0" smtClean="0"/>
                        <a:t>Всё понятно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smtClean="0"/>
                        <a:t>Ничего</a:t>
                      </a:r>
                      <a:r>
                        <a:rPr lang="ru-RU" baseline="0" dirty="0" smtClean="0"/>
                        <a:t> не понял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</a:p>
                    <a:p>
                      <a:pPr algn="ctr"/>
                      <a:r>
                        <a:rPr lang="ru-RU" dirty="0" smtClean="0"/>
                        <a:t>Интересно, хочу узнать подробнее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704" y="119675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«Таблица»</a:t>
            </a:r>
          </a:p>
          <a:p>
            <a:r>
              <a:rPr lang="ru-RU" sz="2000" b="1" i="1" dirty="0" smtClean="0">
                <a:latin typeface="Comic Sans MS" pitchFamily="66" charset="0"/>
              </a:rPr>
              <a:t>В </a:t>
            </a:r>
            <a:r>
              <a:rPr lang="ru-RU" sz="2000" b="1" i="1" dirty="0">
                <a:latin typeface="Comic Sans MS" pitchFamily="66" charset="0"/>
              </a:rPr>
              <a:t>таблице цели урока </a:t>
            </a:r>
            <a:r>
              <a:rPr lang="ru-RU" sz="2000" b="1" i="1" dirty="0" smtClean="0">
                <a:latin typeface="Comic Sans MS" pitchFamily="66" charset="0"/>
              </a:rPr>
              <a:t>записывает сам учитель.</a:t>
            </a:r>
            <a:endParaRPr lang="ru-RU" sz="2000" b="1" i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096" y="36951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Фразеологизм или пословица»</a:t>
            </a:r>
            <a:endParaRPr lang="ru-RU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279" y="413908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mic Sans MS" pitchFamily="66" charset="0"/>
              </a:rPr>
              <a:t>Подберите выражение, соответствующее вашему восприятию урока: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слышал краем уха, хлопал ушами, шевелил мозгами, считал ворон </a:t>
            </a:r>
            <a:r>
              <a:rPr lang="ru-RU" sz="2000" b="1" i="1" dirty="0">
                <a:latin typeface="Comic Sans MS" pitchFamily="66" charset="0"/>
              </a:rPr>
              <a:t>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496" y="51883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err="1" smtClean="0">
                <a:solidFill>
                  <a:srgbClr val="FF0000"/>
                </a:solidFill>
                <a:latin typeface="Comic Sans MS" pitchFamily="66" charset="0"/>
              </a:rPr>
              <a:t>Синквейн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1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</a:t>
            </a:r>
            <a:b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содержания материала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Объект 4" descr="http://katti.ucoz.ru/_pu/56/565645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23875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«Анкета»</a:t>
            </a:r>
            <a:endParaRPr lang="ru-RU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877993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Три М»</a:t>
            </a:r>
            <a:endParaRPr lang="ru-RU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3711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mic Sans MS" pitchFamily="66" charset="0"/>
              </a:rPr>
              <a:t>Учащимся предлагается назвать три момента, которые у них получились хорошо в процессе урока, и предложить одно действие, которое улучшит их работу на следующем уроке.</a:t>
            </a:r>
          </a:p>
        </p:txBody>
      </p:sp>
    </p:spTree>
    <p:extLst>
      <p:ext uri="{BB962C8B-B14F-4D97-AF65-F5344CB8AC3E}">
        <p14:creationId xmlns:p14="http://schemas.microsoft.com/office/powerpoint/2010/main" val="271271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3.proshkolu.ru/content/media/pic/std/3000000/2995000/2994025-e45d8c6ccf712a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01" y="4545090"/>
            <a:ext cx="2001800" cy="20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на уроке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3" y="1079252"/>
            <a:ext cx="801769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omic Sans MS" pitchFamily="66" charset="0"/>
              </a:rPr>
              <a:t>это совместная деятельность учащихся и учителя, позволяющая совершенствовать учебный процесс, ориентируясь на личность каждого ученика.</a:t>
            </a:r>
          </a:p>
          <a:p>
            <a:pPr algn="ctr"/>
            <a:endParaRPr lang="ru-RU" sz="2400" b="1" i="1" dirty="0">
              <a:solidFill>
                <a:srgbClr val="262626"/>
              </a:solidFill>
              <a:latin typeface="Comic Sans MS" pitchFamily="66" charset="0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-19107" y="1988840"/>
            <a:ext cx="914400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11767"/>
                </a:solidFill>
                <a:latin typeface="Comic Sans MS" pitchFamily="66" charset="0"/>
              </a:rPr>
              <a:t>Универсальные учебные действия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85532" y="4221088"/>
            <a:ext cx="17139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 sz="1600" b="1" i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ЛИЧНОСТНЫЕ</a:t>
            </a:r>
            <a:endParaRPr kumimoji="0" lang="ru-RU" sz="1600" i="1" dirty="0">
              <a:solidFill>
                <a:srgbClr val="CC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21569" y="4218872"/>
            <a:ext cx="22272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sz="1600" b="1" i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ru-RU" sz="1600" b="1" dirty="0">
                <a:latin typeface="Comic Sans MS" pitchFamily="66" charset="0"/>
                <a:cs typeface="Arial" charset="0"/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885763" y="2636912"/>
            <a:ext cx="2547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ru-RU" sz="1600" b="1" i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РЕГУЛЯТИВНЫЕ</a:t>
            </a:r>
            <a:endParaRPr kumimoji="0" lang="ru-RU" sz="1600" i="1" dirty="0">
              <a:solidFill>
                <a:srgbClr val="CC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3536085" y="2636912"/>
            <a:ext cx="284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ru-RU" sz="1600" b="1" i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ПОЗНАВАТЕЛЬНЫ</a:t>
            </a:r>
            <a:r>
              <a:rPr kumimoji="0" lang="ru-RU" sz="2000" b="1" dirty="0">
                <a:solidFill>
                  <a:srgbClr val="CC0000"/>
                </a:solidFill>
                <a:cs typeface="Arial" charset="0"/>
              </a:rPr>
              <a:t>Е</a:t>
            </a:r>
            <a:endParaRPr kumimoji="0" lang="ru-RU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288260" y="2549024"/>
            <a:ext cx="324036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sz="2000" b="1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ru-RU" sz="1600" b="1" i="1" dirty="0">
                <a:latin typeface="Comic Sans MS" pitchFamily="66" charset="0"/>
                <a:cs typeface="Arial" charset="0"/>
              </a:rPr>
              <a:t>Умение добывать, преобразовывать и представлять информацию </a:t>
            </a:r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5940152" y="3725831"/>
            <a:ext cx="3221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sz="1600" b="1" i="1" dirty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КОММУНИКАТИВНЫЕ</a:t>
            </a:r>
            <a:endParaRPr kumimoji="0" lang="ru-RU" sz="1600" i="1" dirty="0">
              <a:solidFill>
                <a:srgbClr val="CC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939048" y="3472582"/>
            <a:ext cx="3048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sz="2000" b="1" dirty="0">
                <a:solidFill>
                  <a:srgbClr val="009900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ru-RU" sz="1600" b="1" i="1" dirty="0">
                <a:latin typeface="Comic Sans MS" pitchFamily="66" charset="0"/>
                <a:cs typeface="Arial" charset="0"/>
              </a:rPr>
              <a:t>Умение донести свою позицию, понять других, договориться, чтобы сделать что-то сообща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04112" y="4470640"/>
            <a:ext cx="576064" cy="338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39952" y="6050143"/>
            <a:ext cx="576064" cy="338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134709">
            <a:off x="4303401" y="3977998"/>
            <a:ext cx="625265" cy="172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9460">
            <a:off x="5287689" y="4271302"/>
            <a:ext cx="6524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7602">
            <a:off x="3107469" y="3991198"/>
            <a:ext cx="6524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9565">
            <a:off x="2431754" y="4571482"/>
            <a:ext cx="6524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5515" y="2567372"/>
            <a:ext cx="28956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sz="2000" b="1" dirty="0">
                <a:solidFill>
                  <a:srgbClr val="FF9900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ru-RU" sz="1600" b="1" i="1" dirty="0">
                <a:cs typeface="Arial" charset="0"/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852552" y="5070982"/>
            <a:ext cx="3240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sz="2000" b="1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ru-RU" sz="1600" b="1" i="1" dirty="0" smtClean="0">
                <a:latin typeface="Arial" pitchFamily="34" charset="0"/>
                <a:cs typeface="Arial" pitchFamily="34" charset="0"/>
              </a:rPr>
              <a:t>Качественное усвоение знаний</a:t>
            </a:r>
            <a:endParaRPr kumimoji="0"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6528620" y="5207436"/>
            <a:ext cx="20938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ru-RU" sz="1600" b="1" i="1" dirty="0" smtClean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ПРЕДМЕТНЫЕ</a:t>
            </a:r>
            <a:endParaRPr kumimoji="0" lang="ru-RU" dirty="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280">
            <a:off x="5417877" y="4976928"/>
            <a:ext cx="6524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2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Образовательный </a:t>
            </a:r>
            <a:b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эффект рефлексии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1844824"/>
            <a:ext cx="8100392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Рефлексия создаёт условия для внутренней мотивации на деятельность.</a:t>
            </a:r>
          </a:p>
          <a:p>
            <a:pPr>
              <a:lnSpc>
                <a:spcPct val="80000"/>
              </a:lnSpc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Рефлексия помогает ученикам осмыслить получаемые результаты.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Рефлексия помогает наметить цели будущей работы, «соединить» результаты с целями.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000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5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375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C00000"/>
                </a:solidFill>
              </a:rPr>
              <a:t>Рефлексия учителя</a:t>
            </a:r>
          </a:p>
        </p:txBody>
      </p:sp>
      <p:pic>
        <p:nvPicPr>
          <p:cNvPr id="1026" name="Picture 2" descr="https://im3-tub-ru.yandex.net/i?id=748468ca088dba94b87e15e09bf933fe&amp;n=33&amp;h=190&amp;w=2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3778" r="7347" b="3089"/>
          <a:stretch/>
        </p:blipFill>
        <p:spPr bwMode="auto">
          <a:xfrm>
            <a:off x="2051721" y="1124744"/>
            <a:ext cx="6935710" cy="47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550402"/>
            <a:ext cx="44999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я делаю?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какой целью?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Каковы результаты моей деятельности?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я этого достиг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ли сделать лучше?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12943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Пока учитель задаёт себе эти вопросы – он развивается.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130" y="6021288"/>
            <a:ext cx="7761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Рефлексия – залог развития и продвижения вперёд</a:t>
            </a:r>
          </a:p>
        </p:txBody>
      </p:sp>
    </p:spTree>
    <p:extLst>
      <p:ext uri="{BB962C8B-B14F-4D97-AF65-F5344CB8AC3E}">
        <p14:creationId xmlns:p14="http://schemas.microsoft.com/office/powerpoint/2010/main" val="354689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latin typeface="Comic Sans MS" pitchFamily="66" charset="0"/>
              </a:rPr>
              <a:t>Уважаемые коллеги</a:t>
            </a:r>
            <a:r>
              <a:rPr lang="ru-RU" sz="4800" b="1" i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latin typeface="Comic Sans MS" pitchFamily="66" charset="0"/>
              </a:rPr>
              <a:t>я желаю вам успеха в развитии рефлексивных умений 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42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3568" y="57053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А что же такое рефлексия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mic Sans MS" pitchFamily="66" charset="0"/>
              </a:rPr>
              <a:t>? 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от лат.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reflexio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– обращение назад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размышление о своем внутреннем состоянии, самопознание (Словарь иностранных слов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самоанализ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(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Толковый словарь русского языка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в современной педагогике под рефлексией понимают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этап урока, в ходе которого учащиеся самостоятельно оценивают своё состояние,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свои эмоции, результаты своей деятельности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Для чего нужна рефлексия?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Если ребёнок понимает:</a:t>
            </a: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Comic Sans MS" pitchFamily="66" charset="0"/>
                <a:ea typeface="Times New Roman"/>
                <a:cs typeface="Times New Roman"/>
              </a:rPr>
              <a:t>ради чего он изучает данную тему, как она ему пригодится в будущем;</a:t>
            </a:r>
            <a:endParaRPr lang="ru-RU" sz="2400" b="1" dirty="0">
              <a:latin typeface="Comic Sans MS" pitchFamily="66" charset="0"/>
              <a:ea typeface="Calibri"/>
              <a:cs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Comic Sans MS" pitchFamily="66" charset="0"/>
                <a:ea typeface="Times New Roman"/>
                <a:cs typeface="Times New Roman"/>
              </a:rPr>
              <a:t>какие цели должны быть достигнуты именно на этом уроке;</a:t>
            </a:r>
            <a:endParaRPr lang="ru-RU" sz="2400" b="1" dirty="0">
              <a:latin typeface="Comic Sans MS" pitchFamily="66" charset="0"/>
              <a:ea typeface="Calibri"/>
              <a:cs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Comic Sans MS" pitchFamily="66" charset="0"/>
                <a:ea typeface="Times New Roman"/>
                <a:cs typeface="Times New Roman"/>
              </a:rPr>
              <a:t>какой вклад в общее дело он может внести;</a:t>
            </a:r>
            <a:endParaRPr lang="ru-RU" sz="2400" b="1" dirty="0">
              <a:latin typeface="Comic Sans MS" pitchFamily="66" charset="0"/>
              <a:ea typeface="Calibri"/>
              <a:cs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Comic Sans MS" pitchFamily="66" charset="0"/>
                <a:ea typeface="Times New Roman"/>
                <a:cs typeface="Times New Roman"/>
              </a:rPr>
              <a:t>может ли он адекватно оценивать свой труд и работу своих одноклассников,</a:t>
            </a:r>
            <a:endParaRPr lang="ru-RU" sz="2400" b="1" dirty="0"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latin typeface="Comic Sans MS" pitchFamily="66" charset="0"/>
                <a:ea typeface="Times New Roman"/>
                <a:cs typeface="Times New Roman"/>
              </a:rPr>
              <a:t>…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то процесс обучения становится намного интереснее и легче как для ученика, так и для учителя.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Виды рефлексии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2304256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772816"/>
            <a:ext cx="230425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772816"/>
            <a:ext cx="273630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3431"/>
            <a:ext cx="2304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 содержанию</a:t>
            </a:r>
            <a:endParaRPr lang="ru-RU" sz="2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77111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 форме деятельности</a:t>
            </a:r>
            <a:endParaRPr lang="ru-RU" sz="2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1833020"/>
            <a:ext cx="2304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 цели</a:t>
            </a:r>
            <a:endParaRPr lang="ru-RU" sz="2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298" y="2423151"/>
            <a:ext cx="23042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с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имволическая устная</a:t>
            </a:r>
          </a:p>
          <a:p>
            <a:pPr algn="ctr">
              <a:lnSpc>
                <a:spcPct val="150000"/>
              </a:lnSpc>
            </a:pPr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письменная</a:t>
            </a:r>
            <a:endParaRPr lang="ru-RU" sz="2000" b="1" cap="none" spc="0" dirty="0">
              <a:ln w="12700">
                <a:solidFill>
                  <a:schemeClr val="tx1"/>
                </a:solidFill>
                <a:prstDash val="solid"/>
              </a:ln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2587653"/>
            <a:ext cx="23042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к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оллективная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г</a:t>
            </a:r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рупповая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фронтальная</a:t>
            </a:r>
            <a:endParaRPr lang="ru-RU" sz="2000" b="1" cap="none" spc="0" dirty="0">
              <a:ln w="12700">
                <a:solidFill>
                  <a:schemeClr val="tx1"/>
                </a:solidFill>
                <a:prstDash val="solid"/>
              </a:ln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9590" y="2508519"/>
            <a:ext cx="230425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Рефлексия настроения и эмоционального состояния</a:t>
            </a:r>
          </a:p>
          <a:p>
            <a:pPr algn="ctr"/>
            <a:endParaRPr lang="ru-RU" sz="2000" b="1" cap="none" spc="0" dirty="0" smtClean="0">
              <a:ln w="12700">
                <a:solidFill>
                  <a:schemeClr val="tx1"/>
                </a:solidFill>
                <a:prstDash val="solid"/>
              </a:ln>
              <a:latin typeface="Comic Sans MS" pitchFamily="66" charset="0"/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Рефлексия деятельности</a:t>
            </a:r>
          </a:p>
          <a:p>
            <a:pPr algn="ctr"/>
            <a:endParaRPr lang="ru-RU" sz="2000" b="1" cap="none" spc="0" dirty="0" smtClean="0">
              <a:ln w="12700">
                <a:solidFill>
                  <a:schemeClr val="tx1"/>
                </a:solidFill>
                <a:prstDash val="solid"/>
              </a:ln>
              <a:latin typeface="Comic Sans MS" pitchFamily="66" charset="0"/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Рефлексия содержания материала</a:t>
            </a:r>
            <a:endParaRPr lang="ru-RU" sz="2000" b="1" cap="none" spc="0" dirty="0">
              <a:ln w="12700">
                <a:solidFill>
                  <a:schemeClr val="tx1"/>
                </a:solidFill>
                <a:prstDash val="solid"/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612429" y="3347836"/>
            <a:ext cx="1151731" cy="1124744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55576" y="3356992"/>
            <a:ext cx="1151731" cy="1124744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12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Рефлексия настроения и эмоционального состояния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61" y="1617272"/>
            <a:ext cx="8229600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Карточки с изображением лица (грустного, веселого); показ большого пальца вверх или </a:t>
            </a:r>
            <a:r>
              <a:rPr lang="ru-RU" sz="2000" b="1" i="1" dirty="0" smtClean="0">
                <a:latin typeface="Comic Sans MS" pitchFamily="66" charset="0"/>
              </a:rPr>
              <a:t>вниз, разноцветные карточки, изображения, изображающие спектр эмоций</a:t>
            </a:r>
            <a:endParaRPr lang="ru-RU" sz="2000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000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«Солнышко» – мне всё удалось, «солнышко и тучка» – мне не всё удалось, «тучка» – у меня ничего не получилось.</a:t>
            </a:r>
          </a:p>
          <a:p>
            <a:pPr>
              <a:buFontTx/>
              <a:buChar char="•"/>
            </a:pPr>
            <a:endParaRPr lang="ru-RU" sz="2000" b="1" i="1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000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«Радостный гномик» – всё хорошо, «грустный гномик» – грустно</a:t>
            </a:r>
            <a:r>
              <a:rPr lang="ru-RU" sz="2000" b="1" i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Comic Sans MS" pitchFamily="66" charset="0"/>
              </a:rPr>
              <a:t> </a:t>
            </a:r>
            <a:endParaRPr lang="ru-RU" sz="2000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«Светофор</a:t>
            </a:r>
            <a:r>
              <a:rPr lang="ru-RU" sz="2000" b="1" i="1" dirty="0" smtClean="0">
                <a:latin typeface="Comic Sans MS" pitchFamily="66" charset="0"/>
              </a:rPr>
              <a:t>» цветовое изображение настроения</a:t>
            </a:r>
            <a:endParaRPr lang="ru-RU" sz="2000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000" b="1" i="1" dirty="0">
              <a:latin typeface="Comic Sans MS" pitchFamily="66" charset="0"/>
            </a:endParaRPr>
          </a:p>
        </p:txBody>
      </p:sp>
      <p:pic>
        <p:nvPicPr>
          <p:cNvPr id="5" name="Picture 4" descr="i-49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762" y="1463045"/>
            <a:ext cx="6920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-49 - копия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201" y="1474497"/>
            <a:ext cx="637561" cy="59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 rot="280536">
            <a:off x="3372756" y="3788566"/>
            <a:ext cx="911395" cy="647946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280536">
            <a:off x="5965044" y="3649229"/>
            <a:ext cx="911395" cy="647946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72" y="5301208"/>
            <a:ext cx="575866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68344" y="5301208"/>
            <a:ext cx="575866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316416" y="5301208"/>
            <a:ext cx="575866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В начале урока эмоциональную рефлексию проводят </a:t>
            </a:r>
            <a:r>
              <a:rPr lang="ru-RU" sz="2200" b="1" dirty="0">
                <a:solidFill>
                  <a:srgbClr val="C00000"/>
                </a:solidFill>
                <a:latin typeface="Comic Sans MS" pitchFamily="66" charset="0"/>
              </a:rPr>
              <a:t>ради установления контакта с классом.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omic Sans MS" pitchFamily="66" charset="0"/>
              </a:rPr>
              <a:t>-поставить </a:t>
            </a:r>
            <a:r>
              <a:rPr lang="ru-RU" sz="2400" b="1" dirty="0">
                <a:latin typeface="Comic Sans MS" pitchFamily="66" charset="0"/>
              </a:rPr>
              <a:t>музыку (подобрав мотив, согласующийся с темой), процитировать классика, зачитать эмоциональное стихотворение. </a:t>
            </a:r>
            <a:endParaRPr lang="ru-RU" sz="2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Comic Sans MS" pitchFamily="66" charset="0"/>
              </a:rPr>
              <a:t>-использовать рефлексивный круг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307234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деятельности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omic Sans MS" pitchFamily="66" charset="0"/>
              </a:rPr>
              <a:t>     Данный </a:t>
            </a:r>
            <a:r>
              <a:rPr lang="ru-RU" b="1" dirty="0">
                <a:latin typeface="Comic Sans MS" pitchFamily="66" charset="0"/>
              </a:rPr>
              <a:t>вид рефлексии удобнее применять при проверке домашних заданий, на этапе закрепления материала, при защите проектов. Он помогает ученикам осмыслить виды и способы работы, проанализировать свою активность и, конечно, выявить пробелы.</a:t>
            </a:r>
          </a:p>
        </p:txBody>
      </p:sp>
    </p:spTree>
    <p:extLst>
      <p:ext uri="{BB962C8B-B14F-4D97-AF65-F5344CB8AC3E}">
        <p14:creationId xmlns:p14="http://schemas.microsoft.com/office/powerpoint/2010/main" val="346409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bc-color.com/image/coloring/trees/001/wood/wood-picture-col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3675" r="14423" b="17939"/>
          <a:stretch/>
        </p:blipFill>
        <p:spPr bwMode="auto">
          <a:xfrm>
            <a:off x="395536" y="4043033"/>
            <a:ext cx="2921302" cy="19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estival.1september.ru/articles/619357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24479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деятельности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81972" y="1562016"/>
            <a:ext cx="8229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 i="1" dirty="0">
                <a:solidFill>
                  <a:srgbClr val="FF3300"/>
                </a:solidFill>
                <a:latin typeface="Comic Sans MS" pitchFamily="66" charset="0"/>
              </a:rPr>
              <a:t>«Лесенка успеха»</a:t>
            </a:r>
            <a:r>
              <a:rPr lang="ru-RU" sz="2000" b="1" i="1" dirty="0">
                <a:latin typeface="Comic Sans MS" pitchFamily="66" charset="0"/>
              </a:rPr>
              <a:t> – нижняя ступенька – у меня ничего не получилось;  средняя ступенька– у меня были проблемы; верхняя ступенька– мне всё удалось.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203773"/>
            <a:ext cx="75136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 i="1" dirty="0">
                <a:solidFill>
                  <a:schemeClr val="hlink"/>
                </a:solidFill>
                <a:latin typeface="Comic Sans MS" pitchFamily="66" charset="0"/>
              </a:rPr>
              <a:t>«Дерево успеха» </a:t>
            </a:r>
            <a:r>
              <a:rPr lang="ru-RU" sz="2000" b="1" i="1" dirty="0">
                <a:latin typeface="Comic Sans MS" pitchFamily="66" charset="0"/>
              </a:rPr>
              <a:t>– зелёный лист – нет ошибок, жёлтый лист – 1 ошибка, красный лист – 2-3 ошибки.</a:t>
            </a:r>
          </a:p>
        </p:txBody>
      </p:sp>
      <p:pic>
        <p:nvPicPr>
          <p:cNvPr id="2054" name="Picture 6" descr="http://thumbs.dreamstime.com/z/leaf-birch-173095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14618" r="16304" b="4542"/>
          <a:stretch/>
        </p:blipFill>
        <p:spPr bwMode="auto">
          <a:xfrm rot="2731783">
            <a:off x="4080242" y="4694490"/>
            <a:ext cx="433060" cy="6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azvivaika-neskuchaika.ru/wp-content/uploads/2012/09/List_berezy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091">
            <a:off x="3950642" y="3968533"/>
            <a:ext cx="597544" cy="6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12.nnm.me/b/d/f/e/c/3bf0ec46859dc4ff219608e91b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45" y="5519565"/>
            <a:ext cx="762268" cy="5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7971" y="4114301"/>
            <a:ext cx="30748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Всё сделал правильно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5" y="4812320"/>
            <a:ext cx="31245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Встретились трудности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1920" y="5605550"/>
            <a:ext cx="30219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Сделал много ошибок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cdn4.imgbb.ru/user/130/1305767/201406/c526f448541ea075360a6a82617ae7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22423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Рефлексия деятельности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268760"/>
            <a:ext cx="14465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i="1" dirty="0">
                <a:solidFill>
                  <a:srgbClr val="009900"/>
                </a:solidFill>
                <a:latin typeface="Comic Sans MS" pitchFamily="66" charset="0"/>
              </a:rPr>
              <a:t>«Поезд»</a:t>
            </a:r>
            <a:r>
              <a:rPr lang="ru-RU" sz="2400" b="1" i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098" name="Picture 2" descr="http://fotohomka.ru/images/Jan/10/b9bbba45ea62e50caf5bfbd4060c65d4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7714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0/120/29/120029456_applikaciyaparovozik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9898" r="3007"/>
          <a:stretch/>
        </p:blipFill>
        <p:spPr bwMode="auto">
          <a:xfrm>
            <a:off x="4458789" y="2412274"/>
            <a:ext cx="1994262" cy="13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cdn4.imgbb.ru/user/130/1305767/201406/c526f448541ea075360a6a82617ae7b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9547" b="3545"/>
          <a:stretch/>
        </p:blipFill>
        <p:spPr bwMode="auto">
          <a:xfrm>
            <a:off x="6357256" y="2412274"/>
            <a:ext cx="2113235" cy="13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5409" y="4293096"/>
            <a:ext cx="7506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Comic Sans MS" pitchFamily="66" charset="0"/>
              </a:rPr>
              <a:t>Каждый вагончик соответствует определенному заданию. </a:t>
            </a:r>
            <a:r>
              <a:rPr lang="ru-RU" sz="2000" b="1" dirty="0" smtClean="0">
                <a:latin typeface="Comic Sans MS" pitchFamily="66" charset="0"/>
              </a:rPr>
              <a:t>Предложите </a:t>
            </a:r>
            <a:r>
              <a:rPr lang="ru-RU" sz="2000" b="1" dirty="0">
                <a:latin typeface="Comic Sans MS" pitchFamily="66" charset="0"/>
              </a:rPr>
              <a:t>своим ученикам посадить человечков (животных, оставить жетончик) в тот вагончик, задание которого выполнилось легко, быстро и 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2770421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916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Рефлексия как этап современного урока в условиях ФГОС</vt:lpstr>
      <vt:lpstr> А что же такое рефлексия? </vt:lpstr>
      <vt:lpstr>Для чего нужна рефлексия?</vt:lpstr>
      <vt:lpstr>Виды рефлексии</vt:lpstr>
      <vt:lpstr>Рефлексия настроения и эмоционального состояния</vt:lpstr>
      <vt:lpstr>В начале урока эмоциональную рефлексию проводят ради установления контакта с классом.</vt:lpstr>
      <vt:lpstr>Рефлексия деятельности</vt:lpstr>
      <vt:lpstr>Рефлексия деятельности</vt:lpstr>
      <vt:lpstr>Рефлексия деятельности</vt:lpstr>
      <vt:lpstr>Рефлексия деятельности</vt:lpstr>
      <vt:lpstr>Рефлексия  содержания материала</vt:lpstr>
      <vt:lpstr>Рефлексия  содержания материала</vt:lpstr>
      <vt:lpstr>Рефлексия  содержания материала</vt:lpstr>
      <vt:lpstr>Рефлексия на уроке – </vt:lpstr>
      <vt:lpstr>Образовательный  эффект рефлексии</vt:lpstr>
      <vt:lpstr>Рефлексия учителя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user</cp:lastModifiedBy>
  <cp:revision>27</cp:revision>
  <dcterms:created xsi:type="dcterms:W3CDTF">2013-08-01T08:17:42Z</dcterms:created>
  <dcterms:modified xsi:type="dcterms:W3CDTF">2015-11-27T17:24:06Z</dcterms:modified>
</cp:coreProperties>
</file>