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56" r:id="rId2"/>
    <p:sldId id="260" r:id="rId3"/>
    <p:sldId id="258" r:id="rId4"/>
    <p:sldId id="257" r:id="rId5"/>
    <p:sldId id="274" r:id="rId6"/>
    <p:sldId id="259" r:id="rId7"/>
    <p:sldId id="263" r:id="rId8"/>
    <p:sldId id="285" r:id="rId9"/>
    <p:sldId id="322" r:id="rId10"/>
    <p:sldId id="286" r:id="rId11"/>
    <p:sldId id="323" r:id="rId12"/>
    <p:sldId id="280" r:id="rId13"/>
    <p:sldId id="320" r:id="rId14"/>
    <p:sldId id="321" r:id="rId15"/>
    <p:sldId id="282" r:id="rId16"/>
    <p:sldId id="261" r:id="rId17"/>
    <p:sldId id="264" r:id="rId18"/>
    <p:sldId id="271" r:id="rId19"/>
    <p:sldId id="303" r:id="rId20"/>
    <p:sldId id="281" r:id="rId21"/>
    <p:sldId id="277" r:id="rId22"/>
    <p:sldId id="296" r:id="rId23"/>
    <p:sldId id="269" r:id="rId24"/>
    <p:sldId id="273" r:id="rId25"/>
    <p:sldId id="262" r:id="rId26"/>
    <p:sldId id="265" r:id="rId27"/>
    <p:sldId id="301" r:id="rId28"/>
    <p:sldId id="287" r:id="rId29"/>
    <p:sldId id="292" r:id="rId30"/>
    <p:sldId id="293" r:id="rId31"/>
    <p:sldId id="319" r:id="rId32"/>
    <p:sldId id="284" r:id="rId33"/>
    <p:sldId id="294" r:id="rId34"/>
    <p:sldId id="288" r:id="rId35"/>
    <p:sldId id="289" r:id="rId36"/>
    <p:sldId id="290" r:id="rId37"/>
    <p:sldId id="291" r:id="rId38"/>
    <p:sldId id="297" r:id="rId39"/>
    <p:sldId id="300" r:id="rId40"/>
    <p:sldId id="266" r:id="rId41"/>
    <p:sldId id="298" r:id="rId42"/>
    <p:sldId id="324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57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C38EA-F37C-4C3B-9167-20C6836D294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9FAB7-8074-4C79-A082-3D75B4BE4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2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5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9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6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3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2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80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3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05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simora.ru/_moodle/file.php/3/romashka_bluma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FExnH0YZoT2EjKTEPbtnGRdE0CCyx32EasNxNHmh5b8/edit?pli=1" TargetMode="External"/><Relationship Id="rId2" Type="http://schemas.openxmlformats.org/officeDocument/2006/relationships/hyperlink" Target="http://festival.1september.ru/articles/52885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spb.narod.ru/posobie/bortjur.htm" TargetMode="External"/><Relationship Id="rId5" Type="http://schemas.openxmlformats.org/officeDocument/2006/relationships/hyperlink" Target="https://docs.google.com/document/d/19SgL4nopHxIzca3rLz8Fcvj_mwV1PsKZ83grOSHk8RM/edit?pli=1" TargetMode="External"/><Relationship Id="rId4" Type="http://schemas.openxmlformats.org/officeDocument/2006/relationships/hyperlink" Target="http://nsportal.ru/shkola/obshchepedagogicheskie-tekhnologii/library/tekhnologiya-razvitiya-kriticheskogo-myshleniya-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Приемы технологии развития критического </a:t>
            </a:r>
            <a:r>
              <a:rPr lang="ru-RU" dirty="0" smtClean="0"/>
              <a:t>мышления (ТРКМЧП)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301208"/>
            <a:ext cx="6400800" cy="96051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Манешина Л.Н.</a:t>
            </a:r>
          </a:p>
          <a:p>
            <a:pPr algn="r"/>
            <a:r>
              <a:rPr lang="ru-RU" dirty="0" smtClean="0"/>
              <a:t>МБОУ СОШ №1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2552700"/>
            <a:ext cx="3253904" cy="253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3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Приём «Корзина идей»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Что такое «Родина</a:t>
            </a:r>
            <a:r>
              <a:rPr lang="ru-RU" dirty="0" smtClean="0"/>
              <a:t>»?</a:t>
            </a:r>
          </a:p>
          <a:p>
            <a:r>
              <a:rPr lang="ru-RU" sz="3600" i="1" dirty="0"/>
              <a:t>Отечество, </a:t>
            </a:r>
            <a:endParaRPr lang="ru-RU" sz="3600" i="1" dirty="0" smtClean="0"/>
          </a:p>
          <a:p>
            <a:r>
              <a:rPr lang="ru-RU" sz="3600" i="1" dirty="0" smtClean="0"/>
              <a:t>отчий </a:t>
            </a:r>
            <a:r>
              <a:rPr lang="ru-RU" sz="3600" i="1" dirty="0"/>
              <a:t>дом</a:t>
            </a:r>
            <a:r>
              <a:rPr lang="ru-RU" sz="3600" i="1" dirty="0" smtClean="0"/>
              <a:t>,</a:t>
            </a:r>
          </a:p>
          <a:p>
            <a:r>
              <a:rPr lang="ru-RU" sz="3600" i="1" dirty="0" smtClean="0"/>
              <a:t> </a:t>
            </a:r>
            <a:r>
              <a:rPr lang="ru-RU" sz="3600" i="1" dirty="0"/>
              <a:t>мать</a:t>
            </a:r>
            <a:r>
              <a:rPr lang="ru-RU" sz="3600" i="1" dirty="0" smtClean="0"/>
              <a:t>,</a:t>
            </a:r>
          </a:p>
          <a:p>
            <a:r>
              <a:rPr lang="ru-RU" sz="3600" i="1" dirty="0" smtClean="0"/>
              <a:t> </a:t>
            </a:r>
            <a:r>
              <a:rPr lang="ru-RU" sz="3600" i="1" dirty="0"/>
              <a:t>родители</a:t>
            </a:r>
            <a:r>
              <a:rPr lang="ru-RU" sz="3600" i="1" dirty="0" smtClean="0"/>
              <a:t>,</a:t>
            </a:r>
          </a:p>
          <a:p>
            <a:r>
              <a:rPr lang="ru-RU" sz="3600" i="1" dirty="0" smtClean="0"/>
              <a:t> </a:t>
            </a:r>
            <a:r>
              <a:rPr lang="ru-RU" sz="3600" i="1" dirty="0"/>
              <a:t>страна</a:t>
            </a:r>
            <a:r>
              <a:rPr lang="ru-RU" sz="3600" i="1" dirty="0" smtClean="0"/>
              <a:t>,</a:t>
            </a:r>
          </a:p>
          <a:p>
            <a:r>
              <a:rPr lang="ru-RU" sz="3600" i="1" dirty="0" smtClean="0"/>
              <a:t> народ …</a:t>
            </a:r>
            <a:endParaRPr lang="ru-RU" sz="3600" dirty="0" smtClean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Это групповая </a:t>
            </a:r>
            <a:r>
              <a:rPr lang="ru-RU" b="1" dirty="0"/>
              <a:t>работа</a:t>
            </a:r>
          </a:p>
        </p:txBody>
      </p:sp>
    </p:spTree>
    <p:extLst>
      <p:ext uri="{BB962C8B-B14F-4D97-AF65-F5344CB8AC3E}">
        <p14:creationId xmlns:p14="http://schemas.microsoft.com/office/powerpoint/2010/main" val="2275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Кластер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37890" y="2719070"/>
            <a:ext cx="2028825" cy="16097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Имя прилагательное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52625" y="1319530"/>
            <a:ext cx="1218565" cy="108585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Часть речи </a:t>
            </a: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24275" y="1195705"/>
            <a:ext cx="2305050" cy="12954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Второстепен-ный член- определение</a:t>
            </a: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29275" y="1881505"/>
            <a:ext cx="1628775" cy="239966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Обозна-чает признак предмета</a:t>
            </a: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885950" y="3071495"/>
            <a:ext cx="1142365" cy="250444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Изменя-ется по числам, родам, паде-жам</a:t>
            </a: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38650" y="4433570"/>
            <a:ext cx="2419350" cy="122872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Отвечает на вопрос какой? чей?</a:t>
            </a:r>
            <a:endParaRPr kumimoji="0" lang="ru-RU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452620" y="2405380"/>
            <a:ext cx="52070" cy="31369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>
          <a:xfrm flipH="1" flipV="1">
            <a:off x="3028950" y="2291080"/>
            <a:ext cx="457200" cy="48577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>
          <a:xfrm flipH="1">
            <a:off x="3086100" y="3524250"/>
            <a:ext cx="351790" cy="26162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>
          <a:xfrm flipV="1">
            <a:off x="5466715" y="3386455"/>
            <a:ext cx="219075" cy="13779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Прямая со стрелкой 13"/>
          <p:cNvCxnSpPr/>
          <p:nvPr/>
        </p:nvCxnSpPr>
        <p:spPr>
          <a:xfrm>
            <a:off x="4452620" y="4328795"/>
            <a:ext cx="914400" cy="9144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Прямая со стрелкой 15"/>
          <p:cNvCxnSpPr>
            <a:stCxn id="4" idx="1"/>
          </p:cNvCxnSpPr>
          <p:nvPr/>
        </p:nvCxnSpPr>
        <p:spPr>
          <a:xfrm flipH="1">
            <a:off x="2699792" y="3523933"/>
            <a:ext cx="738098" cy="55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</p:cNvCxnSpPr>
          <p:nvPr/>
        </p:nvCxnSpPr>
        <p:spPr>
          <a:xfrm flipV="1">
            <a:off x="5466715" y="3212976"/>
            <a:ext cx="473437" cy="310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0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Перепутанные логические цепочки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Восстановите </a:t>
            </a:r>
            <a:r>
              <a:rPr lang="ru-RU" sz="4000" dirty="0" smtClean="0"/>
              <a:t>цепи питания:</a:t>
            </a:r>
            <a:endParaRPr lang="ru-RU" sz="4000" dirty="0"/>
          </a:p>
          <a:p>
            <a:r>
              <a:rPr lang="ru-RU" sz="4800" dirty="0"/>
              <a:t>капуста → гусеница капустной </a:t>
            </a:r>
            <a:r>
              <a:rPr lang="ru-RU" sz="4800" dirty="0" smtClean="0"/>
              <a:t>белянки → </a:t>
            </a:r>
            <a:r>
              <a:rPr lang="ru-RU" sz="4800" dirty="0"/>
              <a:t>ястреб</a:t>
            </a:r>
            <a:r>
              <a:rPr lang="ru-RU" sz="4800" dirty="0" smtClean="0"/>
              <a:t> → </a:t>
            </a:r>
            <a:r>
              <a:rPr lang="ru-RU" sz="4800" dirty="0"/>
              <a:t>синица</a:t>
            </a:r>
          </a:p>
          <a:p>
            <a:r>
              <a:rPr lang="ru-RU" sz="4800" dirty="0" smtClean="0"/>
              <a:t>кузнечик </a:t>
            </a:r>
            <a:r>
              <a:rPr lang="ru-RU" sz="4800" dirty="0"/>
              <a:t>→ растение → еж → лягушка</a:t>
            </a:r>
          </a:p>
        </p:txBody>
      </p:sp>
    </p:spTree>
    <p:extLst>
      <p:ext uri="{BB962C8B-B14F-4D97-AF65-F5344CB8AC3E}">
        <p14:creationId xmlns:p14="http://schemas.microsoft.com/office/powerpoint/2010/main" val="15245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Верные и неверные утверждения: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dirty="0"/>
              <a:t>Разделительный ь пишется после согласных.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dirty="0"/>
              <a:t>Разделительный ь пишется перед согласными.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dirty="0"/>
              <a:t>Разделительный ь пишется после гласных.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dirty="0"/>
              <a:t>Разделительный ь пишется перед гласными </a:t>
            </a:r>
            <a:r>
              <a:rPr lang="ru-RU" dirty="0" err="1"/>
              <a:t>е,ё,ю,я,и</a:t>
            </a:r>
            <a:r>
              <a:rPr lang="ru-RU" dirty="0"/>
              <a:t>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dirty="0"/>
              <a:t>Разделительный ь пишется в корне                               слова.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2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Дерево предсказаний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Тема – ствол дерева.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Листья – это прогноз.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Ветки – это аргументы, обоснования прогнозов.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5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«ЗХУ»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148780"/>
              </p:ext>
            </p:extLst>
          </p:nvPr>
        </p:nvGraphicFramePr>
        <p:xfrm>
          <a:off x="457200" y="2060849"/>
          <a:ext cx="8229600" cy="3168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580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 Знаю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Хочу узнать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Узнал</a:t>
                      </a:r>
                      <a:endParaRPr lang="ru-RU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3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Вторая стадия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/>
              <a:t>Вторая стадия (фаза) – осмысление (реализация смысла</a:t>
            </a:r>
            <a:r>
              <a:rPr lang="ru-RU" sz="3600" i="1" dirty="0"/>
              <a:t>). </a:t>
            </a:r>
            <a:r>
              <a:rPr lang="ru-RU" sz="3600" dirty="0"/>
              <a:t>На этой стадии идёт непосредственная работа с информацией</a:t>
            </a:r>
            <a:r>
              <a:rPr lang="ru-RU" sz="3600" dirty="0" smtClean="0"/>
              <a:t>.</a:t>
            </a:r>
          </a:p>
          <a:p>
            <a:pPr algn="just"/>
            <a:r>
              <a:rPr lang="ru-RU" sz="3600" b="1" dirty="0"/>
              <a:t>Вывод</a:t>
            </a:r>
            <a:r>
              <a:rPr lang="ru-RU" sz="3600" dirty="0"/>
              <a:t>: происходит непосредственный контакт с новой информацией (текст, фильм, лекция, материал параграфа), работа ведётся индивидуально или в парах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696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Возможные приёмы и методы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400" dirty="0"/>
              <a:t>методы активного </a:t>
            </a:r>
            <a:r>
              <a:rPr lang="ru-RU" sz="3400" dirty="0" smtClean="0"/>
              <a:t>чтения;</a:t>
            </a:r>
            <a:endParaRPr lang="ru-RU" sz="3400" dirty="0"/>
          </a:p>
          <a:p>
            <a:pPr algn="just"/>
            <a:r>
              <a:rPr lang="ru-RU" sz="3400" dirty="0" smtClean="0"/>
              <a:t>маркировка </a:t>
            </a:r>
            <a:r>
              <a:rPr lang="ru-RU" sz="3400" dirty="0"/>
              <a:t>с использованием значков «</a:t>
            </a:r>
            <a:r>
              <a:rPr lang="en-US" sz="3400" dirty="0"/>
              <a:t>v</a:t>
            </a:r>
            <a:r>
              <a:rPr lang="ru-RU" sz="3400" dirty="0"/>
              <a:t>», «+», «-», «?» (по мере чтения ставятся на полях справа);</a:t>
            </a:r>
          </a:p>
          <a:p>
            <a:pPr algn="just"/>
            <a:r>
              <a:rPr lang="ru-RU" sz="3400" dirty="0" smtClean="0"/>
              <a:t>ведение </a:t>
            </a:r>
            <a:r>
              <a:rPr lang="ru-RU" sz="3400" dirty="0"/>
              <a:t>различных записей типа двойных дневников, бортовых журналов;    </a:t>
            </a:r>
            <a:endParaRPr lang="ru-RU" sz="3400" dirty="0" smtClean="0"/>
          </a:p>
          <a:p>
            <a:pPr algn="just"/>
            <a:r>
              <a:rPr lang="ru-RU" sz="3400" dirty="0" smtClean="0"/>
              <a:t>поиск </a:t>
            </a:r>
            <a:r>
              <a:rPr lang="ru-RU" sz="3400" dirty="0"/>
              <a:t>ответов на поставленные в первой части урока вопросы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0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Инсерт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98603"/>
              </p:ext>
            </p:extLst>
          </p:nvPr>
        </p:nvGraphicFramePr>
        <p:xfrm>
          <a:off x="467544" y="1268760"/>
          <a:ext cx="8219256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056"/>
                <a:gridCol w="2057400"/>
                <a:gridCol w="2057400"/>
                <a:gridCol w="2057400"/>
              </a:tblGrid>
              <a:tr h="53285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«V»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поставьте « V » (да) на полях, если то, что вы читаете, соответствует тому, что вы знаете, или думали, что знаете;</a:t>
                      </a:r>
                      <a:r>
                        <a:rPr lang="ru-RU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«+»</a:t>
                      </a:r>
                      <a:br>
                        <a:rPr lang="ru-RU" sz="2400" b="1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поставьте «+» (плюс) на полях, если то, что вы читаете, является для вас новым;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« – »</a:t>
                      </a:r>
                      <a:b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поставьте « – » (минус), на полях, если то, что вы читаете, противоречит тому, что вы уже знали, или думали, что знаете; 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«?»</a:t>
                      </a:r>
                      <a:r>
                        <a:rPr lang="ru-RU" sz="2400" dirty="0">
                          <a:effectLst/>
                        </a:rPr>
                        <a:t/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поставьте «?» на полях, если то, что вы читаете, непонятно, или же вы хотели бы получить более подробные сведения по данному вопросу.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8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«Таблица-синтез</a:t>
            </a:r>
            <a:r>
              <a:rPr lang="ru-RU" b="1" dirty="0" smtClean="0"/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345775"/>
              </p:ext>
            </p:extLst>
          </p:nvPr>
        </p:nvGraphicFramePr>
        <p:xfrm>
          <a:off x="467544" y="1700808"/>
          <a:ext cx="7560841" cy="43891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20017"/>
                <a:gridCol w="2520017"/>
                <a:gridCol w="2520807"/>
              </a:tblGrid>
              <a:tr h="3960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Ключевые моменты текста 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чем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останови-лось </a:t>
                      </a: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внимание?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именно на этом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останови-лось </a:t>
                      </a: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 именно у меня? (анализ)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9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dirty="0"/>
              <a:t>Процесс учения – это процесс увязывания нового с уже известным. Обучаемые строят новые представления на основании предыдущих знаний и представлений. Данное положение также является непременным условием использования технологии </a:t>
            </a:r>
            <a:r>
              <a:rPr lang="ru-RU" sz="4000" dirty="0" smtClean="0"/>
              <a:t>развития критического мышления.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3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Фишбоун</a:t>
            </a:r>
            <a:endParaRPr lang="ru-RU" dirty="0"/>
          </a:p>
        </p:txBody>
      </p:sp>
      <p:pic>
        <p:nvPicPr>
          <p:cNvPr id="4" name="Объект 3" descr="D:\data\articles\61\6153\615389\img5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7686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</a:t>
            </a:r>
            <a:r>
              <a:rPr lang="ru-RU" b="1" dirty="0" err="1"/>
              <a:t>Фишбоун</a:t>
            </a:r>
            <a:r>
              <a:rPr lang="ru-RU" b="1" dirty="0"/>
              <a:t>»-«Рыбий скелет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/>
              <a:t>В голову «скелета» вписывается </a:t>
            </a:r>
            <a:r>
              <a:rPr lang="ru-RU" sz="3600" dirty="0" smtClean="0"/>
              <a:t>проблема</a:t>
            </a:r>
            <a:r>
              <a:rPr lang="ru-RU" sz="3600" dirty="0"/>
              <a:t>.</a:t>
            </a:r>
            <a:r>
              <a:rPr lang="ru-RU" sz="3600" dirty="0" smtClean="0"/>
              <a:t> </a:t>
            </a:r>
            <a:r>
              <a:rPr lang="ru-RU" sz="3600" dirty="0"/>
              <a:t>На самом «скелете» есть верхние «косточки», на них фиксируются </a:t>
            </a:r>
            <a:r>
              <a:rPr lang="ru-RU" sz="3600" dirty="0" smtClean="0"/>
              <a:t>факты, </a:t>
            </a:r>
            <a:r>
              <a:rPr lang="ru-RU" sz="3600" dirty="0"/>
              <a:t>и нижние – для записи причины происходящих </a:t>
            </a:r>
            <a:r>
              <a:rPr lang="ru-RU" sz="3600" dirty="0" smtClean="0"/>
              <a:t>событий, </a:t>
            </a:r>
            <a:r>
              <a:rPr lang="ru-RU" sz="3600" dirty="0"/>
              <a:t>подтверждающих наличие сформулированных причин</a:t>
            </a:r>
            <a:r>
              <a:rPr lang="ru-RU" sz="3600" dirty="0" smtClean="0"/>
              <a:t>. </a:t>
            </a:r>
            <a:r>
              <a:rPr lang="ru-RU" sz="3600" dirty="0"/>
              <a:t>В «хвосте» помещается вывод по решаемой проблеме. </a:t>
            </a:r>
          </a:p>
        </p:txBody>
      </p:sp>
    </p:spTree>
    <p:extLst>
      <p:ext uri="{BB962C8B-B14F-4D97-AF65-F5344CB8AC3E}">
        <p14:creationId xmlns:p14="http://schemas.microsoft.com/office/powerpoint/2010/main" val="33529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Бортовой журнал или двойной дневник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4000" dirty="0" smtClean="0"/>
          </a:p>
          <a:p>
            <a:pPr marL="0" indent="0" algn="just">
              <a:buNone/>
            </a:pPr>
            <a:r>
              <a:rPr lang="ru-RU" sz="4000" dirty="0" smtClean="0"/>
              <a:t>Встретив </a:t>
            </a:r>
            <a:r>
              <a:rPr lang="ru-RU" sz="4000" dirty="0"/>
              <a:t>в тексте ключевые моменты, учащиеся заносят их в </a:t>
            </a:r>
            <a:r>
              <a:rPr lang="ru-RU" sz="4000" dirty="0" smtClean="0"/>
              <a:t>левую графу. </a:t>
            </a:r>
            <a:r>
              <a:rPr lang="ru-RU" sz="4000" dirty="0"/>
              <a:t>При чтении, во время пауз и остановок, учащиеся заполняют </a:t>
            </a:r>
            <a:r>
              <a:rPr lang="ru-RU" sz="4000" dirty="0" smtClean="0"/>
              <a:t>правую графу, связывая факты </a:t>
            </a:r>
            <a:r>
              <a:rPr lang="ru-RU" sz="4000" dirty="0"/>
              <a:t>со своим видением мира, со своим личным опытом. </a:t>
            </a:r>
          </a:p>
        </p:txBody>
      </p:sp>
    </p:spTree>
    <p:extLst>
      <p:ext uri="{BB962C8B-B14F-4D97-AF65-F5344CB8AC3E}">
        <p14:creationId xmlns:p14="http://schemas.microsoft.com/office/powerpoint/2010/main" val="18231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Сводная таблица (практическая работа в группах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518399"/>
              </p:ext>
            </p:extLst>
          </p:nvPr>
        </p:nvGraphicFramePr>
        <p:xfrm>
          <a:off x="899592" y="1916831"/>
          <a:ext cx="7344815" cy="4715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859"/>
                <a:gridCol w="2882614"/>
                <a:gridCol w="3133342"/>
              </a:tblGrid>
              <a:tr h="748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Назва-ние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Основные свойства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Использование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Торф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Коричневого цвета;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рыхлый, легче воды.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качестве топлива и удобрения.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8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Уголь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Черного </a:t>
                      </a:r>
                      <a:r>
                        <a:rPr lang="ru-RU" sz="2400" baseline="0" dirty="0" smtClean="0">
                          <a:effectLst/>
                        </a:rPr>
                        <a:t>цвета.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Горючий.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indent="-457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Как топливо,</a:t>
                      </a:r>
                    </a:p>
                    <a:p>
                      <a:pPr marL="45720" indent="-457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изготовления красок,</a:t>
                      </a:r>
                    </a:p>
                    <a:p>
                      <a:pPr marL="45720" indent="-457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медицины.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1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Концептуальную таблицу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490609"/>
              </p:ext>
            </p:extLst>
          </p:nvPr>
        </p:nvGraphicFramePr>
        <p:xfrm>
          <a:off x="467544" y="1628800"/>
          <a:ext cx="7920879" cy="472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9637"/>
                <a:gridCol w="1559661"/>
                <a:gridCol w="1635742"/>
                <a:gridCol w="1935839"/>
              </a:tblGrid>
              <a:tr h="1607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Линии сравнения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Тайга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Смешан-</a:t>
                      </a:r>
                      <a:r>
                        <a:rPr lang="ru-RU" sz="2800" dirty="0" err="1" smtClean="0">
                          <a:effectLst/>
                        </a:rPr>
                        <a:t>ный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лес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Широко-</a:t>
                      </a:r>
                      <a:r>
                        <a:rPr lang="ru-RU" sz="2800" dirty="0" err="1" smtClean="0">
                          <a:effectLst/>
                        </a:rPr>
                        <a:t>листвен</a:t>
                      </a:r>
                      <a:r>
                        <a:rPr lang="ru-RU" sz="2800" dirty="0" smtClean="0">
                          <a:effectLst/>
                        </a:rPr>
                        <a:t>-</a:t>
                      </a:r>
                      <a:r>
                        <a:rPr lang="ru-RU" sz="2800" dirty="0" err="1" smtClean="0">
                          <a:effectLst/>
                        </a:rPr>
                        <a:t>ный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лес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9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Климатические условия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5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Растительный мир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Животный мир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1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Третья стадия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/>
              <a:t> Третья стадия (фаза) – рефлексия (размышление).</a:t>
            </a:r>
            <a:r>
              <a:rPr lang="ru-RU" sz="3600" i="1" dirty="0"/>
              <a:t>  </a:t>
            </a:r>
            <a:r>
              <a:rPr lang="ru-RU" sz="3600" dirty="0"/>
              <a:t>На этой стадии информация анализируется, интерпретируется, творчески перерабатывается</a:t>
            </a:r>
            <a:r>
              <a:rPr lang="ru-RU" sz="3600" dirty="0" smtClean="0"/>
              <a:t>.</a:t>
            </a:r>
          </a:p>
          <a:p>
            <a:pPr algn="just"/>
            <a:r>
              <a:rPr lang="ru-RU" sz="3600" b="1" dirty="0"/>
              <a:t>Вывод:</a:t>
            </a:r>
            <a:r>
              <a:rPr lang="ru-RU" sz="3600" dirty="0"/>
              <a:t> творческая переработка, анализ, интерпретация и т.д. изученной информации; работа ведётся индивидуально – в парах – группах.</a:t>
            </a:r>
          </a:p>
        </p:txBody>
      </p:sp>
    </p:spTree>
    <p:extLst>
      <p:ext uri="{BB962C8B-B14F-4D97-AF65-F5344CB8AC3E}">
        <p14:creationId xmlns:p14="http://schemas.microsoft.com/office/powerpoint/2010/main" val="1254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Возможные приёмы и методы: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заполнение </a:t>
            </a:r>
            <a:r>
              <a:rPr lang="ru-RU" dirty="0"/>
              <a:t>кластеров, таблиц, установление причинно-следственных связей между блоками информации;</a:t>
            </a:r>
          </a:p>
          <a:p>
            <a:pPr algn="just"/>
            <a:r>
              <a:rPr lang="ru-RU" dirty="0" smtClean="0"/>
              <a:t>возврат </a:t>
            </a:r>
            <a:r>
              <a:rPr lang="ru-RU" dirty="0"/>
              <a:t>к ключевым словам, верным и неверным утверждениям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 smtClean="0"/>
              <a:t>написание </a:t>
            </a:r>
            <a:r>
              <a:rPr lang="ru-RU" dirty="0"/>
              <a:t>творческих работ </a:t>
            </a:r>
            <a:r>
              <a:rPr lang="ru-RU" dirty="0" smtClean="0"/>
              <a:t>(РАФТ, </a:t>
            </a:r>
            <a:r>
              <a:rPr lang="ru-RU" dirty="0"/>
              <a:t>эссе</a:t>
            </a:r>
            <a:r>
              <a:rPr lang="ru-RU" dirty="0" smtClean="0"/>
              <a:t>).</a:t>
            </a:r>
          </a:p>
          <a:p>
            <a:pPr algn="just"/>
            <a:r>
              <a:rPr lang="ru-RU" dirty="0"/>
              <a:t>«Шесть шляп</a:t>
            </a:r>
            <a:r>
              <a:rPr lang="ru-RU" dirty="0" smtClean="0"/>
              <a:t>»,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«Ромашка вопросов», </a:t>
            </a:r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 err="1"/>
              <a:t>Синквейн</a:t>
            </a:r>
            <a:r>
              <a:rPr lang="ru-RU" dirty="0" smtClean="0"/>
              <a:t>»,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«Диаманта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4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Круги Вена</a:t>
            </a:r>
          </a:p>
        </p:txBody>
      </p:sp>
      <p:pic>
        <p:nvPicPr>
          <p:cNvPr id="5" name="Picture 6" descr="Новый точечный рисунок (4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560839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5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Шесть </a:t>
            </a:r>
            <a:r>
              <a:rPr lang="ru-RU" b="1" dirty="0" smtClean="0"/>
              <a:t>шляп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4000" b="1" dirty="0"/>
              <a:t>М</a:t>
            </a:r>
            <a:r>
              <a:rPr lang="ru-RU" sz="4000" b="1" dirty="0" smtClean="0"/>
              <a:t>етод Эдварда де </a:t>
            </a:r>
            <a:r>
              <a:rPr lang="ru-RU" sz="4000" b="1" dirty="0" err="1" smtClean="0"/>
              <a:t>Боно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u="sng" dirty="0"/>
              <a:t>Белая шляпа. </a:t>
            </a:r>
            <a:r>
              <a:rPr lang="ru-RU" sz="2800" u="sng" dirty="0" smtClean="0"/>
              <a:t>(Факты</a:t>
            </a:r>
            <a:r>
              <a:rPr lang="ru-RU" sz="2800" dirty="0"/>
              <a:t>)</a:t>
            </a:r>
            <a:r>
              <a:rPr lang="ru-RU" sz="2800" dirty="0" smtClean="0"/>
              <a:t> 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u="sng" dirty="0">
                <a:solidFill>
                  <a:srgbClr val="FFC000"/>
                </a:solidFill>
              </a:rPr>
              <a:t>Жёлтая. </a:t>
            </a:r>
            <a:r>
              <a:rPr lang="ru-RU" sz="2800" u="sng" dirty="0" smtClean="0">
                <a:solidFill>
                  <a:srgbClr val="FFC000"/>
                </a:solidFill>
              </a:rPr>
              <a:t>(Позитивное мышление)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b="1" u="sng" dirty="0" smtClean="0"/>
              <a:t>Черная</a:t>
            </a:r>
            <a:r>
              <a:rPr lang="ru-RU" sz="2800" b="1" u="sng" dirty="0"/>
              <a:t>. </a:t>
            </a:r>
            <a:r>
              <a:rPr lang="ru-RU" sz="2800" b="1" u="sng" dirty="0" smtClean="0"/>
              <a:t>(Проблема</a:t>
            </a:r>
            <a:r>
              <a:rPr lang="ru-RU" sz="2800" u="sng" dirty="0"/>
              <a:t>)</a:t>
            </a:r>
            <a:endParaRPr lang="ru-RU" sz="2800" u="sng" dirty="0" smtClean="0"/>
          </a:p>
          <a:p>
            <a:pPr marL="0" indent="0" algn="just"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Красная</a:t>
            </a:r>
            <a:r>
              <a:rPr lang="ru-RU" sz="2800" u="sng" dirty="0">
                <a:solidFill>
                  <a:srgbClr val="FF0000"/>
                </a:solidFill>
              </a:rPr>
              <a:t>. </a:t>
            </a:r>
            <a:r>
              <a:rPr lang="ru-RU" sz="2800" u="sng" dirty="0" smtClean="0">
                <a:solidFill>
                  <a:srgbClr val="FF0000"/>
                </a:solidFill>
              </a:rPr>
              <a:t>(Эмоции)</a:t>
            </a:r>
            <a:r>
              <a:rPr lang="ru-RU" sz="2800" dirty="0" smtClean="0"/>
              <a:t> </a:t>
            </a:r>
          </a:p>
          <a:p>
            <a:pPr marL="0" indent="0" algn="just">
              <a:buNone/>
            </a:pPr>
            <a:r>
              <a:rPr lang="ru-RU" sz="2800" u="sng" dirty="0" smtClean="0">
                <a:solidFill>
                  <a:srgbClr val="00B050"/>
                </a:solidFill>
              </a:rPr>
              <a:t>Зеленая</a:t>
            </a:r>
            <a:r>
              <a:rPr lang="ru-RU" sz="2800" u="sng" dirty="0">
                <a:solidFill>
                  <a:srgbClr val="00B050"/>
                </a:solidFill>
              </a:rPr>
              <a:t>. </a:t>
            </a:r>
            <a:r>
              <a:rPr lang="ru-RU" sz="2800" u="sng" dirty="0" smtClean="0">
                <a:solidFill>
                  <a:srgbClr val="00B050"/>
                </a:solidFill>
              </a:rPr>
              <a:t>(Творчество)</a:t>
            </a:r>
            <a:r>
              <a:rPr lang="ru-RU" sz="2800" u="sng" dirty="0" smtClean="0"/>
              <a:t> </a:t>
            </a:r>
          </a:p>
          <a:p>
            <a:pPr marL="0" indent="0" algn="just">
              <a:buNone/>
            </a:pPr>
            <a:r>
              <a:rPr lang="ru-RU" sz="2800" u="sng" dirty="0" smtClean="0">
                <a:solidFill>
                  <a:srgbClr val="0070C0"/>
                </a:solidFill>
              </a:rPr>
              <a:t>Синяя.(Философия)</a:t>
            </a:r>
            <a:r>
              <a:rPr lang="ru-RU" sz="2800" dirty="0" smtClean="0"/>
              <a:t>Обобщают </a:t>
            </a:r>
            <a:r>
              <a:rPr lang="ru-RU" sz="2800" dirty="0"/>
              <a:t>высказывания каждой группы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i="1" dirty="0" smtClean="0"/>
              <a:t>(Эта </a:t>
            </a:r>
            <a:r>
              <a:rPr lang="ru-RU" sz="2800" i="1" dirty="0"/>
              <a:t>работа </a:t>
            </a:r>
            <a:r>
              <a:rPr lang="ru-RU" sz="2800" i="1" dirty="0" smtClean="0"/>
              <a:t>может </a:t>
            </a:r>
            <a:r>
              <a:rPr lang="ru-RU" sz="2800" i="1" dirty="0"/>
              <a:t>быть </a:t>
            </a:r>
            <a:r>
              <a:rPr lang="ru-RU" sz="2800" i="1" dirty="0" smtClean="0"/>
              <a:t>проведена, например, по теме «Охрана растений» или по сказке «Колобок» и др.) </a:t>
            </a:r>
          </a:p>
          <a:p>
            <a:pPr marL="0" indent="0" algn="just">
              <a:buNone/>
            </a:pPr>
            <a:endParaRPr lang="ru-RU" sz="3600" i="1" dirty="0"/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26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Ромашка </a:t>
            </a:r>
            <a:r>
              <a:rPr lang="ru-RU" b="1" dirty="0" err="1"/>
              <a:t>Блума</a:t>
            </a:r>
            <a:endParaRPr lang="ru-RU" dirty="0"/>
          </a:p>
        </p:txBody>
      </p:sp>
      <p:pic>
        <p:nvPicPr>
          <p:cNvPr id="10241" name="Picture 1" descr="Картинка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8064896" cy="5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же такое критическое мышление?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900" dirty="0"/>
              <a:t>Критическое мышление означает выработку точки зрения по определенному вопросу и способность отстоять эту точку зрения логическими доводами. </a:t>
            </a:r>
            <a:endParaRPr lang="ru-RU" sz="3900" dirty="0" smtClean="0"/>
          </a:p>
          <a:p>
            <a:pPr algn="just"/>
            <a:r>
              <a:rPr lang="ru-RU" sz="3900" dirty="0" smtClean="0"/>
              <a:t>Критическое </a:t>
            </a:r>
            <a:r>
              <a:rPr lang="ru-RU" sz="3900" dirty="0"/>
              <a:t>мышление предусматривает внимание к аргументам оппонента и их логическое </a:t>
            </a:r>
            <a:r>
              <a:rPr lang="ru-RU" sz="3900" dirty="0" smtClean="0"/>
              <a:t>осмысление.</a:t>
            </a:r>
            <a:endParaRPr lang="ru-RU" sz="3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024308"/>
              </p:ext>
            </p:extLst>
          </p:nvPr>
        </p:nvGraphicFramePr>
        <p:xfrm>
          <a:off x="395537" y="332658"/>
          <a:ext cx="8291264" cy="5976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864"/>
                <a:gridCol w="2743200"/>
                <a:gridCol w="2743200"/>
              </a:tblGrid>
              <a:tr h="894235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Воспроизведение 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Простые вопросы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 Когда? Где? Как?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8942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Уточняющие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 ли я понял..?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1505486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Практические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можно применить..? </a:t>
                      </a:r>
                    </a:p>
                    <a:p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можно сделать из..?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8942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Интерпретационные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Почему?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894235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Синтез 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Творческие вопросы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будет, если..?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8942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Оценочные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вы относитесь ?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/>
              <a:t>Синквейн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1-я </a:t>
            </a:r>
            <a:r>
              <a:rPr lang="ru-RU" sz="4400" dirty="0"/>
              <a:t>строка – тема</a:t>
            </a:r>
          </a:p>
          <a:p>
            <a:r>
              <a:rPr lang="ru-RU" sz="4400" dirty="0"/>
              <a:t>2-я строка – 2 прилагательных</a:t>
            </a:r>
          </a:p>
          <a:p>
            <a:r>
              <a:rPr lang="ru-RU" sz="4400" dirty="0"/>
              <a:t>3-я строка – 3 глагола</a:t>
            </a:r>
          </a:p>
          <a:p>
            <a:r>
              <a:rPr lang="ru-RU" sz="4400" dirty="0"/>
              <a:t>4-я строка – предложение      (показывает отношение к теме) </a:t>
            </a:r>
          </a:p>
          <a:p>
            <a:r>
              <a:rPr lang="ru-RU" sz="4400" dirty="0"/>
              <a:t>5-я строка – синоним темы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7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</a:t>
            </a:r>
            <a:r>
              <a:rPr lang="ru-RU" b="1" dirty="0" err="1" smtClean="0"/>
              <a:t>инквейн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Вода.</a:t>
            </a:r>
          </a:p>
          <a:p>
            <a:pPr marL="0" indent="0" algn="ctr">
              <a:buNone/>
            </a:pPr>
            <a:r>
              <a:rPr lang="ru-RU" sz="4400" dirty="0" smtClean="0"/>
              <a:t>Необходимая, вкусная.</a:t>
            </a:r>
          </a:p>
          <a:p>
            <a:pPr marL="0" indent="0" algn="ctr">
              <a:buNone/>
            </a:pPr>
            <a:r>
              <a:rPr lang="ru-RU" sz="4400" dirty="0" smtClean="0"/>
              <a:t>Оживляет, замерзает, испаряется</a:t>
            </a:r>
          </a:p>
          <a:p>
            <a:pPr marL="0" indent="0" algn="ctr">
              <a:buNone/>
            </a:pPr>
            <a:r>
              <a:rPr lang="ru-RU" sz="4400" dirty="0" smtClean="0"/>
              <a:t>Берегите воду!</a:t>
            </a:r>
          </a:p>
          <a:p>
            <a:pPr marL="0" indent="0" algn="ctr">
              <a:buNone/>
            </a:pPr>
            <a:r>
              <a:rPr lang="ru-RU" sz="4400" dirty="0" smtClean="0"/>
              <a:t>Жизнь.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83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Синквейн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dirty="0" smtClean="0"/>
              <a:t>Природа.</a:t>
            </a:r>
          </a:p>
          <a:p>
            <a:pPr marL="0" indent="0" algn="ctr">
              <a:buNone/>
            </a:pPr>
            <a:r>
              <a:rPr lang="ru-RU" sz="4800" dirty="0" smtClean="0"/>
              <a:t>Прекрасная, чувствительная.</a:t>
            </a:r>
          </a:p>
          <a:p>
            <a:pPr marL="0" indent="0" algn="ctr">
              <a:buNone/>
            </a:pPr>
            <a:r>
              <a:rPr lang="ru-RU" sz="4800" dirty="0" smtClean="0"/>
              <a:t>Живет, разрушается, украшает.</a:t>
            </a:r>
          </a:p>
          <a:p>
            <a:pPr marL="0" indent="0" algn="ctr">
              <a:buNone/>
            </a:pPr>
            <a:r>
              <a:rPr lang="ru-RU" sz="4800" dirty="0" smtClean="0"/>
              <a:t>Природа дает жизнь.</a:t>
            </a:r>
          </a:p>
          <a:p>
            <a:pPr marL="0" indent="0" algn="ctr">
              <a:buNone/>
            </a:pPr>
            <a:r>
              <a:rPr lang="ru-RU" sz="4800" dirty="0" smtClean="0"/>
              <a:t>Мать.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392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ДИАМАНТА – это стихотворная форма из семи строк, первая и последняя из которых – понятия с противоположным значением.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строчка 1: тема (существительное)</a:t>
            </a:r>
          </a:p>
          <a:p>
            <a:r>
              <a:rPr lang="ru-RU" dirty="0"/>
              <a:t>строчка 2: определение (2 прилагательных)</a:t>
            </a:r>
          </a:p>
          <a:p>
            <a:r>
              <a:rPr lang="ru-RU" dirty="0"/>
              <a:t>строчка 3: действие (3 причастия)</a:t>
            </a:r>
          </a:p>
          <a:p>
            <a:r>
              <a:rPr lang="ru-RU" dirty="0"/>
              <a:t>строчка 4: ассоциации (4 существительных)</a:t>
            </a:r>
          </a:p>
          <a:p>
            <a:r>
              <a:rPr lang="ru-RU" dirty="0"/>
              <a:t>строчка 5: действие (3 причастия)</a:t>
            </a:r>
          </a:p>
          <a:p>
            <a:r>
              <a:rPr lang="ru-RU" dirty="0"/>
              <a:t>строчка 6: определение (2 прилагательных)</a:t>
            </a:r>
          </a:p>
          <a:p>
            <a:r>
              <a:rPr lang="ru-RU" dirty="0"/>
              <a:t>строчка 7: тема (существительное, противоположное по смыслу существительному из первой строки)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7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Иван из сказки «Сивка – бурка»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3600" b="1" i="1" dirty="0" smtClean="0"/>
              <a:t>антигерой</a:t>
            </a:r>
            <a:endParaRPr lang="ru-RU" sz="3600" b="1" i="1" dirty="0"/>
          </a:p>
          <a:p>
            <a:pPr algn="ctr"/>
            <a:r>
              <a:rPr lang="ru-RU" sz="3600" i="1" dirty="0" smtClean="0"/>
              <a:t>глупый, ленивый</a:t>
            </a:r>
            <a:endParaRPr lang="ru-RU" sz="3600" i="1" dirty="0"/>
          </a:p>
          <a:p>
            <a:pPr algn="ctr"/>
            <a:r>
              <a:rPr lang="ru-RU" sz="3600" i="1" dirty="0" smtClean="0"/>
              <a:t>помогающий, доверяющий, незлобивый</a:t>
            </a:r>
            <a:endParaRPr lang="ru-RU" sz="3600" i="1" dirty="0"/>
          </a:p>
          <a:p>
            <a:pPr algn="ctr"/>
            <a:r>
              <a:rPr lang="ru-RU" sz="3600" i="1" dirty="0" smtClean="0"/>
              <a:t>доброта, находчивость, отвага, скромность</a:t>
            </a:r>
            <a:endParaRPr lang="ru-RU" sz="3600" i="1" dirty="0"/>
          </a:p>
          <a:p>
            <a:pPr algn="ctr"/>
            <a:r>
              <a:rPr lang="ru-RU" sz="3600" i="1" dirty="0" smtClean="0"/>
              <a:t> </a:t>
            </a:r>
            <a:r>
              <a:rPr lang="ru-RU" sz="3600" i="1" dirty="0"/>
              <a:t>мечтающий, </a:t>
            </a:r>
            <a:r>
              <a:rPr lang="ru-RU" sz="3600" i="1" dirty="0" smtClean="0"/>
              <a:t>надеющийся, верящий</a:t>
            </a:r>
            <a:endParaRPr lang="ru-RU" sz="3600" i="1" dirty="0"/>
          </a:p>
          <a:p>
            <a:pPr algn="ctr"/>
            <a:r>
              <a:rPr lang="ru-RU" sz="3600" i="1" dirty="0" smtClean="0"/>
              <a:t>смелый, упорный </a:t>
            </a:r>
            <a:endParaRPr lang="ru-RU" sz="3600" i="1" dirty="0"/>
          </a:p>
          <a:p>
            <a:pPr algn="ctr"/>
            <a:r>
              <a:rPr lang="ru-RU" sz="3600" b="1" i="1" dirty="0" smtClean="0"/>
              <a:t>герой</a:t>
            </a:r>
            <a:endParaRPr lang="ru-RU" sz="36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7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РАФТ (Охрана почвы)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4400" b="1" dirty="0"/>
              <a:t>Р</a:t>
            </a:r>
            <a:r>
              <a:rPr lang="ru-RU" sz="4400" dirty="0"/>
              <a:t> – роль (</a:t>
            </a:r>
            <a:r>
              <a:rPr lang="ru-RU" sz="4400" dirty="0" smtClean="0"/>
              <a:t>любое насекомое почвы)</a:t>
            </a:r>
          </a:p>
          <a:p>
            <a:r>
              <a:rPr lang="ru-RU" sz="4400" b="1" dirty="0" smtClean="0"/>
              <a:t>А</a:t>
            </a:r>
            <a:r>
              <a:rPr lang="ru-RU" sz="4400" dirty="0" smtClean="0"/>
              <a:t> </a:t>
            </a:r>
            <a:r>
              <a:rPr lang="ru-RU" sz="4400" dirty="0"/>
              <a:t>– аудитория (</a:t>
            </a:r>
            <a:r>
              <a:rPr lang="ru-RU" sz="4400" dirty="0" smtClean="0"/>
              <a:t>кому пишем </a:t>
            </a:r>
            <a:r>
              <a:rPr lang="ru-RU" sz="4400" dirty="0"/>
              <a:t>– </a:t>
            </a:r>
            <a:r>
              <a:rPr lang="ru-RU" sz="4400" dirty="0" smtClean="0"/>
              <a:t>людям)</a:t>
            </a:r>
            <a:endParaRPr lang="ru-RU" sz="4400" dirty="0"/>
          </a:p>
          <a:p>
            <a:r>
              <a:rPr lang="ru-RU" sz="4400" b="1" dirty="0"/>
              <a:t>Ф</a:t>
            </a:r>
            <a:r>
              <a:rPr lang="ru-RU" sz="4400" dirty="0"/>
              <a:t> - форма – </a:t>
            </a:r>
            <a:r>
              <a:rPr lang="ru-RU" sz="4400" dirty="0" smtClean="0"/>
              <a:t>обращение</a:t>
            </a:r>
            <a:endParaRPr lang="ru-RU" sz="4400" dirty="0"/>
          </a:p>
          <a:p>
            <a:r>
              <a:rPr lang="ru-RU" sz="4400" b="1" dirty="0"/>
              <a:t>Т</a:t>
            </a:r>
            <a:r>
              <a:rPr lang="ru-RU" sz="4400" dirty="0"/>
              <a:t> – тема </a:t>
            </a:r>
            <a:r>
              <a:rPr lang="ru-RU" sz="4400" dirty="0" smtClean="0"/>
              <a:t>«Берегите почву»</a:t>
            </a:r>
            <a:endParaRPr lang="ru-RU" sz="44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48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Рафт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-Необходимо написать краткий текст </a:t>
            </a:r>
            <a:r>
              <a:rPr lang="ru-RU" sz="4400" dirty="0"/>
              <a:t>о том, что вы узнали сегодня на уроке. Т</a:t>
            </a:r>
            <a:r>
              <a:rPr lang="ru-RU" sz="4400" dirty="0" smtClean="0"/>
              <a:t>екст </a:t>
            </a:r>
            <a:r>
              <a:rPr lang="ru-RU" sz="4400" dirty="0"/>
              <a:t>должен </a:t>
            </a:r>
            <a:r>
              <a:rPr lang="ru-RU" sz="4400" dirty="0" smtClean="0"/>
              <a:t>быть написан от имени насекомого, обитающего в почве </a:t>
            </a:r>
            <a:r>
              <a:rPr lang="ru-RU" sz="4400" dirty="0"/>
              <a:t>и </a:t>
            </a:r>
            <a:r>
              <a:rPr lang="ru-RU" sz="4400" dirty="0" smtClean="0"/>
              <a:t>является обращением к людям. </a:t>
            </a:r>
            <a:endParaRPr lang="ru-RU" sz="4400" dirty="0"/>
          </a:p>
          <a:p>
            <a:pPr algn="just"/>
            <a:endParaRPr lang="ru-RU" sz="4000" dirty="0" smtClean="0"/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243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Преимущества технологии: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за качество собственного образования.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навыки работы с текстами любого типа и с большим объёмом информации; овладевают умением интегрировать информацию.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умение вырабатывать собственное мнение на основе осмысления различного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идей и представлений, строить умозаключения и логические цепи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доказательств.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78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творческие и аналитические способности, умения эффективно работать с другими людьми; формируется умение выражать свои мысли ясно, уверенно и корректно по отношению к окружающим.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наиболее эффективна при изучении материала, по которому может быть составлен интересный, познавательный текст.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6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Технология развития критического мышления (ТРКМ) – это проект сотрудничества учёных, учителей всего мира. Она была предложена в 90-е годы 20 века американскими учёными </a:t>
            </a:r>
            <a:r>
              <a:rPr lang="ru-RU" sz="3600" dirty="0" err="1"/>
              <a:t>К.Мередит</a:t>
            </a:r>
            <a:r>
              <a:rPr lang="ru-RU" sz="3600" dirty="0"/>
              <a:t>, </a:t>
            </a:r>
            <a:r>
              <a:rPr lang="ru-RU" sz="3600" dirty="0" err="1"/>
              <a:t>Ч.Темпл</a:t>
            </a:r>
            <a:r>
              <a:rPr lang="ru-RU" sz="3600" dirty="0"/>
              <a:t>, </a:t>
            </a:r>
            <a:r>
              <a:rPr lang="ru-RU" sz="3600" dirty="0" err="1"/>
              <a:t>Дж.Стил</a:t>
            </a:r>
            <a:r>
              <a:rPr lang="ru-RU" sz="3600" dirty="0"/>
              <a:t> как особая методика обучения, отвечающая на вопрос: </a:t>
            </a:r>
            <a:r>
              <a:rPr lang="ru-RU" sz="3600" i="1" dirty="0"/>
              <a:t>как учить мыслить? </a:t>
            </a:r>
          </a:p>
        </p:txBody>
      </p:sp>
    </p:spTree>
    <p:extLst>
      <p:ext uri="{BB962C8B-B14F-4D97-AF65-F5344CB8AC3E}">
        <p14:creationId xmlns:p14="http://schemas.microsoft.com/office/powerpoint/2010/main" val="32797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и </a:t>
            </a:r>
            <a:r>
              <a:rPr lang="ru-RU" b="1" dirty="0" smtClean="0"/>
              <a:t>методы (ТРКМЧП)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«Кластер», «Корзина идей», «</a:t>
            </a:r>
            <a:r>
              <a:rPr lang="ru-RU" dirty="0" err="1"/>
              <a:t>Денотатный</a:t>
            </a:r>
            <a:r>
              <a:rPr lang="ru-RU" dirty="0"/>
              <a:t> граф», «Дерево предсказаний», «Верные и неверные утверждения» ,</a:t>
            </a:r>
            <a:r>
              <a:rPr lang="ru-RU" b="1" dirty="0"/>
              <a:t> </a:t>
            </a:r>
            <a:r>
              <a:rPr lang="ru-RU" dirty="0"/>
              <a:t>«Верите ли вы, что…», «</a:t>
            </a:r>
            <a:r>
              <a:rPr lang="ru-RU" dirty="0" err="1"/>
              <a:t>Инсерт</a:t>
            </a:r>
            <a:r>
              <a:rPr lang="ru-RU" dirty="0"/>
              <a:t>», «Чтение с остановками», схема «</a:t>
            </a:r>
            <a:r>
              <a:rPr lang="ru-RU" dirty="0" err="1"/>
              <a:t>Фишбоун</a:t>
            </a:r>
            <a:r>
              <a:rPr lang="ru-RU" dirty="0"/>
              <a:t>»-«Рыбий скелет», таблица «Плюс – минус - интересно», таблица «ЗХУ», «Таблица – синтез», «Сводная таблица», «Концептуальная таблица», таблица «Что? Где? Когда? Почему?», «Шесть шляп», «Ромашка вопросов», «</a:t>
            </a:r>
            <a:r>
              <a:rPr lang="ru-RU" dirty="0" err="1"/>
              <a:t>Синквейн</a:t>
            </a:r>
            <a:r>
              <a:rPr lang="ru-RU" dirty="0"/>
              <a:t>», «Диаманта» , круги Вена, перепутанные логические цепочки, сбор ассоциаций, РАФТ, двойные </a:t>
            </a:r>
            <a:r>
              <a:rPr lang="ru-RU" dirty="0" smtClean="0"/>
              <a:t>дневники и др.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0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Всё наше достоинство – в способности мыслить.</a:t>
            </a:r>
          </a:p>
          <a:p>
            <a:pPr marL="0" indent="0"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мысль возносит нас, а не пространство и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время, в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которых мы ничто.</a:t>
            </a:r>
          </a:p>
          <a:p>
            <a:pPr marL="0" indent="0"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Постараемся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же мыслить достойно – в этом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основа.</a:t>
            </a:r>
          </a:p>
          <a:p>
            <a:pPr marL="0" indent="0"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Блез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Паскаль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2426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http://festival.1september.ru/articles/528850</a:t>
            </a:r>
            <a:r>
              <a:rPr lang="en-US" sz="1600" dirty="0" smtClean="0">
                <a:hlinkClick r:id="rId2"/>
              </a:rPr>
              <a:t>/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docs.google.com/document/d/1FExnH0YZoT2EjKTEPbtnGRdE0CCyx32EasNxNHmh5b8/edit?pli=1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nsportal.ru/shkola/obshchepedagogicheskie-tekhnologii/library/tekhnologiya-razvitiya-kriticheskogo-myshleniya-2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docs.google.com/document/d/19SgL4nopHxIzca3rLz8Fcvj_mwV1PsKZ83grOSHk8RM/edit?pli=1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www.kmspb.narod.ru/posobie/bortjur.htm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>
                <a:solidFill>
                  <a:srgbClr val="000099"/>
                </a:solidFill>
              </a:rPr>
              <a:t>http://www.google.ru/url?sa=t&amp;rct=j&amp;q=&amp;</a:t>
            </a:r>
            <a:r>
              <a:rPr lang="en-US" sz="1600" dirty="0" smtClean="0">
                <a:solidFill>
                  <a:srgbClr val="000099"/>
                </a:solidFill>
              </a:rPr>
              <a:t>esrc=s&amp;source=web&amp;cd=2&amp;ved=0CDMQFjAB&amp;url=http%3A%2F%2Fconstructorus.ru%2Fuspex%2Fmetod-shesti-shlyap-myshleniya-edvarda-de-bono.html&amp;ei=pyd-UpXNCuqc4wTWvYGQCg&amp;usg=AFQjCNE3xc8DY4uBCgV34dXSBSvzZEspRw&amp;sig2=Ejn-0KegwY1ef2EBiAYa-w&amp;bvm=bv.56146854,d.bGE&amp;cad=rjt</a:t>
            </a:r>
            <a:endParaRPr lang="ru-RU" sz="1600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99"/>
                </a:solidFill>
              </a:rPr>
              <a:t>http://www.google.ru/url?sa=t&amp;rct=j&amp;q=&amp;esrc=s&amp;source=web&amp;cd=7&amp;ved=0CEUQFjAG&amp;url=http%3A%2F%2Fpervootkrivatel.ucoz.ru%2F11%2Fromashka_Bluma.doc&amp;ei=4Sd-Uqv3H-GE4gTGoICADQ&amp;usg=AFQjCNFneO87_-K3ABa-Bo2NNaOsI-hTgA&amp;sig2=flIBY9NzE0cBvaRJwGyfVQ&amp;bvm=bv.56146854,d.bGE&amp;cad=rjt</a:t>
            </a:r>
            <a:endParaRPr lang="ru-RU" sz="1600" dirty="0" smtClean="0">
              <a:solidFill>
                <a:srgbClr val="000099"/>
              </a:solidFill>
            </a:endParaRPr>
          </a:p>
          <a:p>
            <a:endParaRPr lang="ru-RU" sz="1600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9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технологии развития критического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«Кластер</a:t>
            </a:r>
            <a:r>
              <a:rPr lang="ru-RU" dirty="0"/>
              <a:t>», </a:t>
            </a:r>
            <a:r>
              <a:rPr lang="ru-RU" dirty="0" smtClean="0"/>
              <a:t>«Корзина </a:t>
            </a:r>
            <a:r>
              <a:rPr lang="ru-RU" dirty="0"/>
              <a:t>идей», </a:t>
            </a:r>
            <a:r>
              <a:rPr lang="ru-RU" dirty="0" smtClean="0"/>
              <a:t>«</a:t>
            </a:r>
            <a:r>
              <a:rPr lang="ru-RU" dirty="0" err="1" smtClean="0"/>
              <a:t>Денотатный</a:t>
            </a:r>
            <a:r>
              <a:rPr lang="ru-RU" dirty="0" smtClean="0"/>
              <a:t> </a:t>
            </a:r>
            <a:r>
              <a:rPr lang="ru-RU" dirty="0"/>
              <a:t>граф», </a:t>
            </a:r>
            <a:r>
              <a:rPr lang="ru-RU" dirty="0" smtClean="0"/>
              <a:t>«Дерево </a:t>
            </a:r>
            <a:r>
              <a:rPr lang="ru-RU" dirty="0"/>
              <a:t>предсказаний», «Верные и неверные утверждения» ,</a:t>
            </a:r>
            <a:r>
              <a:rPr lang="ru-RU" b="1" dirty="0"/>
              <a:t> </a:t>
            </a:r>
            <a:r>
              <a:rPr lang="ru-RU" dirty="0"/>
              <a:t>«Верите ли вы, что…», «</a:t>
            </a:r>
            <a:r>
              <a:rPr lang="ru-RU" dirty="0" err="1"/>
              <a:t>Инсерт</a:t>
            </a:r>
            <a:r>
              <a:rPr lang="ru-RU" dirty="0"/>
              <a:t>», «Чтение с остановками», схема «</a:t>
            </a:r>
            <a:r>
              <a:rPr lang="ru-RU" dirty="0" err="1"/>
              <a:t>Фишбоун</a:t>
            </a:r>
            <a:r>
              <a:rPr lang="ru-RU" dirty="0"/>
              <a:t>»-«Рыбий скелет», таблица </a:t>
            </a:r>
            <a:r>
              <a:rPr lang="ru-RU" dirty="0" smtClean="0"/>
              <a:t>«Плюс </a:t>
            </a:r>
            <a:r>
              <a:rPr lang="ru-RU" dirty="0"/>
              <a:t>– минус - интересно», таблица «ЗХУ», «Таблица – синтез», «Сводная таблица», «Концептуальная таблица», таблица «Что? Где? Когда? Почему?», «Шесть шляп», «Ромашка вопросов», «</a:t>
            </a:r>
            <a:r>
              <a:rPr lang="ru-RU" dirty="0" err="1"/>
              <a:t>Синквейн</a:t>
            </a:r>
            <a:r>
              <a:rPr lang="ru-RU" dirty="0"/>
              <a:t>», «Диаманта» </a:t>
            </a:r>
            <a:r>
              <a:rPr lang="ru-RU" dirty="0" smtClean="0"/>
              <a:t>, круги Вена, перепутанные логические цепочки, сбор ассоциаций, РАФТ, двойные дневники и др.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4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Основа технологии – трёхфазовая структура урока: </a:t>
            </a:r>
            <a:r>
              <a:rPr lang="ru-RU" sz="3200" b="1" i="1" dirty="0"/>
              <a:t>вызов, осмысление, рефлексия.</a:t>
            </a:r>
            <a:r>
              <a:rPr lang="ru-RU" sz="3200" b="1" dirty="0"/>
              <a:t> 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i="1" dirty="0"/>
              <a:t>Первая стадия (фаза) - вызов</a:t>
            </a:r>
            <a:r>
              <a:rPr lang="ru-RU" dirty="0"/>
              <a:t>. Задача этой фазы и деятельность учителя не только активизировать, заинтересовать учащегося, мотивировать его на дальнейшую работу, но и «вызвать» уже имеющиеся </a:t>
            </a:r>
            <a:r>
              <a:rPr lang="ru-RU" dirty="0" smtClean="0"/>
              <a:t>знания</a:t>
            </a:r>
          </a:p>
          <a:p>
            <a:pPr algn="just"/>
            <a:r>
              <a:rPr lang="ru-RU" dirty="0"/>
              <a:t> </a:t>
            </a:r>
            <a:r>
              <a:rPr lang="ru-RU" b="1" dirty="0"/>
              <a:t>Вывод</a:t>
            </a:r>
            <a:r>
              <a:rPr lang="ru-RU" dirty="0"/>
              <a:t>:  информация, полученная на первой стадии, выслушивается, записывается, обсуждается, работа ведётся индивидуально – в парах – группах.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3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Возможные приёмы и методы: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рием «Верите ли вы, что…»;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 ассоциаций;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орзина идей;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кластеры, таблицы;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неверные утверждения;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перепутанные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логические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цепочки;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Денотатный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граф»,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«Дерево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предсказаний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Верите ли вы, что</a:t>
            </a:r>
            <a:r>
              <a:rPr lang="ru-RU" b="1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Ветер и дождь могут разрушать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горы?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Почва разрушается от вырубки лесов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20см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почвы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5 000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лет?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Животные, живущие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почве, разрушают её?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Растения и животные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участвуют в образовании почвы?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 1 м²   живет приблизительно   80   дождевых   червей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наша кормилица?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Сбор ассоциаций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Холод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Мороз                                                         </a:t>
            </a:r>
            <a:r>
              <a:rPr lang="ru-RU" dirty="0"/>
              <a:t>снег</a:t>
            </a:r>
          </a:p>
          <a:p>
            <a:pPr marL="0" indent="0">
              <a:buNone/>
            </a:pPr>
            <a:r>
              <a:rPr lang="ru-RU" sz="4800" dirty="0"/>
              <a:t>                </a:t>
            </a:r>
            <a:r>
              <a:rPr lang="ru-RU" sz="4800" dirty="0" smtClean="0"/>
              <a:t>       </a:t>
            </a:r>
            <a:r>
              <a:rPr lang="ru-RU" sz="4800" dirty="0"/>
              <a:t>Зима </a:t>
            </a:r>
          </a:p>
          <a:p>
            <a:pPr marL="0" indent="0">
              <a:buNone/>
            </a:pPr>
            <a:r>
              <a:rPr lang="ru-RU" dirty="0" smtClean="0"/>
              <a:t>   Лед                                                          </a:t>
            </a:r>
            <a:r>
              <a:rPr lang="ru-RU" dirty="0"/>
              <a:t>метель</a:t>
            </a:r>
          </a:p>
          <a:p>
            <a:pPr marL="0" indent="0">
              <a:buNone/>
            </a:pPr>
            <a:r>
              <a:rPr lang="ru-RU" dirty="0"/>
              <a:t>                                 вьюга        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572000" y="2492896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148064" y="2960948"/>
            <a:ext cx="2232248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6056" y="3933056"/>
            <a:ext cx="172819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923928" y="4113076"/>
            <a:ext cx="36004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475656" y="3717032"/>
            <a:ext cx="22322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339752" y="2960948"/>
            <a:ext cx="1368152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7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1600</Words>
  <Application>Microsoft Office PowerPoint</Application>
  <PresentationFormat>Экран (4:3)</PresentationFormat>
  <Paragraphs>235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Приемы технологии развития критического мышления (ТРКМЧП)</vt:lpstr>
      <vt:lpstr>Презентация PowerPoint</vt:lpstr>
      <vt:lpstr>Что же такое критическое мышление?</vt:lpstr>
      <vt:lpstr>История возникновения</vt:lpstr>
      <vt:lpstr>Приемы технологии развития критического мышления</vt:lpstr>
      <vt:lpstr>Основа технологии – трёхфазовая структура урока: вызов, осмысление, рефлексия.  </vt:lpstr>
      <vt:lpstr>Возможные приёмы и методы:  </vt:lpstr>
      <vt:lpstr>Верите ли вы, что…</vt:lpstr>
      <vt:lpstr>Сбор ассоциаций</vt:lpstr>
      <vt:lpstr>Приём «Корзина идей» </vt:lpstr>
      <vt:lpstr>Кластер</vt:lpstr>
      <vt:lpstr>Перепутанные логические цепочки.</vt:lpstr>
      <vt:lpstr>Верные и неверные утверждения: </vt:lpstr>
      <vt:lpstr>Дерево предсказаний</vt:lpstr>
      <vt:lpstr>Таблица «ЗХУ»</vt:lpstr>
      <vt:lpstr>Вторая стадия</vt:lpstr>
      <vt:lpstr>Возможные приёмы и методы:</vt:lpstr>
      <vt:lpstr>Инсерт </vt:lpstr>
      <vt:lpstr>«Таблица-синтез»</vt:lpstr>
      <vt:lpstr>Фишбоун</vt:lpstr>
      <vt:lpstr>«Фишбоун»-«Рыбий скелет»</vt:lpstr>
      <vt:lpstr>Бортовой журнал или двойной дневник</vt:lpstr>
      <vt:lpstr>Сводная таблица (практическая работа в группах)</vt:lpstr>
      <vt:lpstr>Концептуальную таблицу</vt:lpstr>
      <vt:lpstr>Третья стадия</vt:lpstr>
      <vt:lpstr>Возможные приёмы и методы: </vt:lpstr>
      <vt:lpstr>Круги Вена</vt:lpstr>
      <vt:lpstr>Шесть шляп  Метод Эдварда де Боно</vt:lpstr>
      <vt:lpstr>Ромашка Блума</vt:lpstr>
      <vt:lpstr>Презентация PowerPoint</vt:lpstr>
      <vt:lpstr>Синквейн</vt:lpstr>
      <vt:lpstr>Синквейн</vt:lpstr>
      <vt:lpstr>Синквейн</vt:lpstr>
      <vt:lpstr> ДИАМАНТА – это стихотворная форма из семи строк, первая и последняя из которых – понятия с противоположным значением. </vt:lpstr>
      <vt:lpstr>Иван из сказки «Сивка – бурка»</vt:lpstr>
      <vt:lpstr>РАФТ (Охрана почвы)</vt:lpstr>
      <vt:lpstr>Рафт</vt:lpstr>
      <vt:lpstr>Преимущества технологии: </vt:lpstr>
      <vt:lpstr>Презентация PowerPoint</vt:lpstr>
      <vt:lpstr>Приёмы и методы (ТРКМЧП)</vt:lpstr>
      <vt:lpstr>Презентация PowerPoint</vt:lpstr>
      <vt:lpstr>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технологии развития критического мышления (ТРКМЧП)</dc:title>
  <dc:creator>Анастасия</dc:creator>
  <cp:lastModifiedBy>Анастаcия</cp:lastModifiedBy>
  <cp:revision>61</cp:revision>
  <dcterms:created xsi:type="dcterms:W3CDTF">2013-07-31T16:20:10Z</dcterms:created>
  <dcterms:modified xsi:type="dcterms:W3CDTF">2013-11-09T16:37:55Z</dcterms:modified>
</cp:coreProperties>
</file>