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8" r:id="rId6"/>
    <p:sldId id="265" r:id="rId7"/>
    <p:sldId id="259" r:id="rId8"/>
    <p:sldId id="269" r:id="rId9"/>
    <p:sldId id="279" r:id="rId10"/>
    <p:sldId id="280" r:id="rId11"/>
    <p:sldId id="267" r:id="rId12"/>
    <p:sldId id="270" r:id="rId13"/>
    <p:sldId id="271" r:id="rId14"/>
    <p:sldId id="276" r:id="rId15"/>
    <p:sldId id="268" r:id="rId16"/>
    <p:sldId id="277" r:id="rId17"/>
    <p:sldId id="260" r:id="rId18"/>
    <p:sldId id="261" r:id="rId19"/>
    <p:sldId id="272" r:id="rId20"/>
    <p:sldId id="262" r:id="rId21"/>
    <p:sldId id="273" r:id="rId22"/>
    <p:sldId id="281" r:id="rId23"/>
    <p:sldId id="274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F45469-3FB6-4395-952A-558A08949AF5}" type="doc">
      <dgm:prSet loTypeId="urn:microsoft.com/office/officeart/2005/8/layout/cycle7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E5016502-402E-46E1-8B49-0142E711AA8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1" dirty="0" smtClean="0">
              <a:solidFill>
                <a:schemeClr val="tx1"/>
              </a:solidFill>
            </a:rPr>
            <a:t>Вызов( этап актуализации имеющихся знаний)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dirty="0" smtClean="0"/>
        </a:p>
      </dgm:t>
    </dgm:pt>
    <dgm:pt modelId="{C272C18C-7921-493E-BD7D-1609B5777C43}" type="parTrans" cxnId="{88C315BD-7F5D-48CA-9E58-FEC719E856E1}">
      <dgm:prSet/>
      <dgm:spPr/>
      <dgm:t>
        <a:bodyPr/>
        <a:lstStyle/>
        <a:p>
          <a:endParaRPr lang="ru-RU"/>
        </a:p>
      </dgm:t>
    </dgm:pt>
    <dgm:pt modelId="{FD7F8CD3-9540-4207-AC9F-A16F2B21D737}" type="sibTrans" cxnId="{88C315BD-7F5D-48CA-9E58-FEC719E856E1}">
      <dgm:prSet/>
      <dgm:spPr/>
      <dgm:t>
        <a:bodyPr/>
        <a:lstStyle/>
        <a:p>
          <a:endParaRPr lang="ru-RU"/>
        </a:p>
      </dgm:t>
    </dgm:pt>
    <dgm:pt modelId="{4DDCE01A-DD45-4421-B192-3802FB2CCCFA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Осмысление ( этап </a:t>
          </a:r>
          <a:r>
            <a:rPr lang="ru-RU" sz="1800" b="1" i="1" dirty="0" err="1" smtClean="0">
              <a:solidFill>
                <a:schemeClr val="tx1"/>
              </a:solidFill>
            </a:rPr>
            <a:t>взаимодеиствия</a:t>
          </a:r>
          <a:r>
            <a:rPr lang="ru-RU" sz="1800" b="1" i="1" dirty="0" smtClean="0">
              <a:solidFill>
                <a:schemeClr val="tx1"/>
              </a:solidFill>
            </a:rPr>
            <a:t> на основе содержания текстов)</a:t>
          </a:r>
          <a:endParaRPr lang="ru-RU" sz="1800" b="1" i="1" dirty="0">
            <a:solidFill>
              <a:schemeClr val="tx1"/>
            </a:solidFill>
          </a:endParaRPr>
        </a:p>
      </dgm:t>
    </dgm:pt>
    <dgm:pt modelId="{DB923AA9-E99A-4A3D-ABB3-533D1B803560}" type="parTrans" cxnId="{E496E21E-0ABC-4114-86E1-FEC02097A7BB}">
      <dgm:prSet/>
      <dgm:spPr/>
      <dgm:t>
        <a:bodyPr/>
        <a:lstStyle/>
        <a:p>
          <a:endParaRPr lang="ru-RU"/>
        </a:p>
      </dgm:t>
    </dgm:pt>
    <dgm:pt modelId="{9B9B88C0-F3EB-4F77-B20C-8B58722FF480}" type="sibTrans" cxnId="{E496E21E-0ABC-4114-86E1-FEC02097A7BB}">
      <dgm:prSet/>
      <dgm:spPr/>
      <dgm:t>
        <a:bodyPr/>
        <a:lstStyle/>
        <a:p>
          <a:endParaRPr lang="ru-RU"/>
        </a:p>
      </dgm:t>
    </dgm:pt>
    <dgm:pt modelId="{A426D5CE-F5C3-43A5-A9D9-935D70259F27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Рефлексия( этап размышления, оценки)</a:t>
          </a:r>
          <a:endParaRPr lang="ru-RU" sz="1800" b="1" i="1" dirty="0">
            <a:solidFill>
              <a:schemeClr val="tx1"/>
            </a:solidFill>
          </a:endParaRPr>
        </a:p>
      </dgm:t>
    </dgm:pt>
    <dgm:pt modelId="{701178E4-607A-4721-88E1-D6E613503A56}" type="parTrans" cxnId="{43BEC0B3-4A90-40A2-836C-CC643327F0AE}">
      <dgm:prSet/>
      <dgm:spPr/>
      <dgm:t>
        <a:bodyPr/>
        <a:lstStyle/>
        <a:p>
          <a:endParaRPr lang="ru-RU"/>
        </a:p>
      </dgm:t>
    </dgm:pt>
    <dgm:pt modelId="{38FA8A4F-4A2D-43A0-BF43-CAD798222F1A}" type="sibTrans" cxnId="{43BEC0B3-4A90-40A2-836C-CC643327F0AE}">
      <dgm:prSet/>
      <dgm:spPr/>
      <dgm:t>
        <a:bodyPr/>
        <a:lstStyle/>
        <a:p>
          <a:endParaRPr lang="ru-RU"/>
        </a:p>
      </dgm:t>
    </dgm:pt>
    <dgm:pt modelId="{97EC356D-517E-49BB-9FC2-BBCB5A3EF49E}" type="pres">
      <dgm:prSet presAssocID="{90F45469-3FB6-4395-952A-558A08949AF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E1B0DE-3BA6-4C55-9429-FBBF4FF3F89A}" type="pres">
      <dgm:prSet presAssocID="{E5016502-402E-46E1-8B49-0142E711AA86}" presName="node" presStyleLbl="node1" presStyleIdx="0" presStyleCnt="3" custScaleX="167950" custScaleY="101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33F13-9AC0-4888-B066-CB201DFF4AB5}" type="pres">
      <dgm:prSet presAssocID="{FD7F8CD3-9540-4207-AC9F-A16F2B21D737}" presName="sibTrans" presStyleLbl="sibTrans2D1" presStyleIdx="0" presStyleCnt="3"/>
      <dgm:spPr/>
      <dgm:t>
        <a:bodyPr/>
        <a:lstStyle/>
        <a:p>
          <a:endParaRPr lang="ru-RU"/>
        </a:p>
      </dgm:t>
    </dgm:pt>
    <dgm:pt modelId="{73F7D573-D71D-47C8-811E-CB57EC28BC33}" type="pres">
      <dgm:prSet presAssocID="{FD7F8CD3-9540-4207-AC9F-A16F2B21D737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D27EC342-2E97-4BC9-B10F-24294C543E4B}" type="pres">
      <dgm:prSet presAssocID="{4DDCE01A-DD45-4421-B192-3802FB2CCCFA}" presName="node" presStyleLbl="node1" presStyleIdx="1" presStyleCnt="3" custScaleX="160708" custScaleY="157933" custRadScaleRad="109855" custRadScaleInc="-31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230EE-DE9D-4DB5-86D7-E2138A73A8B9}" type="pres">
      <dgm:prSet presAssocID="{9B9B88C0-F3EB-4F77-B20C-8B58722FF480}" presName="sibTrans" presStyleLbl="sibTrans2D1" presStyleIdx="1" presStyleCnt="3"/>
      <dgm:spPr/>
      <dgm:t>
        <a:bodyPr/>
        <a:lstStyle/>
        <a:p>
          <a:endParaRPr lang="ru-RU"/>
        </a:p>
      </dgm:t>
    </dgm:pt>
    <dgm:pt modelId="{BD627962-85D2-4BA2-A927-AAD26AB38BF4}" type="pres">
      <dgm:prSet presAssocID="{9B9B88C0-F3EB-4F77-B20C-8B58722FF48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D0BDB626-747C-45CF-977D-62A7D12AF6DE}" type="pres">
      <dgm:prSet presAssocID="{A426D5CE-F5C3-43A5-A9D9-935D70259F27}" presName="node" presStyleLbl="node1" presStyleIdx="2" presStyleCnt="3" custScaleY="143454" custRadScaleRad="94282" custRadScaleInc="28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132D31-23EA-4D7E-ACD8-33E3478AFEA1}" type="pres">
      <dgm:prSet presAssocID="{38FA8A4F-4A2D-43A0-BF43-CAD798222F1A}" presName="sibTrans" presStyleLbl="sibTrans2D1" presStyleIdx="2" presStyleCnt="3"/>
      <dgm:spPr/>
      <dgm:t>
        <a:bodyPr/>
        <a:lstStyle/>
        <a:p>
          <a:endParaRPr lang="ru-RU"/>
        </a:p>
      </dgm:t>
    </dgm:pt>
    <dgm:pt modelId="{8497D592-DE64-46C3-AF34-7CFFD93001A6}" type="pres">
      <dgm:prSet presAssocID="{38FA8A4F-4A2D-43A0-BF43-CAD798222F1A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B66049B-124F-4A38-8A33-3973F12268D4}" type="presOf" srcId="{90F45469-3FB6-4395-952A-558A08949AF5}" destId="{97EC356D-517E-49BB-9FC2-BBCB5A3EF49E}" srcOrd="0" destOrd="0" presId="urn:microsoft.com/office/officeart/2005/8/layout/cycle7"/>
    <dgm:cxn modelId="{E496E21E-0ABC-4114-86E1-FEC02097A7BB}" srcId="{90F45469-3FB6-4395-952A-558A08949AF5}" destId="{4DDCE01A-DD45-4421-B192-3802FB2CCCFA}" srcOrd="1" destOrd="0" parTransId="{DB923AA9-E99A-4A3D-ABB3-533D1B803560}" sibTransId="{9B9B88C0-F3EB-4F77-B20C-8B58722FF480}"/>
    <dgm:cxn modelId="{6D680CA0-6A29-4090-8E4E-C088BE812E9F}" type="presOf" srcId="{FD7F8CD3-9540-4207-AC9F-A16F2B21D737}" destId="{73F7D573-D71D-47C8-811E-CB57EC28BC33}" srcOrd="1" destOrd="0" presId="urn:microsoft.com/office/officeart/2005/8/layout/cycle7"/>
    <dgm:cxn modelId="{6B2BED41-554B-42D5-9EF6-F5818F68AE6D}" type="presOf" srcId="{38FA8A4F-4A2D-43A0-BF43-CAD798222F1A}" destId="{87132D31-23EA-4D7E-ACD8-33E3478AFEA1}" srcOrd="0" destOrd="0" presId="urn:microsoft.com/office/officeart/2005/8/layout/cycle7"/>
    <dgm:cxn modelId="{1ECFF477-7981-48DF-A128-8056E829E926}" type="presOf" srcId="{38FA8A4F-4A2D-43A0-BF43-CAD798222F1A}" destId="{8497D592-DE64-46C3-AF34-7CFFD93001A6}" srcOrd="1" destOrd="0" presId="urn:microsoft.com/office/officeart/2005/8/layout/cycle7"/>
    <dgm:cxn modelId="{4B3A260E-C99B-44E9-A16B-B75386481017}" type="presOf" srcId="{4DDCE01A-DD45-4421-B192-3802FB2CCCFA}" destId="{D27EC342-2E97-4BC9-B10F-24294C543E4B}" srcOrd="0" destOrd="0" presId="urn:microsoft.com/office/officeart/2005/8/layout/cycle7"/>
    <dgm:cxn modelId="{C0108931-B616-4791-AF30-B94C44BB0B9E}" type="presOf" srcId="{E5016502-402E-46E1-8B49-0142E711AA86}" destId="{8FE1B0DE-3BA6-4C55-9429-FBBF4FF3F89A}" srcOrd="0" destOrd="0" presId="urn:microsoft.com/office/officeart/2005/8/layout/cycle7"/>
    <dgm:cxn modelId="{87694A68-6DD3-483E-BD3F-B316BFD6FD6E}" type="presOf" srcId="{FD7F8CD3-9540-4207-AC9F-A16F2B21D737}" destId="{1D733F13-9AC0-4888-B066-CB201DFF4AB5}" srcOrd="0" destOrd="0" presId="urn:microsoft.com/office/officeart/2005/8/layout/cycle7"/>
    <dgm:cxn modelId="{03842E3B-0E09-4D21-9D7E-473BB6DC58B7}" type="presOf" srcId="{9B9B88C0-F3EB-4F77-B20C-8B58722FF480}" destId="{6EC230EE-DE9D-4DB5-86D7-E2138A73A8B9}" srcOrd="0" destOrd="0" presId="urn:microsoft.com/office/officeart/2005/8/layout/cycle7"/>
    <dgm:cxn modelId="{43BEC0B3-4A90-40A2-836C-CC643327F0AE}" srcId="{90F45469-3FB6-4395-952A-558A08949AF5}" destId="{A426D5CE-F5C3-43A5-A9D9-935D70259F27}" srcOrd="2" destOrd="0" parTransId="{701178E4-607A-4721-88E1-D6E613503A56}" sibTransId="{38FA8A4F-4A2D-43A0-BF43-CAD798222F1A}"/>
    <dgm:cxn modelId="{88C315BD-7F5D-48CA-9E58-FEC719E856E1}" srcId="{90F45469-3FB6-4395-952A-558A08949AF5}" destId="{E5016502-402E-46E1-8B49-0142E711AA86}" srcOrd="0" destOrd="0" parTransId="{C272C18C-7921-493E-BD7D-1609B5777C43}" sibTransId="{FD7F8CD3-9540-4207-AC9F-A16F2B21D737}"/>
    <dgm:cxn modelId="{DCD3503D-5DA9-4AD2-B8B2-22A78B67A882}" type="presOf" srcId="{9B9B88C0-F3EB-4F77-B20C-8B58722FF480}" destId="{BD627962-85D2-4BA2-A927-AAD26AB38BF4}" srcOrd="1" destOrd="0" presId="urn:microsoft.com/office/officeart/2005/8/layout/cycle7"/>
    <dgm:cxn modelId="{32BC20F1-599B-4BBE-856E-5DE7B479D2CC}" type="presOf" srcId="{A426D5CE-F5C3-43A5-A9D9-935D70259F27}" destId="{D0BDB626-747C-45CF-977D-62A7D12AF6DE}" srcOrd="0" destOrd="0" presId="urn:microsoft.com/office/officeart/2005/8/layout/cycle7"/>
    <dgm:cxn modelId="{3AF8B8D7-475D-4598-8315-1E3B4520A53D}" type="presParOf" srcId="{97EC356D-517E-49BB-9FC2-BBCB5A3EF49E}" destId="{8FE1B0DE-3BA6-4C55-9429-FBBF4FF3F89A}" srcOrd="0" destOrd="0" presId="urn:microsoft.com/office/officeart/2005/8/layout/cycle7"/>
    <dgm:cxn modelId="{48F2B5FA-2295-4A7D-B3B9-40A320F1A5F5}" type="presParOf" srcId="{97EC356D-517E-49BB-9FC2-BBCB5A3EF49E}" destId="{1D733F13-9AC0-4888-B066-CB201DFF4AB5}" srcOrd="1" destOrd="0" presId="urn:microsoft.com/office/officeart/2005/8/layout/cycle7"/>
    <dgm:cxn modelId="{EE567DDF-7EDA-4DED-BF1C-13AECFA7E94C}" type="presParOf" srcId="{1D733F13-9AC0-4888-B066-CB201DFF4AB5}" destId="{73F7D573-D71D-47C8-811E-CB57EC28BC33}" srcOrd="0" destOrd="0" presId="urn:microsoft.com/office/officeart/2005/8/layout/cycle7"/>
    <dgm:cxn modelId="{937A1F24-5D88-45B2-867A-CC3A42C4B303}" type="presParOf" srcId="{97EC356D-517E-49BB-9FC2-BBCB5A3EF49E}" destId="{D27EC342-2E97-4BC9-B10F-24294C543E4B}" srcOrd="2" destOrd="0" presId="urn:microsoft.com/office/officeart/2005/8/layout/cycle7"/>
    <dgm:cxn modelId="{5526A3EB-7D71-442E-9591-10AD867E355D}" type="presParOf" srcId="{97EC356D-517E-49BB-9FC2-BBCB5A3EF49E}" destId="{6EC230EE-DE9D-4DB5-86D7-E2138A73A8B9}" srcOrd="3" destOrd="0" presId="urn:microsoft.com/office/officeart/2005/8/layout/cycle7"/>
    <dgm:cxn modelId="{75E015C9-29B0-42DB-B8FA-834B2EB4378D}" type="presParOf" srcId="{6EC230EE-DE9D-4DB5-86D7-E2138A73A8B9}" destId="{BD627962-85D2-4BA2-A927-AAD26AB38BF4}" srcOrd="0" destOrd="0" presId="urn:microsoft.com/office/officeart/2005/8/layout/cycle7"/>
    <dgm:cxn modelId="{A6E2100D-4CCF-4F2A-A2AA-6C87D100DDB7}" type="presParOf" srcId="{97EC356D-517E-49BB-9FC2-BBCB5A3EF49E}" destId="{D0BDB626-747C-45CF-977D-62A7D12AF6DE}" srcOrd="4" destOrd="0" presId="urn:microsoft.com/office/officeart/2005/8/layout/cycle7"/>
    <dgm:cxn modelId="{C40B852E-78EA-4C49-B8FD-5B1023E6F661}" type="presParOf" srcId="{97EC356D-517E-49BB-9FC2-BBCB5A3EF49E}" destId="{87132D31-23EA-4D7E-ACD8-33E3478AFEA1}" srcOrd="5" destOrd="0" presId="urn:microsoft.com/office/officeart/2005/8/layout/cycle7"/>
    <dgm:cxn modelId="{C8E5E3B4-4BF5-48F6-AE6D-1C872F19FB0C}" type="presParOf" srcId="{87132D31-23EA-4D7E-ACD8-33E3478AFEA1}" destId="{8497D592-DE64-46C3-AF34-7CFFD93001A6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/>
        </p:nvSpPr>
        <p:spPr>
          <a:xfrm>
            <a:off x="714348" y="285728"/>
            <a:ext cx="8215370" cy="63579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642556"/>
            <a:ext cx="150016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kern="1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Фокина Лидия Петровна </a:t>
            </a:r>
            <a:endParaRPr lang="ru-RU" sz="800" kern="1200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7"/>
          <p:cNvGrpSpPr/>
          <p:nvPr/>
        </p:nvGrpSpPr>
        <p:grpSpPr>
          <a:xfrm rot="10800000">
            <a:off x="357158" y="6147194"/>
            <a:ext cx="821538" cy="250033"/>
            <a:chOff x="2714612" y="1428736"/>
            <a:chExt cx="2857520" cy="785818"/>
          </a:xfrm>
        </p:grpSpPr>
        <p:sp>
          <p:nvSpPr>
            <p:cNvPr id="9" name="Овал 8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13"/>
          <p:cNvGrpSpPr/>
          <p:nvPr/>
        </p:nvGrpSpPr>
        <p:grpSpPr>
          <a:xfrm rot="10800000">
            <a:off x="357158" y="5436391"/>
            <a:ext cx="821538" cy="250033"/>
            <a:chOff x="2714612" y="1428736"/>
            <a:chExt cx="2857520" cy="785818"/>
          </a:xfrm>
        </p:grpSpPr>
        <p:sp>
          <p:nvSpPr>
            <p:cNvPr id="15" name="Овал 14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86"/>
          <p:cNvGrpSpPr/>
          <p:nvPr/>
        </p:nvGrpSpPr>
        <p:grpSpPr>
          <a:xfrm rot="10800000">
            <a:off x="357158" y="4725588"/>
            <a:ext cx="821538" cy="250033"/>
            <a:chOff x="2714612" y="1428736"/>
            <a:chExt cx="2857520" cy="785818"/>
          </a:xfrm>
        </p:grpSpPr>
        <p:sp>
          <p:nvSpPr>
            <p:cNvPr id="88" name="Овал 8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Скругленный прямоугольник 9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92"/>
          <p:cNvGrpSpPr/>
          <p:nvPr/>
        </p:nvGrpSpPr>
        <p:grpSpPr>
          <a:xfrm rot="10800000">
            <a:off x="357158" y="4014785"/>
            <a:ext cx="821538" cy="250033"/>
            <a:chOff x="2714612" y="1428736"/>
            <a:chExt cx="2857520" cy="785818"/>
          </a:xfrm>
        </p:grpSpPr>
        <p:sp>
          <p:nvSpPr>
            <p:cNvPr id="94" name="Овал 9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98"/>
          <p:cNvGrpSpPr/>
          <p:nvPr/>
        </p:nvGrpSpPr>
        <p:grpSpPr>
          <a:xfrm rot="10800000">
            <a:off x="357158" y="3303982"/>
            <a:ext cx="821538" cy="250033"/>
            <a:chOff x="2714612" y="1428736"/>
            <a:chExt cx="2857520" cy="785818"/>
          </a:xfrm>
        </p:grpSpPr>
        <p:sp>
          <p:nvSpPr>
            <p:cNvPr id="100" name="Овал 99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104"/>
          <p:cNvGrpSpPr/>
          <p:nvPr/>
        </p:nvGrpSpPr>
        <p:grpSpPr>
          <a:xfrm rot="10800000">
            <a:off x="357158" y="2593179"/>
            <a:ext cx="821538" cy="250033"/>
            <a:chOff x="2714612" y="1428736"/>
            <a:chExt cx="2857520" cy="785818"/>
          </a:xfrm>
        </p:grpSpPr>
        <p:sp>
          <p:nvSpPr>
            <p:cNvPr id="106" name="Овал 105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10"/>
          <p:cNvGrpSpPr/>
          <p:nvPr/>
        </p:nvGrpSpPr>
        <p:grpSpPr>
          <a:xfrm rot="10800000">
            <a:off x="357158" y="1882376"/>
            <a:ext cx="821538" cy="250033"/>
            <a:chOff x="2714612" y="1428736"/>
            <a:chExt cx="2857520" cy="785818"/>
          </a:xfrm>
        </p:grpSpPr>
        <p:sp>
          <p:nvSpPr>
            <p:cNvPr id="112" name="Овал 111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16"/>
          <p:cNvGrpSpPr/>
          <p:nvPr/>
        </p:nvGrpSpPr>
        <p:grpSpPr>
          <a:xfrm rot="10800000">
            <a:off x="357158" y="1171573"/>
            <a:ext cx="821538" cy="250033"/>
            <a:chOff x="2714612" y="1428736"/>
            <a:chExt cx="2857520" cy="785818"/>
          </a:xfrm>
        </p:grpSpPr>
        <p:sp>
          <p:nvSpPr>
            <p:cNvPr id="118" name="Овал 11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122"/>
          <p:cNvGrpSpPr/>
          <p:nvPr/>
        </p:nvGrpSpPr>
        <p:grpSpPr>
          <a:xfrm rot="10800000">
            <a:off x="357158" y="460770"/>
            <a:ext cx="821538" cy="250033"/>
            <a:chOff x="2714612" y="1428736"/>
            <a:chExt cx="2857520" cy="785818"/>
          </a:xfrm>
        </p:grpSpPr>
        <p:sp>
          <p:nvSpPr>
            <p:cNvPr id="124" name="Овал 12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533400"/>
            <a:ext cx="7772400" cy="1470025"/>
          </a:xfrm>
        </p:spPr>
        <p:txBody>
          <a:bodyPr/>
          <a:lstStyle/>
          <a:p>
            <a:r>
              <a:rPr lang="ru-RU" dirty="0" smtClean="0"/>
              <a:t>Применение технологии развития критического мышления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«Скажи мне – я забуду, покажи мне – я запомню, вовлеки меня – я пойму».(китайская пословица)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вопросником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19200" y="1143000"/>
            <a:ext cx="7543800" cy="4525963"/>
          </a:xfrm>
        </p:spPr>
        <p:txBody>
          <a:bodyPr/>
          <a:lstStyle/>
          <a:p>
            <a:r>
              <a:rPr lang="ru-RU" sz="2400" b="1" dirty="0" smtClean="0"/>
              <a:t>Применяю </a:t>
            </a:r>
            <a:r>
              <a:rPr lang="ru-RU" sz="2400" b="1" dirty="0" smtClean="0"/>
              <a:t>при введении нового материала на этапе самостоятельной работы с учебником. Детям предлагается ряд вопросов к тексту, на которые они должны найти ответы. Причем вопросы и ответы даются не только в прямой форме, но и в косвенной, требующей анализа и рассуждения, опоры на собственный опыт. После самостоятельного поиска обязательно проводится фронтальная проверка точности и правильности, найденных ответов, отсеивание </a:t>
            </a:r>
            <a:r>
              <a:rPr lang="ru-RU" sz="2400" b="1" dirty="0" smtClean="0"/>
              <a:t>лишнего.</a:t>
            </a:r>
            <a:endParaRPr lang="ru-RU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685800"/>
            <a:ext cx="8686800" cy="5546725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. Стадия осмысления</a:t>
            </a:r>
          </a:p>
          <a:p>
            <a:pPr>
              <a:buNone/>
            </a:pPr>
            <a:endParaRPr lang="ru-RU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» или «Чтение с пометками»	</a:t>
            </a:r>
          </a:p>
          <a:p>
            <a:r>
              <a:rPr lang="ru-RU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«Круги по воде»	</a:t>
            </a:r>
          </a:p>
          <a:p>
            <a:r>
              <a:rPr lang="ru-RU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«Чтение с остановками»</a:t>
            </a:r>
          </a:p>
          <a:p>
            <a:r>
              <a:rPr lang="ru-RU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«Концептуальная таблица»</a:t>
            </a:r>
          </a:p>
          <a:p>
            <a:r>
              <a:rPr lang="ru-RU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«Бортовой журнал»</a:t>
            </a:r>
          </a:p>
          <a:p>
            <a:endParaRPr lang="ru-RU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Чтение с остановками</a:t>
            </a:r>
            <a:br>
              <a:rPr lang="ru-RU" sz="3200" b="1" i="1" dirty="0" smtClean="0"/>
            </a:br>
            <a:r>
              <a:rPr lang="ru-RU" sz="3200" b="1" i="1" dirty="0" smtClean="0"/>
              <a:t>«Корзина с еловыми шишками»</a:t>
            </a:r>
            <a:br>
              <a:rPr lang="ru-RU" sz="3200" b="1" i="1" dirty="0" smtClean="0"/>
            </a:br>
            <a:r>
              <a:rPr lang="ru-RU" sz="3200" b="1" i="1" dirty="0" smtClean="0"/>
              <a:t>К.Г. Паустовский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1981200"/>
            <a:ext cx="73914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Обсуждение </a:t>
            </a:r>
            <a:r>
              <a:rPr lang="ru-RU" dirty="0" smtClean="0"/>
              <a:t>названия произведения.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Чтение текста с остановками. Во время остановок задаются побуждающие к критическому мышлению вопросы.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Приём «Концептуальная таблица».</a:t>
            </a:r>
            <a:endParaRPr lang="ru-RU" sz="3200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95400" y="990600"/>
          <a:ext cx="7086600" cy="4572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51468"/>
                <a:gridCol w="1820332"/>
                <a:gridCol w="1676400"/>
                <a:gridCol w="1295400"/>
                <a:gridCol w="1143000"/>
              </a:tblGrid>
              <a:tr h="169333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Части речи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Имя существительное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Имя прилагательное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Глагол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Наречие</a:t>
                      </a:r>
                      <a:endParaRPr lang="ru-RU" sz="1600" dirty="0"/>
                    </a:p>
                  </a:txBody>
                  <a:tcPr/>
                </a:tc>
              </a:tr>
              <a:tr h="1185334"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Постоянные признаки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3333">
                <a:tc>
                  <a:txBody>
                    <a:bodyPr/>
                    <a:lstStyle/>
                    <a:p>
                      <a:r>
                        <a:rPr lang="ru-RU" dirty="0" smtClean="0"/>
                        <a:t>Непостоянные признаки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«Бортовой журнал</a:t>
            </a:r>
            <a:r>
              <a:rPr lang="ru-RU" sz="2800" b="1" i="1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Тема:</a:t>
            </a:r>
            <a:r>
              <a:rPr lang="ru-RU" sz="2400" dirty="0" smtClean="0"/>
              <a:t>«Согласование»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47800" y="1676400"/>
          <a:ext cx="6934200" cy="3657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429000"/>
                <a:gridCol w="3505200"/>
              </a:tblGrid>
              <a:tr h="167640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n>
                            <a:solidFill>
                              <a:srgbClr val="002060"/>
                            </a:solidFill>
                            <a:prstDash val="solid"/>
                          </a:ln>
                        </a:rPr>
                        <a:t>Что мне известно по данной теме?</a:t>
                      </a:r>
                      <a:endParaRPr lang="ru-RU" sz="3200" i="1" dirty="0">
                        <a:ln>
                          <a:solidFill>
                            <a:srgbClr val="002060"/>
                          </a:solidFill>
                          <a:prstDash val="solid"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n>
                            <a:solidFill>
                              <a:srgbClr val="002060"/>
                            </a:solidFill>
                            <a:prstDash val="solid"/>
                          </a:ln>
                        </a:rPr>
                        <a:t>Что нового я узнал из текста?</a:t>
                      </a:r>
                      <a:endParaRPr lang="ru-RU" sz="3200" i="1" dirty="0">
                        <a:ln>
                          <a:solidFill>
                            <a:srgbClr val="002060"/>
                          </a:solidFill>
                          <a:prstDash val="solid"/>
                        </a:ln>
                      </a:endParaRPr>
                    </a:p>
                  </a:txBody>
                  <a:tcPr/>
                </a:tc>
              </a:tr>
              <a:tr h="1981200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  <a:prstDash val="solid"/>
                          </a:ln>
                        </a:rPr>
                        <a:t>Имена прилагательные</a:t>
                      </a: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  <a:prstDash val="solid"/>
                          </a:ln>
                        </a:rPr>
                        <a:t> согласуются с им. </a:t>
                      </a: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  <a:prstDash val="solid"/>
                          </a:ln>
                        </a:rPr>
                        <a:t>существительными </a:t>
                      </a: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  <a:prstDash val="solid"/>
                          </a:ln>
                        </a:rPr>
                        <a:t>(рубрика «Вспомни изученное»)</a:t>
                      </a:r>
                      <a:endParaRPr lang="ru-RU" dirty="0">
                        <a:ln>
                          <a:solidFill>
                            <a:srgbClr val="002060"/>
                          </a:solidFill>
                          <a:prstDash val="solid"/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  <a:prstDash val="solid"/>
                          </a:ln>
                        </a:rPr>
                        <a:t>Что такое согласование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  <a:prstDash val="solid"/>
                          </a:ln>
                        </a:rPr>
                        <a:t>Как найти словосочетание с согласованием</a:t>
                      </a:r>
                      <a:endParaRPr lang="ru-RU" dirty="0">
                        <a:ln>
                          <a:solidFill>
                            <a:srgbClr val="002060"/>
                          </a:solidFill>
                          <a:prstDash val="solid"/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609600"/>
            <a:ext cx="8229600" cy="5059363"/>
          </a:xfrm>
        </p:spPr>
        <p:txBody>
          <a:bodyPr/>
          <a:lstStyle/>
          <a:p>
            <a:pPr lvl="2"/>
            <a:r>
              <a:rPr lang="en-US" sz="28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8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. Стадия рефлексии</a:t>
            </a:r>
          </a:p>
          <a:p>
            <a:endParaRPr lang="ru-RU" sz="2800" b="1" dirty="0" smtClean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«РАФТ»</a:t>
            </a:r>
          </a:p>
          <a:p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«Шесть шляп»</a:t>
            </a:r>
          </a:p>
          <a:p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Психорисунок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«Последнее слово за мной»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«Последнее слово за мной»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4038600" cy="48307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sz="2400" b="1" dirty="0" smtClean="0"/>
              <a:t>На последней стадии спора учащимся предлагается записать из текста цитату, доказывающую его мнение, прокомментировать его. Прочитать цитату вслух, оппонент комментирует ее, а последний ученик читает свое объяснение. На этом спор заканчивается.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/>
          <a:p>
            <a:r>
              <a:rPr lang="ru-RU" sz="3200" b="1" i="1" dirty="0" smtClean="0">
                <a:latin typeface="Comic Sans MS" pitchFamily="66" charset="0"/>
              </a:rPr>
              <a:t>«Если дал честное слово, так надо стоять, что бы ни случилось - хоть лопни. А игра это или не игра - все равно.»  Л.Пантелеев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rgbClr val="0070C0"/>
                </a:solidFill>
              </a:rPr>
              <a:t>Синквейн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err="1" smtClean="0">
                <a:solidFill>
                  <a:srgbClr val="0070C0"/>
                </a:solidFill>
              </a:rPr>
              <a:t>Э.Шим</a:t>
            </a:r>
            <a:r>
              <a:rPr lang="ru-RU" b="1" i="1" dirty="0" smtClean="0">
                <a:solidFill>
                  <a:srgbClr val="0070C0"/>
                </a:solidFill>
              </a:rPr>
              <a:t> «Храбрый опёнок»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95400" y="1676400"/>
            <a:ext cx="7239000" cy="4525963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Опёнок</a:t>
            </a:r>
          </a:p>
          <a:p>
            <a:pPr>
              <a:buNone/>
            </a:pPr>
            <a:r>
              <a:rPr lang="ru-RU" b="1" i="1" dirty="0" smtClean="0"/>
              <a:t>Неказистый, невидный</a:t>
            </a:r>
          </a:p>
          <a:p>
            <a:pPr>
              <a:buNone/>
            </a:pPr>
            <a:r>
              <a:rPr lang="ru-RU" b="1" i="1" dirty="0" smtClean="0"/>
              <a:t>Стоял, ждал, не боялся</a:t>
            </a:r>
          </a:p>
          <a:p>
            <a:pPr>
              <a:buNone/>
            </a:pPr>
            <a:r>
              <a:rPr lang="ru-RU" b="1" i="1" dirty="0" smtClean="0"/>
              <a:t>Обрадовал грибников поздней осенью</a:t>
            </a:r>
          </a:p>
          <a:p>
            <a:pPr>
              <a:buNone/>
            </a:pPr>
            <a:r>
              <a:rPr lang="ru-RU" b="1" i="1" dirty="0" smtClean="0"/>
              <a:t>Сирота</a:t>
            </a:r>
            <a:endParaRPr lang="ru-RU" b="1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Сыроежки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Молодые, веселые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Танцуют, радуют, веселят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Водят хороводы в платочках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Красавицы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</a:t>
            </a:r>
            <a:r>
              <a:rPr lang="ru-RU" b="1" dirty="0" smtClean="0">
                <a:solidFill>
                  <a:srgbClr val="0070C0"/>
                </a:solidFill>
              </a:rPr>
              <a:t>Боровик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          Богатый, толстый,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          Стоит</a:t>
            </a:r>
            <a:r>
              <a:rPr lang="ru-RU" b="1" dirty="0" smtClean="0">
                <a:solidFill>
                  <a:srgbClr val="0070C0"/>
                </a:solidFill>
              </a:rPr>
              <a:t>, восхищает</a:t>
            </a:r>
            <a:r>
              <a:rPr lang="ru-RU" b="1" dirty="0" smtClean="0">
                <a:solidFill>
                  <a:srgbClr val="0070C0"/>
                </a:solidFill>
              </a:rPr>
              <a:t>, привлекает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          В белом кафтане и белой шляпе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          Дед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609600"/>
            <a:ext cx="7467600" cy="5699125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000" b="1" u="sng" dirty="0" smtClean="0">
                <a:ln w="5080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 «Пирамида критика»:</a:t>
            </a:r>
          </a:p>
          <a:p>
            <a:pPr>
              <a:buNone/>
            </a:pPr>
            <a:r>
              <a:rPr lang="ru-RU" sz="2800" b="1" dirty="0" smtClean="0">
                <a:ln w="50800"/>
              </a:rPr>
              <a:t>Пирамида является основой для создания связного текста. </a:t>
            </a:r>
          </a:p>
          <a:p>
            <a:pPr>
              <a:buNone/>
            </a:pPr>
            <a:r>
              <a:rPr lang="ru-RU" sz="2800" b="1" dirty="0" smtClean="0">
                <a:ln w="50800"/>
              </a:rPr>
              <a:t>В пирамиде пишутся ключевые слова (в ответ на вопрос), где на каждой строке на одно слово больше, чем в предыдущей.</a:t>
            </a:r>
          </a:p>
          <a:p>
            <a:pPr algn="ctr">
              <a:buNone/>
            </a:pPr>
            <a:r>
              <a:rPr lang="ru-RU" sz="3600" b="1" dirty="0" smtClean="0">
                <a:ln w="50800"/>
              </a:rPr>
              <a:t> </a:t>
            </a:r>
            <a:r>
              <a:rPr lang="ru-RU" b="1" u="sng" dirty="0" smtClean="0">
                <a:ln w="50800"/>
              </a:rPr>
              <a:t>Вопросы – план текста: </a:t>
            </a:r>
            <a:endParaRPr lang="ru-RU" sz="4000" b="1" u="sng" dirty="0" smtClean="0">
              <a:ln w="5080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n w="50800"/>
              </a:rPr>
              <a:t>О чем произведение? (одно слово)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ln w="50800"/>
              </a:rPr>
              <a:t>Какой у произведения характер? (два слова)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ln w="50800"/>
              </a:rPr>
              <a:t>Место и время действия. (три слова)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ln w="50800"/>
              </a:rPr>
              <a:t>Главные события. (четыре слова)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ln w="50800"/>
              </a:rPr>
              <a:t>Главные герои, какие они? (пять слов)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ln w="50800"/>
              </a:rPr>
              <a:t>Что вы чувствовали, когда читали начало, середину и конец произведения? (шесть слов)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ln w="50800"/>
              </a:rPr>
              <a:t>О чем произведение? (семь слов,  нужно дополнить первую строку)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ln w="50800"/>
              </a:rPr>
              <a:t>Ваша реклама (антиреклама), </a:t>
            </a:r>
          </a:p>
          <a:p>
            <a:pPr>
              <a:buNone/>
            </a:pPr>
            <a:r>
              <a:rPr lang="ru-RU" b="1" dirty="0" smtClean="0">
                <a:ln w="50800"/>
              </a:rPr>
              <a:t>       рекомендация книги (восемь слов).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62000"/>
            <a:ext cx="8229600" cy="5364163"/>
          </a:xfrm>
        </p:spPr>
        <p:txBody>
          <a:bodyPr/>
          <a:lstStyle/>
          <a:p>
            <a:r>
              <a:rPr lang="ru-RU" b="1" dirty="0" smtClean="0"/>
              <a:t>«Процесс учения понимается не только как усвоение системы знаний, умений и навыков, составляющих инструментальную основу компетенций учащихся, но и как процесс развития личности, обретения духовно-нравственного и социального опыта». /Стандарты второго поколения/.</a:t>
            </a:r>
            <a:endParaRPr lang="ru-RU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«Пятеро из одного стручка» </a:t>
            </a:r>
            <a:r>
              <a:rPr lang="ru-RU" sz="2800" b="1" dirty="0" err="1" smtClean="0"/>
              <a:t>Г-Х.Андерсен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914400"/>
            <a:ext cx="7467600" cy="5211763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Горошины</a:t>
            </a:r>
          </a:p>
          <a:p>
            <a:pPr algn="ctr">
              <a:buNone/>
            </a:pPr>
            <a:r>
              <a:rPr lang="ru-RU" sz="2400" b="1" dirty="0" smtClean="0"/>
              <a:t>Литературная сказка</a:t>
            </a:r>
          </a:p>
          <a:p>
            <a:pPr algn="ctr">
              <a:buNone/>
            </a:pPr>
            <a:r>
              <a:rPr lang="ru-RU" sz="2400" b="1" dirty="0" smtClean="0"/>
              <a:t>Дания, природа, чердак</a:t>
            </a:r>
          </a:p>
          <a:p>
            <a:pPr algn="ctr">
              <a:buNone/>
            </a:pPr>
            <a:r>
              <a:rPr lang="ru-RU" sz="2400" b="1" dirty="0" smtClean="0"/>
              <a:t>Горошины вылетели в мир</a:t>
            </a:r>
          </a:p>
          <a:p>
            <a:pPr algn="ctr">
              <a:buNone/>
            </a:pPr>
            <a:r>
              <a:rPr lang="ru-RU" sz="2400" b="1" dirty="0" smtClean="0"/>
              <a:t>Хвастливая, самодовольная, </a:t>
            </a:r>
            <a:r>
              <a:rPr lang="ru-RU" sz="2400" b="1" dirty="0" smtClean="0"/>
              <a:t>ленивая, </a:t>
            </a:r>
            <a:r>
              <a:rPr lang="ru-RU" sz="2400" b="1" dirty="0" smtClean="0"/>
              <a:t>маленькая, больная </a:t>
            </a:r>
          </a:p>
          <a:p>
            <a:pPr algn="ctr">
              <a:buNone/>
            </a:pPr>
            <a:r>
              <a:rPr lang="ru-RU" sz="2400" b="1" dirty="0" smtClean="0"/>
              <a:t>Любопытство, жалость, надежда, радость, гордость</a:t>
            </a:r>
          </a:p>
          <a:p>
            <a:pPr algn="ctr">
              <a:buNone/>
            </a:pPr>
            <a:r>
              <a:rPr lang="ru-RU" sz="2400" b="1" dirty="0" smtClean="0"/>
              <a:t>Что стало с </a:t>
            </a:r>
            <a:r>
              <a:rPr lang="ru-RU" sz="2400" b="1" dirty="0" smtClean="0"/>
              <a:t>горошинами, </a:t>
            </a:r>
            <a:r>
              <a:rPr lang="ru-RU" sz="2400" b="1" dirty="0" smtClean="0"/>
              <a:t>вылетевшими из ружьеца </a:t>
            </a:r>
          </a:p>
          <a:p>
            <a:pPr algn="ctr">
              <a:buNone/>
            </a:pPr>
            <a:r>
              <a:rPr lang="ru-RU" sz="2400" b="1" dirty="0" smtClean="0"/>
              <a:t>Счастье в том, чтобы приносить пользу , радость другим</a:t>
            </a:r>
            <a:endParaRPr lang="ru-RU" sz="24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Л .Толстой « Два брата»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1066800"/>
            <a:ext cx="7391400" cy="50593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« Работа с вопросником»</a:t>
            </a:r>
          </a:p>
          <a:p>
            <a:pPr marL="514350" indent="-514350"/>
            <a:r>
              <a:rPr lang="ru-RU" dirty="0" smtClean="0"/>
              <a:t>Как жили братья?</a:t>
            </a:r>
          </a:p>
          <a:p>
            <a:pPr marL="514350" indent="-514350"/>
            <a:r>
              <a:rPr lang="ru-RU" dirty="0" smtClean="0"/>
              <a:t>Почему у них возникли разногласия?</a:t>
            </a:r>
          </a:p>
          <a:p>
            <a:pPr marL="514350" indent="-514350"/>
            <a:r>
              <a:rPr lang="ru-RU" dirty="0" smtClean="0"/>
              <a:t>Кто из братьев прав?</a:t>
            </a:r>
          </a:p>
          <a:p>
            <a:pPr marL="514350" indent="-514350"/>
            <a:r>
              <a:rPr lang="ru-RU" dirty="0" smtClean="0"/>
              <a:t>Для чего автор вводит пословицы?</a:t>
            </a:r>
          </a:p>
          <a:p>
            <a:pPr marL="514350" indent="-514350"/>
            <a:r>
              <a:rPr lang="ru-RU" dirty="0" smtClean="0"/>
              <a:t>В чем мудрость сказки?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7800" y="838200"/>
            <a:ext cx="7239000" cy="5287963"/>
          </a:xfrm>
        </p:spPr>
        <p:txBody>
          <a:bodyPr/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Р( роль)</a:t>
            </a:r>
          </a:p>
          <a:p>
            <a:r>
              <a:rPr lang="ru-RU" sz="4400" b="1" i="1" dirty="0" smtClean="0">
                <a:solidFill>
                  <a:srgbClr val="FF0000"/>
                </a:solidFill>
              </a:rPr>
              <a:t>А (аудитория)</a:t>
            </a:r>
          </a:p>
          <a:p>
            <a:r>
              <a:rPr lang="ru-RU" sz="4400" b="1" i="1" dirty="0" smtClean="0">
                <a:solidFill>
                  <a:srgbClr val="FF0000"/>
                </a:solidFill>
              </a:rPr>
              <a:t>Ф( форма)</a:t>
            </a:r>
          </a:p>
          <a:p>
            <a:r>
              <a:rPr lang="ru-RU" sz="4400" b="1" i="1" dirty="0" smtClean="0">
                <a:solidFill>
                  <a:srgbClr val="FF0000"/>
                </a:solidFill>
              </a:rPr>
              <a:t>Т (Тема)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685800"/>
            <a:ext cx="7315200" cy="5440363"/>
          </a:xfrm>
        </p:spPr>
        <p:txBody>
          <a:bodyPr numCol="2"/>
          <a:lstStyle/>
          <a:p>
            <a:pPr marL="514350" indent="-514350">
              <a:buNone/>
            </a:pPr>
            <a:r>
              <a:rPr lang="ru-RU" dirty="0" smtClean="0"/>
              <a:t>2. «РАФТ»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1 –я группа</a:t>
            </a:r>
          </a:p>
          <a:p>
            <a:pPr marL="514350" indent="-514350">
              <a:buNone/>
            </a:pPr>
            <a:r>
              <a:rPr lang="ru-RU" sz="2800" b="1" i="1" dirty="0" smtClean="0"/>
              <a:t>Жизненная позиция старшего  брата</a:t>
            </a:r>
          </a:p>
          <a:p>
            <a:pPr marL="514350" indent="-514350">
              <a:buNone/>
            </a:pPr>
            <a:r>
              <a:rPr lang="ru-RU" b="1" dirty="0" err="1" smtClean="0"/>
              <a:t>Р-старший</a:t>
            </a:r>
            <a:r>
              <a:rPr lang="ru-RU" b="1" dirty="0" smtClean="0"/>
              <a:t> брат</a:t>
            </a:r>
          </a:p>
          <a:p>
            <a:pPr marL="514350" indent="-514350">
              <a:buNone/>
            </a:pPr>
            <a:r>
              <a:rPr lang="ru-RU" b="1" dirty="0" smtClean="0"/>
              <a:t>А-слушатели</a:t>
            </a:r>
          </a:p>
          <a:p>
            <a:pPr marL="514350" indent="-514350">
              <a:buNone/>
            </a:pPr>
            <a:r>
              <a:rPr lang="ru-RU" b="1" dirty="0" smtClean="0"/>
              <a:t>Ф-рассуждение</a:t>
            </a:r>
          </a:p>
          <a:p>
            <a:pPr marL="514350" indent="-514350">
              <a:buNone/>
            </a:pPr>
            <a:r>
              <a:rPr lang="ru-RU" b="1" dirty="0" smtClean="0"/>
              <a:t>Т-счастье</a:t>
            </a:r>
          </a:p>
          <a:p>
            <a:pPr marL="514350" indent="-514350">
              <a:buNone/>
            </a:pPr>
            <a:endParaRPr lang="ru-RU" b="1" i="1" dirty="0" smtClean="0"/>
          </a:p>
          <a:p>
            <a:pPr marL="514350" indent="-514350">
              <a:buNone/>
            </a:pPr>
            <a:endParaRPr lang="ru-RU" b="1" i="1" dirty="0" smtClean="0"/>
          </a:p>
          <a:p>
            <a:pPr marL="514350" indent="-514350">
              <a:buNone/>
            </a:pPr>
            <a:endParaRPr lang="ru-RU" b="1" i="1" dirty="0" smtClean="0"/>
          </a:p>
          <a:p>
            <a:pPr marL="514350" indent="-514350">
              <a:buNone/>
            </a:pPr>
            <a:endParaRPr lang="ru-RU" b="1" i="1" dirty="0" smtClean="0"/>
          </a:p>
          <a:p>
            <a:pPr marL="514350" indent="-514350">
              <a:buNone/>
            </a:pPr>
            <a:endParaRPr lang="ru-RU" b="1" i="1" dirty="0" smtClean="0"/>
          </a:p>
          <a:p>
            <a:pPr marL="514350" indent="-514350">
              <a:buNone/>
            </a:pPr>
            <a:endParaRPr lang="ru-RU" b="1" i="1" dirty="0" smtClean="0"/>
          </a:p>
          <a:p>
            <a:pPr marL="514350" indent="-514350">
              <a:buNone/>
            </a:pPr>
            <a:endParaRPr lang="ru-RU" b="1" i="1" dirty="0" smtClean="0"/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2-я группа</a:t>
            </a:r>
          </a:p>
          <a:p>
            <a:pPr marL="514350" indent="-514350">
              <a:buNone/>
            </a:pPr>
            <a:r>
              <a:rPr lang="ru-RU" sz="2800" b="1" i="1" dirty="0" smtClean="0"/>
              <a:t>Жизненная позиция младшего брата</a:t>
            </a:r>
          </a:p>
          <a:p>
            <a:pPr marL="514350" indent="-514350">
              <a:buNone/>
            </a:pPr>
            <a:r>
              <a:rPr lang="ru-RU" b="1" dirty="0" err="1" smtClean="0"/>
              <a:t>Р-младший</a:t>
            </a:r>
            <a:r>
              <a:rPr lang="ru-RU" b="1" dirty="0" smtClean="0"/>
              <a:t> брат</a:t>
            </a:r>
          </a:p>
          <a:p>
            <a:pPr marL="514350" indent="-514350">
              <a:buNone/>
            </a:pPr>
            <a:r>
              <a:rPr lang="ru-RU" b="1" dirty="0" smtClean="0"/>
              <a:t>А- слушатели</a:t>
            </a:r>
          </a:p>
          <a:p>
            <a:pPr marL="514350" indent="-514350">
              <a:buNone/>
            </a:pPr>
            <a:r>
              <a:rPr lang="ru-RU" b="1" dirty="0" smtClean="0"/>
              <a:t>Ф-рассуждение</a:t>
            </a:r>
          </a:p>
          <a:p>
            <a:pPr marL="514350" indent="-514350">
              <a:buNone/>
            </a:pPr>
            <a:r>
              <a:rPr lang="ru-RU" b="1" dirty="0" smtClean="0"/>
              <a:t>Т-счастье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ru-RU" sz="2800" b="1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457200"/>
            <a:ext cx="7848600" cy="5622925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Критическое мышление – не отдельный навык, а комплекс многих навыков и умений, которые формируются постепенно, в ходе развития и обучения ребенка. Оно формируется быстрее, если на уроках дети являются не пассивными слушателями, а постоянно активно ищут информацию, соотносят то, что они усвоили с собственным практическим опытом, подвергают сомнению достоверность информации</a:t>
            </a:r>
            <a:r>
              <a:rPr lang="ru-RU" b="1" dirty="0" smtClean="0"/>
              <a:t>, </a:t>
            </a:r>
            <a:r>
              <a:rPr lang="ru-RU" b="1" dirty="0" smtClean="0"/>
              <a:t>делают выводы и т.д. Систематическое включение критического мышления в учебный процесс должно формировать особый склад мышления и познавательной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685800"/>
            <a:ext cx="8686800" cy="5699125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4800" b="1" u="sng" dirty="0" smtClean="0">
                <a:ln w="50800"/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технологии РКМЧП: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ln w="50800"/>
                <a:solidFill>
                  <a:srgbClr val="003399"/>
                </a:solidFill>
              </a:rPr>
              <a:t> Развитие аналитического, критического мышления: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b="1" dirty="0" smtClean="0">
                <a:ln w="50800"/>
                <a:solidFill>
                  <a:srgbClr val="003399"/>
                </a:solidFill>
              </a:rPr>
              <a:t> умение выделять причинно-следственные связи;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b="1" dirty="0" smtClean="0">
                <a:ln w="50800"/>
                <a:solidFill>
                  <a:srgbClr val="003399"/>
                </a:solidFill>
              </a:rPr>
              <a:t>отвергать ненужную или неверную информацию;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b="1" dirty="0" smtClean="0">
                <a:ln w="50800"/>
                <a:solidFill>
                  <a:srgbClr val="003399"/>
                </a:solidFill>
              </a:rPr>
              <a:t>быть честным в своих рассуждениях;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b="1" dirty="0" smtClean="0">
                <a:ln w="50800"/>
                <a:solidFill>
                  <a:srgbClr val="003399"/>
                </a:solidFill>
              </a:rPr>
              <a:t>уметь отличать факт, который всегда можно проверить, от предложения и личного мнения;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b="1" dirty="0" smtClean="0">
                <a:ln w="50800"/>
                <a:solidFill>
                  <a:srgbClr val="003399"/>
                </a:solidFill>
              </a:rPr>
              <a:t>рассматривать новые идеи и знания в контексте</a:t>
            </a:r>
            <a:endParaRPr lang="en-US" b="1" dirty="0" smtClean="0">
              <a:ln w="50800"/>
              <a:solidFill>
                <a:srgbClr val="003399"/>
              </a:solidFill>
            </a:endParaRPr>
          </a:p>
          <a:p>
            <a:pPr marL="171450" indent="-171450">
              <a:buNone/>
            </a:pPr>
            <a:r>
              <a:rPr lang="ru-RU" b="1" dirty="0" smtClean="0">
                <a:ln w="50800"/>
                <a:solidFill>
                  <a:srgbClr val="003399"/>
                </a:solidFill>
              </a:rPr>
              <a:t> уже имеющихся;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b="1" dirty="0" smtClean="0">
                <a:ln w="50800"/>
                <a:solidFill>
                  <a:srgbClr val="003399"/>
                </a:solidFill>
              </a:rPr>
              <a:t>избегать категоричности в утверждениях и т. 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5699125"/>
          </a:xfrm>
        </p:spPr>
        <p:txBody>
          <a:bodyPr/>
          <a:lstStyle/>
          <a:p>
            <a:pPr lvl="1"/>
            <a:r>
              <a:rPr lang="ru-RU" dirty="0" smtClean="0">
                <a:solidFill>
                  <a:srgbClr val="CC00CC"/>
                </a:solidFill>
              </a:rPr>
              <a:t> </a:t>
            </a:r>
            <a:r>
              <a:rPr lang="ru-RU" b="1" i="1" dirty="0" smtClean="0">
                <a:solidFill>
                  <a:srgbClr val="CC00CC"/>
                </a:solidFill>
              </a:rPr>
              <a:t>В основу технологии положен базовый дидактический цикл, состоящий из трех этапов (стадий).</a:t>
            </a:r>
            <a:r>
              <a:rPr lang="ru-RU" b="1" i="1" dirty="0" smtClean="0"/>
              <a:t> </a:t>
            </a:r>
            <a:endParaRPr lang="ru-RU" b="1" i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752600" y="2057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I. Фаза вызова.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1295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b="1" i="1" dirty="0" smtClean="0"/>
              <a:t>Задачи этой фазы: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1)  Постановка целей урока.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2) Активизация познавательной деятельности учащихся</a:t>
            </a:r>
            <a:r>
              <a:rPr lang="ru-RU" b="1" i="1" dirty="0" smtClean="0">
                <a:solidFill>
                  <a:srgbClr val="0070C0"/>
                </a:solidFill>
              </a:rPr>
              <a:t>.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04800"/>
            <a:ext cx="8686800" cy="5927725"/>
          </a:xfrm>
        </p:spPr>
        <p:txBody>
          <a:bodyPr>
            <a:normAutofit fontScale="85000" lnSpcReduction="20000"/>
          </a:bodyPr>
          <a:lstStyle/>
          <a:p>
            <a:pPr marL="857250" lvl="1" indent="-457200">
              <a:buFontTx/>
              <a:buAutoNum type="romanUcPeriod"/>
            </a:pPr>
            <a:r>
              <a:rPr lang="ru-RU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Стадия вызова</a:t>
            </a:r>
          </a:p>
          <a:p>
            <a:pPr marL="457200" indent="-457200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«Кластер»	</a:t>
            </a:r>
          </a:p>
          <a:p>
            <a:pPr marL="457200" indent="-457200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«Загадка»	</a:t>
            </a:r>
          </a:p>
          <a:p>
            <a:pPr marL="457200" indent="-457200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«Корзина идей»	</a:t>
            </a:r>
          </a:p>
          <a:p>
            <a:pPr marL="457200" indent="-457200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«Отсроченная догадка»	</a:t>
            </a:r>
          </a:p>
          <a:p>
            <a:pPr marL="457200" indent="-457200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«Таблица «толстых» и «тонких» вопросов»</a:t>
            </a:r>
          </a:p>
          <a:p>
            <a:pPr marL="457200" indent="-457200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«Театрализация»</a:t>
            </a:r>
          </a:p>
          <a:p>
            <a:pPr marL="457200" indent="-457200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«Верите ли вы, что…»	</a:t>
            </a:r>
          </a:p>
          <a:p>
            <a:pPr marL="457200" indent="-457200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«Интеллектуальная разминка (опрос) »</a:t>
            </a:r>
          </a:p>
          <a:p>
            <a:pPr marL="457200" indent="-457200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«Дискуссия»</a:t>
            </a:r>
          </a:p>
          <a:p>
            <a:pPr marL="457200" indent="-457200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«Перепутанные логические цепочки»</a:t>
            </a:r>
          </a:p>
          <a:p>
            <a:pPr marL="457200" indent="-457200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«Проблемный вопрос»</a:t>
            </a:r>
          </a:p>
          <a:p>
            <a:pPr marL="457200" indent="-457200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«Лови ошибку»</a:t>
            </a:r>
          </a:p>
          <a:p>
            <a:pPr marL="457200" indent="-457200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«Ключевые термины»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76600" y="838200"/>
            <a:ext cx="2743200" cy="1143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Речь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438400" y="1905000"/>
            <a:ext cx="14478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5829300" y="1866900"/>
            <a:ext cx="10668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752600" y="2895600"/>
            <a:ext cx="22096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устная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743200"/>
            <a:ext cx="38571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письменная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2705100" y="2705100"/>
            <a:ext cx="2590800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4724400" y="2362200"/>
            <a:ext cx="2895600" cy="228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133600" y="4724400"/>
            <a:ext cx="27518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говорильная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05600" y="4953000"/>
            <a:ext cx="14371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умная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xn--h1aafkaeu.xn--80asehdb/uploads/images/slovar/tb/korzin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066800"/>
            <a:ext cx="3049389" cy="288131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438400" y="2667000"/>
            <a:ext cx="30524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орфограмма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52600" y="762000"/>
            <a:ext cx="35130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Опасное место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24400" y="1752600"/>
            <a:ext cx="34102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Надо проверять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09800" y="4648200"/>
            <a:ext cx="68164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Безударная   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гласная в корне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10000" y="5715000"/>
            <a:ext cx="45334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Орфограмма-согласная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«Знаю, узнал, хочу узнать»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0" y="1143000"/>
          <a:ext cx="4121151" cy="2659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717"/>
                <a:gridCol w="1373717"/>
                <a:gridCol w="1373717"/>
              </a:tblGrid>
              <a:tr h="119656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      Знаю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Хочу узнать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Узнал </a:t>
                      </a:r>
                      <a:endParaRPr lang="ru-RU" dirty="0"/>
                    </a:p>
                  </a:txBody>
                  <a:tcPr/>
                </a:tc>
              </a:tr>
              <a:tr h="1241838">
                <a:tc>
                  <a:txBody>
                    <a:bodyPr/>
                    <a:lstStyle/>
                    <a:p>
                      <a:r>
                        <a:rPr lang="ru-RU" dirty="0" smtClean="0"/>
                        <a:t>А.С.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Пушкин-великий</a:t>
                      </a:r>
                      <a:r>
                        <a:rPr lang="ru-RU" baseline="0" dirty="0" smtClean="0"/>
                        <a:t> русский поэт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Произведения</a:t>
                      </a:r>
                      <a:r>
                        <a:rPr lang="ru-RU" baseline="0" dirty="0" smtClean="0"/>
                        <a:t> каких жанров он писал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Стихи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Сказки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Рассказы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Повести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371600"/>
            <a:ext cx="3008313" cy="4691063"/>
          </a:xfrm>
        </p:spPr>
        <p:txBody>
          <a:bodyPr/>
          <a:lstStyle/>
          <a:p>
            <a:r>
              <a:rPr lang="ru-RU" sz="1600" b="1" dirty="0" smtClean="0"/>
              <a:t>Можно обратиться  как на стадии объяснения нового материала, так и на стадии закрепления. Например, при изучении творчества А.С. Пушкина дети самостоятельно составляют таблицу, что знали о Пушкине и его произведениях, что узнали нового какие его стихи и что хотели бы узнать. Работа с этим приемом чаще всего выходит за рамки одного урока. Графа «Хочу узнать» дает повод к поиску новой информации, работе с дополнительной литературой.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Фокина Л. П. Шаблон презентации 6">
  <a:themeElements>
    <a:clrScheme name="Другая 2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20586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презентации 6</Template>
  <TotalTime>379</TotalTime>
  <Words>880</Words>
  <PresentationFormat>Экран (4:3)</PresentationFormat>
  <Paragraphs>166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Фокина Л. П. Шаблон презентации 6</vt:lpstr>
      <vt:lpstr>Применение технологии развития критического мышления </vt:lpstr>
      <vt:lpstr>Слайд 2</vt:lpstr>
      <vt:lpstr>Слайд 3</vt:lpstr>
      <vt:lpstr>Слайд 4</vt:lpstr>
      <vt:lpstr>I. Фаза вызова. </vt:lpstr>
      <vt:lpstr>Слайд 6</vt:lpstr>
      <vt:lpstr>Слайд 7</vt:lpstr>
      <vt:lpstr>Слайд 8</vt:lpstr>
      <vt:lpstr>«Знаю, узнал, хочу узнать»</vt:lpstr>
      <vt:lpstr>Работа с вопросником</vt:lpstr>
      <vt:lpstr>Слайд 11</vt:lpstr>
      <vt:lpstr>Чтение с остановками «Корзина с еловыми шишками» К.Г. Паустовский</vt:lpstr>
      <vt:lpstr>Приём «Концептуальная таблица».</vt:lpstr>
      <vt:lpstr>«Бортовой журнал» Тема:«Согласование»</vt:lpstr>
      <vt:lpstr>Слайд 15</vt:lpstr>
      <vt:lpstr>«Последнее слово за мной»</vt:lpstr>
      <vt:lpstr>Синквейн Э.Шим «Храбрый опёнок»</vt:lpstr>
      <vt:lpstr>Слайд 18</vt:lpstr>
      <vt:lpstr>Слайд 19</vt:lpstr>
      <vt:lpstr>«Пятеро из одного стручка» Г-Х.Андерсен</vt:lpstr>
      <vt:lpstr>Л .Толстой « Два брата»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технологии развития критического мышления </dc:title>
  <dc:creator>User</dc:creator>
  <cp:lastModifiedBy>User</cp:lastModifiedBy>
  <cp:revision>42</cp:revision>
  <dcterms:created xsi:type="dcterms:W3CDTF">2015-11-14T15:12:18Z</dcterms:created>
  <dcterms:modified xsi:type="dcterms:W3CDTF">2015-11-18T17:37:21Z</dcterms:modified>
</cp:coreProperties>
</file>