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94" d="100"/>
          <a:sy n="94" d="100"/>
        </p:scale>
        <p:origin x="-45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E843-E9C7-4619-98C7-16926BE8321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C653-4921-4282-8960-7F01AD810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Игровые технологии на уроках английского языка, как фактор развития универсальных учебных действий младших школьников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Формирование у человека любых умений, в том числе и универсальных учебных действий, и умения учиться в целом возможно только в процессе деятельности.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Процесс усвоения младшими школьниками новой информации на уроках английского языка лучше осуществляется в игре.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Грамотно организованная игровая деятельность на уроке позволяет развивать у младшего школьника все виды учебных универсальных действий.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P107013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3635896" cy="26164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5520294"/>
            <a:ext cx="2071360" cy="957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Презентация подготовлена </a:t>
            </a:r>
            <a:r>
              <a:rPr lang="ru-RU" b="1" dirty="0" err="1" smtClean="0">
                <a:solidFill>
                  <a:schemeClr val="tx1"/>
                </a:solidFill>
              </a:rPr>
              <a:t>Каргаполовой</a:t>
            </a:r>
            <a:r>
              <a:rPr lang="ru-RU" b="1" dirty="0" smtClean="0">
                <a:solidFill>
                  <a:schemeClr val="tx1"/>
                </a:solidFill>
              </a:rPr>
              <a:t> Т.М.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Рассмотрим некоторые виды игр, которые успешно формируют внутренний мотив к изучению иностранного языка и служат развитию у </a:t>
            </a:r>
            <a:r>
              <a:rPr lang="ru-RU" b="1" dirty="0" err="1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 в рамках ФГОС.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</a:t>
            </a:r>
            <a:r>
              <a:rPr lang="en-US" b="1" dirty="0" smtClean="0">
                <a:solidFill>
                  <a:srgbClr val="FF0000"/>
                </a:solidFill>
              </a:rPr>
              <a:t>“What’s the book about?” </a:t>
            </a:r>
            <a:r>
              <a:rPr lang="ru-RU" b="1" dirty="0" smtClean="0">
                <a:solidFill>
                  <a:srgbClr val="FF0000"/>
                </a:solidFill>
              </a:rPr>
              <a:t> « О чём эта книга?»</a:t>
            </a:r>
          </a:p>
          <a:p>
            <a:r>
              <a:rPr lang="ru-RU" sz="1400" b="1" dirty="0" smtClean="0"/>
              <a:t>Задание первому ученику: Вы читаете свою книгу, ваш брат или сестра всё время спрашивает вас, о чём книга. Отвечайте на его \ её вопросы.</a:t>
            </a:r>
          </a:p>
          <a:p>
            <a:r>
              <a:rPr lang="ru-RU" sz="1400" b="1" dirty="0" smtClean="0"/>
              <a:t>Задание второму ученику: Поинтересуйтесь о чём книга и кто автор.</a:t>
            </a:r>
            <a:endParaRPr lang="ru-RU" sz="1400" b="1" dirty="0"/>
          </a:p>
        </p:txBody>
      </p:sp>
      <p:pic>
        <p:nvPicPr>
          <p:cNvPr id="12" name="Рисунок 11" descr="P10701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4705"/>
            <a:ext cx="4764021" cy="357301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P107017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13140"/>
            <a:ext cx="4427984" cy="34448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 descr="P107017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700808"/>
            <a:ext cx="2963822" cy="222286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0" y="5688449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Использовались позиционные роли . Эта игра положительно повлияла на формирование познавательных интересов школьников, способствовала осознанному освоению ин. яз. Она содействовала развитию таких качеств, как самостоятельность, инициативность.</a:t>
            </a:r>
            <a:endParaRPr lang="ru-RU" sz="1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1886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Подвижные игры.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 Кошки – мышки</a:t>
            </a:r>
            <a:r>
              <a:rPr lang="ru-RU" sz="2000" dirty="0" smtClean="0">
                <a:solidFill>
                  <a:srgbClr val="FF0000"/>
                </a:solidFill>
              </a:rPr>
              <a:t>».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1052736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игры: </a:t>
            </a:r>
            <a:r>
              <a:rPr lang="ru-RU" dirty="0" smtClean="0"/>
              <a:t>Отрабатывать речевые структуры: </a:t>
            </a:r>
            <a:r>
              <a:rPr lang="en-US" dirty="0" smtClean="0">
                <a:solidFill>
                  <a:srgbClr val="FF0000"/>
                </a:solidFill>
              </a:rPr>
              <a:t>Where  are you ? I’m here.</a:t>
            </a:r>
          </a:p>
          <a:p>
            <a:pPr algn="ctr"/>
            <a:r>
              <a:rPr lang="en-US" sz="1600" dirty="0" smtClean="0"/>
              <a:t>( </a:t>
            </a:r>
            <a:r>
              <a:rPr lang="ru-RU" sz="1600" dirty="0" smtClean="0"/>
              <a:t>Игра проводится в кругу. Если кошка сталкивается с кем  то из детей они предупреждают «</a:t>
            </a:r>
            <a:r>
              <a:rPr lang="en-US" sz="1600" dirty="0" smtClean="0"/>
              <a:t>Fire</a:t>
            </a:r>
            <a:r>
              <a:rPr lang="ru-RU" sz="1600" dirty="0" smtClean="0"/>
              <a:t>»)</a:t>
            </a:r>
          </a:p>
        </p:txBody>
      </p:sp>
      <p:pic>
        <p:nvPicPr>
          <p:cNvPr id="17" name="Рисунок 16" descr="P10701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5436096" cy="393305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9" name="Рисунок 18" descr="P10701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4283968" cy="321297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251520" y="2420888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 этой игре хорошо отражены регулятивные УУД. </a:t>
            </a:r>
          </a:p>
          <a:p>
            <a:pPr algn="ctr"/>
            <a:r>
              <a:rPr lang="ru-RU" sz="1400" dirty="0" smtClean="0"/>
              <a:t>Ребята используют речь для регуляции своих действий; слушают  в соответствии с целевой установкой; осуществляют взаимоконтроль.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422108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Осознанно строят речевые высказывания; приходят к общему мнению в совместной деятельности с одноклассниками; адекватно используют речевые действия для решения коммуникативной задачи, </a:t>
            </a:r>
            <a:r>
              <a:rPr lang="ru-RU" sz="1400" dirty="0" smtClean="0">
                <a:solidFill>
                  <a:srgbClr val="FF0000"/>
                </a:solidFill>
              </a:rPr>
              <a:t>а это коммуникативное УУД.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8864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 Повторяй за мной»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- показать и назвать глагол движения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 этап:</a:t>
            </a:r>
            <a:r>
              <a:rPr lang="ru-RU" dirty="0" smtClean="0"/>
              <a:t> Движение называется и показывается учителем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2 этап: </a:t>
            </a:r>
            <a:r>
              <a:rPr lang="ru-RU" dirty="0" smtClean="0"/>
              <a:t>В  игру включается соревновательный момент: группа делится на команды, ведущий показывает движения команда соперников должна угадать, повторить и назвать нужный глагол. </a:t>
            </a:r>
            <a:endParaRPr lang="ru-RU" dirty="0"/>
          </a:p>
        </p:txBody>
      </p:sp>
      <p:pic>
        <p:nvPicPr>
          <p:cNvPr id="9" name="Рисунок 8" descr="P10701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976331" cy="2232248"/>
          </a:xfrm>
          <a:prstGeom prst="rect">
            <a:avLst/>
          </a:prstGeom>
        </p:spPr>
      </p:pic>
      <p:pic>
        <p:nvPicPr>
          <p:cNvPr id="10" name="Рисунок 9" descr="P107018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4427984" cy="3320988"/>
          </a:xfrm>
          <a:prstGeom prst="rect">
            <a:avLst/>
          </a:prstGeom>
        </p:spPr>
      </p:pic>
      <p:pic>
        <p:nvPicPr>
          <p:cNvPr id="11" name="Рисунок 10" descr="P107020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508104" cy="41310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592" y="2060848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Таким образом, в ходе игры происходит актуализация или закрепление лексики и проводится активизация учебной деятельности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609329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Ребята проявляют познавательный интерес к учебной деятельности; оценивают свои поступки; определяют  границы собственного знания и « незнания», а это </a:t>
            </a:r>
            <a:r>
              <a:rPr lang="ru-RU" sz="1600" b="1" dirty="0" smtClean="0">
                <a:solidFill>
                  <a:srgbClr val="FF0000"/>
                </a:solidFill>
              </a:rPr>
              <a:t>личностные УУД.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404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«Найди пару»</a:t>
            </a:r>
          </a:p>
          <a:p>
            <a:pPr algn="ctr"/>
            <a:r>
              <a:rPr lang="ru-RU" dirty="0" smtClean="0"/>
              <a:t>Раздаются заглавные и строчные буквы, ребята выстраиваются в колонну и по команде учителя «</a:t>
            </a:r>
            <a:r>
              <a:rPr lang="en-US" dirty="0" smtClean="0"/>
              <a:t>begin!</a:t>
            </a:r>
            <a:r>
              <a:rPr lang="ru-RU" dirty="0" smtClean="0"/>
              <a:t>»  располагаются строчная буква с заглавной.</a:t>
            </a:r>
            <a:endParaRPr lang="ru-RU" dirty="0"/>
          </a:p>
        </p:txBody>
      </p:sp>
      <p:pic>
        <p:nvPicPr>
          <p:cNvPr id="16" name="Рисунок 15" descr="P10701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475989" cy="3356992"/>
          </a:xfrm>
          <a:prstGeom prst="rect">
            <a:avLst/>
          </a:prstGeom>
        </p:spPr>
      </p:pic>
      <p:pic>
        <p:nvPicPr>
          <p:cNvPr id="20" name="Рисунок 19" descr="P107019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644008" cy="3483006"/>
          </a:xfrm>
          <a:prstGeom prst="rect">
            <a:avLst/>
          </a:prstGeom>
        </p:spPr>
      </p:pic>
      <p:pic>
        <p:nvPicPr>
          <p:cNvPr id="21" name="Рисунок 20" descr="P107019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3600400" cy="270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544" y="479715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-Принимают и сохраняют учебную задачу;</a:t>
            </a:r>
          </a:p>
          <a:p>
            <a:pPr algn="ctr"/>
            <a:r>
              <a:rPr lang="ru-RU" sz="1400" dirty="0" smtClean="0"/>
              <a:t>Планируют свои действия в соответствии с поставленной задачей и условиями её реализации; при выполнении действий  ориентируются на правило контроля и успешно используют его в процессе выполнения упражнений </a:t>
            </a:r>
            <a:r>
              <a:rPr lang="ru-RU" sz="1400" dirty="0" smtClean="0">
                <a:solidFill>
                  <a:srgbClr val="FF0000"/>
                </a:solidFill>
              </a:rPr>
              <a:t>(регулятивные УУД)</a:t>
            </a:r>
          </a:p>
          <a:p>
            <a:pPr algn="ctr"/>
            <a:r>
              <a:rPr lang="ru-RU" sz="1400" dirty="0" smtClean="0"/>
              <a:t>- Понимают значение знаний для человека и принимает его ; имеют желание учиться. </a:t>
            </a:r>
            <a:r>
              <a:rPr lang="ru-RU" sz="1400" dirty="0" smtClean="0">
                <a:solidFill>
                  <a:srgbClr val="FF0000"/>
                </a:solidFill>
              </a:rPr>
              <a:t>( личностные УУД)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4766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Интервью.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Целью данной работы является опрос всех присутствующих на уроке учащихся, с тем, чтобы выяснить их мнения, суждения, ответы на поставленные вопросы.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P10609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932040" cy="3699030"/>
          </a:xfrm>
          <a:prstGeom prst="rect">
            <a:avLst/>
          </a:prstGeom>
        </p:spPr>
      </p:pic>
      <p:pic>
        <p:nvPicPr>
          <p:cNvPr id="20" name="Рисунок 19" descr="P10609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224469" cy="3168352"/>
          </a:xfrm>
          <a:prstGeom prst="rect">
            <a:avLst/>
          </a:prstGeom>
        </p:spPr>
      </p:pic>
      <p:pic>
        <p:nvPicPr>
          <p:cNvPr id="21" name="Рисунок 20" descr="P107017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3707904" cy="27809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04" y="4941168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Осознают язык, в том числе иностранный, как основное средство общения между людьми.    </a:t>
            </a:r>
            <a:r>
              <a:rPr lang="ru-RU" sz="1400" b="1" dirty="0" smtClean="0">
                <a:solidFill>
                  <a:srgbClr val="FF0000"/>
                </a:solidFill>
              </a:rPr>
              <a:t>( личностные УУД)</a:t>
            </a:r>
          </a:p>
          <a:p>
            <a:pPr algn="ctr"/>
            <a:r>
              <a:rPr lang="ru-RU" sz="1400" b="1" dirty="0" smtClean="0"/>
              <a:t>Участвуют в распределении ролей для сценки и их импровизационном выразительном воплощении.             </a:t>
            </a:r>
            <a:r>
              <a:rPr lang="ru-RU" sz="1400" b="1" dirty="0" smtClean="0">
                <a:solidFill>
                  <a:srgbClr val="FF0000"/>
                </a:solidFill>
              </a:rPr>
              <a:t>( регулятивные УУД)</a:t>
            </a:r>
          </a:p>
          <a:p>
            <a:pPr algn="ctr"/>
            <a:r>
              <a:rPr lang="ru-RU" sz="1400" b="1" dirty="0" smtClean="0"/>
              <a:t>Слушают и отвечают на вопросы учителя и одноклассников.</a:t>
            </a:r>
            <a:r>
              <a:rPr lang="ru-RU" sz="1400" b="1" dirty="0" smtClean="0">
                <a:solidFill>
                  <a:srgbClr val="FF0000"/>
                </a:solidFill>
              </a:rPr>
              <a:t>( познавательные УУД)</a:t>
            </a:r>
          </a:p>
          <a:p>
            <a:pPr algn="ctr"/>
            <a:r>
              <a:rPr lang="ru-RU" sz="1400" b="1" dirty="0" smtClean="0"/>
              <a:t>Понимают позицию партнёра; контролируют действия партнёра; осознанно строят речевые высказывания по теме урока. </a:t>
            </a:r>
            <a:r>
              <a:rPr lang="ru-RU" sz="1400" b="1" dirty="0" smtClean="0">
                <a:solidFill>
                  <a:srgbClr val="FF0000"/>
                </a:solidFill>
              </a:rPr>
              <a:t>( коммуникативные УУД)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5796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Регулятивные УУД </a:t>
            </a:r>
            <a:r>
              <a:rPr lang="ru-RU" dirty="0" smtClean="0"/>
              <a:t>мы также активно используем, когда тренируем письмо. Это может быть небольшое тестирование или словарный диктант. После проведения такого контроля, мы играем в игру </a:t>
            </a:r>
            <a:r>
              <a:rPr lang="ru-RU" dirty="0" smtClean="0">
                <a:solidFill>
                  <a:srgbClr val="FF0000"/>
                </a:solidFill>
              </a:rPr>
              <a:t>« Ученик-учитель»    </a:t>
            </a:r>
            <a:r>
              <a:rPr lang="ru-RU" dirty="0" smtClean="0"/>
              <a:t>  ( после написания работы, все ученики становятся Учителями. Я их называю коллегами, они проверяют работы друг друга). Существует несколько видов </a:t>
            </a:r>
            <a:r>
              <a:rPr lang="ru-RU" dirty="0" smtClean="0">
                <a:solidFill>
                  <a:srgbClr val="FF0000"/>
                </a:solidFill>
              </a:rPr>
              <a:t>самопроверки:</a:t>
            </a:r>
          </a:p>
          <a:p>
            <a:pPr algn="ctr">
              <a:buFontTx/>
              <a:buChar char="-"/>
            </a:pPr>
            <a:r>
              <a:rPr lang="ru-RU" dirty="0" smtClean="0"/>
              <a:t>самопроверка( учитель диктует правильные варианты, ребёнок сам себя проверяет)</a:t>
            </a:r>
          </a:p>
          <a:p>
            <a:pPr algn="ctr">
              <a:buFontTx/>
              <a:buChar char="-"/>
            </a:pPr>
            <a:r>
              <a:rPr lang="ru-RU" dirty="0" smtClean="0"/>
              <a:t> обмен работами с соседом ( ребята обмениваются работами и проверяют друг у друга</a:t>
            </a:r>
          </a:p>
          <a:p>
            <a:pPr algn="ctr">
              <a:buFontTx/>
              <a:buChar char="-"/>
            </a:pPr>
            <a:r>
              <a:rPr lang="ru-RU" dirty="0" smtClean="0"/>
              <a:t> обмен работами с одноклассниками( учитель собирает работы, перемешивает их и раздаёт ученикам).</a:t>
            </a:r>
            <a:endParaRPr lang="ru-RU" dirty="0"/>
          </a:p>
        </p:txBody>
      </p:sp>
      <p:pic>
        <p:nvPicPr>
          <p:cNvPr id="14" name="Рисунок 13" descr="P10701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899926" cy="2924944"/>
          </a:xfrm>
          <a:prstGeom prst="rect">
            <a:avLst/>
          </a:prstGeom>
        </p:spPr>
      </p:pic>
      <p:pic>
        <p:nvPicPr>
          <p:cNvPr id="15" name="Рисунок 14" descr="P10702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803915" cy="2852936"/>
          </a:xfrm>
          <a:prstGeom prst="rect">
            <a:avLst/>
          </a:prstGeom>
        </p:spPr>
      </p:pic>
      <p:pic>
        <p:nvPicPr>
          <p:cNvPr id="18" name="Рисунок 17" descr="P10702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3923928" cy="2736304"/>
          </a:xfrm>
          <a:prstGeom prst="rect">
            <a:avLst/>
          </a:prstGeom>
        </p:spPr>
      </p:pic>
      <p:pic>
        <p:nvPicPr>
          <p:cNvPr id="23" name="Рисунок 22" descr="P107021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4139952" cy="310496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937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18864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ходе педагогической практики я пришла к выводу, что игра помогает общению, она может способствовать передаче накопленного опыта, получению новых знаний , правильной оценке поступков, развитию навыков человека, его восприятия, памяти, мышления, воображения, эмоций, таких черт, как коллективизм, активность, дисциплинированность , наблюдательность, внимательность.</a:t>
            </a:r>
          </a:p>
          <a:p>
            <a:pPr algn="ctr"/>
            <a:r>
              <a:rPr lang="ru-RU" sz="1600" b="1" dirty="0" smtClean="0"/>
              <a:t>Игры положительно влияют не только на формирование УУД обучающихся, их познавательных интересов в рамках ФГОС, но и способствуют осознанному освоению иностранного языка.</a:t>
            </a:r>
            <a:endParaRPr lang="ru-RU" sz="1600" b="1" dirty="0"/>
          </a:p>
        </p:txBody>
      </p:sp>
      <p:pic>
        <p:nvPicPr>
          <p:cNvPr id="4" name="Picture 2" descr="D:\Documents\Фото к областной конференции\P10701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742"/>
            <a:ext cx="3791945" cy="2994027"/>
          </a:xfrm>
          <a:prstGeom prst="rect">
            <a:avLst/>
          </a:prstGeom>
          <a:noFill/>
        </p:spPr>
      </p:pic>
      <p:pic>
        <p:nvPicPr>
          <p:cNvPr id="1027" name="Picture 3" descr="D:\Documents\Фото к областной конференции\P10702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3816424" cy="3456992"/>
          </a:xfrm>
          <a:prstGeom prst="rect">
            <a:avLst/>
          </a:prstGeom>
          <a:noFill/>
        </p:spPr>
      </p:pic>
      <p:pic>
        <p:nvPicPr>
          <p:cNvPr id="1028" name="Picture 4" descr="D:\Documents\Фото к областной конференции\P10702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56" y="4810547"/>
            <a:ext cx="2636620" cy="2555501"/>
          </a:xfrm>
          <a:prstGeom prst="rect">
            <a:avLst/>
          </a:prstGeom>
          <a:noFill/>
        </p:spPr>
      </p:pic>
      <p:pic>
        <p:nvPicPr>
          <p:cNvPr id="1029" name="Picture 5" descr="D:\Documents\Фото к областной конференции\P107016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4320480" cy="345638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07496" y="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Игры помогают оптимально и эффективно использовать каждую минуту урока английского языка, а именно: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</a:rPr>
              <a:t>оправдывают требование  общаться на английском языке с учителем и одноклассниками.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P10607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44"/>
            <a:ext cx="4620005" cy="346500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0" name="Рисунок 9" descr="P10608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4728526" cy="35463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1113"/>
            <a:ext cx="8172400" cy="6266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Позволяют найти способы сделать для учащихся коммуникативно-значимыми фразы, в основе которых лежат простейшие грамматические модели.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P10701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4" y="976635"/>
            <a:ext cx="3700707" cy="277553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0" name="Рисунок 9" descr="P10701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4" y="3938240"/>
            <a:ext cx="3660718" cy="270394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1" name="Рисунок 10" descr="P10701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14118"/>
            <a:ext cx="2736304" cy="205222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16632"/>
            <a:ext cx="4536504" cy="1226939"/>
          </a:xfrm>
          <a:prstGeom prst="frame">
            <a:avLst/>
          </a:prstGeom>
          <a:effectLst>
            <a:glow rad="127000">
              <a:srgbClr val="FF0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Развивают способность анализировать, сравнивать и обобщать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P10608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004048" cy="281693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P10608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4572000" cy="3429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P106075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16232"/>
            <a:ext cx="2952328" cy="22142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166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 Знания применяются практически, вносится разнообразие в учебный процесс.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P10608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8" y="908720"/>
            <a:ext cx="4359323" cy="34276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5" name="Рисунок 14" descr="P106088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66430"/>
            <a:ext cx="3234589" cy="242594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3265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Ролевая игра- это форма организации коллективной учебной и внеучебной деятельности  иностранного языка, имеющая своей целью формирование и развитие речевых навыков и умений в условиях, максимально близких к условиям реального общения.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100_53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680520" cy="46805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-993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Ролевая игра является  методическим приёмом, относящимся к группе активных способов обучения практическому владению иностранным языкам. Внедрение этого приёма в учебный процесс способствует достижению целей обучения диалогической  речи.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Юмшанов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4" y="1089641"/>
            <a:ext cx="4532076" cy="348496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SC0245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8" y="3615790"/>
            <a:ext cx="4211960" cy="3429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27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0" y="11663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Младший школьный возраст принимает воображаемую игровую ситуацию , нереальный, сказочный или фантастический сюжет. Участники игры с большим интересом обыгрывают маски, костюмы, в зависимости от роли меняют походку, жесты, тембр голоса.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P10609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923928" cy="294294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3" name="Рисунок 12" descr="P10609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5292080" cy="37444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4" name="Рисунок 13" descr="P10609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8680"/>
            <a:ext cx="3635896" cy="272692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  <p:pic>
        <p:nvPicPr>
          <p:cNvPr id="19" name="Рисунок 18" descr="P10609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9" y="3854602"/>
            <a:ext cx="4621021" cy="312346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antik47.rusedu.net/gallery/3117/69667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0" y="-171400"/>
            <a:ext cx="9918162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4766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Именно в условиях игры осуществляется в значительной мере непроизвольное запоминание, развивается и совершенствуется речемыслительная деятельность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6" name="Рисунок 15" descr="P10608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" y="1124744"/>
            <a:ext cx="4044449" cy="303333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P106088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98046"/>
            <a:ext cx="3779911" cy="244332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919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48</cp:revision>
  <dcterms:created xsi:type="dcterms:W3CDTF">2013-12-19T14:23:25Z</dcterms:created>
  <dcterms:modified xsi:type="dcterms:W3CDTF">2015-12-02T11:17:10Z</dcterms:modified>
</cp:coreProperties>
</file>