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1" r:id="rId2"/>
    <p:sldId id="276" r:id="rId3"/>
    <p:sldId id="279" r:id="rId4"/>
    <p:sldId id="278" r:id="rId5"/>
    <p:sldId id="277" r:id="rId6"/>
    <p:sldId id="304" r:id="rId7"/>
    <p:sldId id="263" r:id="rId8"/>
    <p:sldId id="270" r:id="rId9"/>
    <p:sldId id="264" r:id="rId10"/>
    <p:sldId id="300" r:id="rId11"/>
    <p:sldId id="299" r:id="rId12"/>
    <p:sldId id="297" r:id="rId13"/>
    <p:sldId id="295" r:id="rId14"/>
    <p:sldId id="296" r:id="rId15"/>
    <p:sldId id="294" r:id="rId16"/>
    <p:sldId id="302" r:id="rId17"/>
    <p:sldId id="283" r:id="rId18"/>
    <p:sldId id="287" r:id="rId19"/>
    <p:sldId id="288" r:id="rId20"/>
    <p:sldId id="289" r:id="rId21"/>
    <p:sldId id="29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A63136-CDD0-4A48-88FD-F055F821DD1A}">
          <p14:sldIdLst>
            <p14:sldId id="261"/>
            <p14:sldId id="276"/>
            <p14:sldId id="279"/>
            <p14:sldId id="278"/>
            <p14:sldId id="277"/>
            <p14:sldId id="304"/>
            <p14:sldId id="263"/>
            <p14:sldId id="270"/>
            <p14:sldId id="264"/>
            <p14:sldId id="300"/>
            <p14:sldId id="299"/>
            <p14:sldId id="297"/>
            <p14:sldId id="295"/>
            <p14:sldId id="296"/>
            <p14:sldId id="294"/>
            <p14:sldId id="302"/>
            <p14:sldId id="283"/>
            <p14:sldId id="287"/>
            <p14:sldId id="288"/>
            <p14:sldId id="289"/>
            <p14:sldId id="292"/>
            <p14:sldId id="303"/>
          </p14:sldIdLst>
        </p14:section>
        <p14:section name="Раздел без заголовка" id="{F7CC9967-1968-4581-9872-1EF2CD28F6A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BD878-EEAC-408C-9B61-3063C53DBDB8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C0A8-89E4-4B2E-91CF-C148E017B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2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AE6D72-7896-4AFF-8387-9E7831DD7343}" type="slidenum">
              <a:rPr lang="ru-RU" sz="1200" b="0">
                <a:latin typeface="Arial" charset="0"/>
              </a:rPr>
              <a:pPr eaLnBrk="1" hangingPunct="1"/>
              <a:t>11</a:t>
            </a:fld>
            <a:endParaRPr lang="ru-RU" sz="1200" b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7D807F2-BF30-4353-8348-4FC3716D0655}" type="slidenum">
              <a:rPr lang="ru-RU" sz="1200" b="0">
                <a:latin typeface="Arial" charset="0"/>
              </a:rPr>
              <a:pPr eaLnBrk="1" hangingPunct="1"/>
              <a:t>15</a:t>
            </a:fld>
            <a:endParaRPr lang="ru-RU" sz="1200" b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50579C-4C93-4D6E-8D33-4D04BBFA93C4}" type="slidenum">
              <a:rPr lang="ru-RU" sz="1200" b="0">
                <a:latin typeface="Arial" charset="0"/>
              </a:rPr>
              <a:pPr eaLnBrk="1" hangingPunct="1"/>
              <a:t>16</a:t>
            </a:fld>
            <a:endParaRPr lang="ru-RU" sz="1200" b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50579C-4C93-4D6E-8D33-4D04BBFA93C4}" type="slidenum">
              <a:rPr lang="ru-RU" sz="1200" b="0">
                <a:latin typeface="Arial" charset="0"/>
              </a:rPr>
              <a:pPr eaLnBrk="1" hangingPunct="1"/>
              <a:t>17</a:t>
            </a:fld>
            <a:endParaRPr lang="ru-RU" sz="1200" b="0">
              <a:latin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B2D5D2E-2721-4CBC-BA08-8CC0DEF1051C}" type="slidenum">
              <a:rPr lang="ru-RU" sz="1200" b="0">
                <a:latin typeface="Arial" charset="0"/>
              </a:rPr>
              <a:pPr eaLnBrk="1" hangingPunct="1"/>
              <a:t>18</a:t>
            </a:fld>
            <a:endParaRPr lang="ru-RU" sz="1200" b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A5BE4C6-74F3-4074-B4D4-21CF328985CC}" type="slidenum">
              <a:rPr lang="ru-RU" sz="1200" b="0">
                <a:latin typeface="Arial" charset="0"/>
              </a:rPr>
              <a:pPr eaLnBrk="1" hangingPunct="1"/>
              <a:t>19</a:t>
            </a:fld>
            <a:endParaRPr lang="ru-RU" sz="1200" b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32AF8E5-0468-4489-A77F-752F36210462}" type="slidenum">
              <a:rPr lang="ru-RU" sz="1200" b="0">
                <a:latin typeface="Arial" charset="0"/>
              </a:rPr>
              <a:pPr eaLnBrk="1" hangingPunct="1"/>
              <a:t>20</a:t>
            </a:fld>
            <a:endParaRPr lang="ru-RU" sz="1200" b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E17F07C-695C-439A-AA7A-288EEEA8B1FB}" type="slidenum">
              <a:rPr lang="ru-RU" sz="1200" b="0">
                <a:latin typeface="Arial" charset="0"/>
              </a:rPr>
              <a:pPr eaLnBrk="1" hangingPunct="1"/>
              <a:t>21</a:t>
            </a:fld>
            <a:endParaRPr lang="ru-RU" sz="1200" b="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C9796B-F8C9-4D2D-BF99-D72533FA1B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7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3C6839-B45D-408A-A220-809BE37AD517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25DBB7-937E-4183-A69B-05E51AD14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4725144"/>
            <a:ext cx="6626597" cy="120952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Рыжова Е.В.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175351" cy="42484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rgbClr val="CC0000"/>
                </a:solidFill>
              </a:rPr>
              <a:t>«Арифметические действия</a:t>
            </a:r>
            <a:br>
              <a:rPr lang="ru-RU" sz="4000" dirty="0">
                <a:solidFill>
                  <a:srgbClr val="CC0000"/>
                </a:solidFill>
              </a:rPr>
            </a:br>
            <a:r>
              <a:rPr lang="ru-RU" sz="4000" dirty="0">
                <a:solidFill>
                  <a:srgbClr val="CC0000"/>
                </a:solidFill>
              </a:rPr>
              <a:t>над числами</a:t>
            </a:r>
            <a:r>
              <a:rPr lang="ru-RU" sz="4000" dirty="0" smtClean="0">
                <a:solidFill>
                  <a:srgbClr val="CC0000"/>
                </a:solidFill>
              </a:rPr>
              <a:t>»</a:t>
            </a:r>
            <a:br>
              <a:rPr lang="ru-RU" sz="4000" dirty="0" smtClean="0">
                <a:solidFill>
                  <a:srgbClr val="CC0000"/>
                </a:solidFill>
              </a:rPr>
            </a:br>
            <a:r>
              <a:rPr lang="ru-RU" sz="4000" dirty="0" smtClean="0">
                <a:solidFill>
                  <a:srgbClr val="CC0000"/>
                </a:solidFill>
              </a:rPr>
              <a:t>4 класс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22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5637010" cy="2376264"/>
          </a:xfrm>
        </p:spPr>
        <p:txBody>
          <a:bodyPr>
            <a:normAutofit fontScale="32500" lnSpcReduction="20000"/>
          </a:bodyPr>
          <a:lstStyle/>
          <a:p>
            <a:r>
              <a:rPr lang="ru-RU" sz="7000" dirty="0" smtClean="0">
                <a:solidFill>
                  <a:srgbClr val="FF0000"/>
                </a:solidFill>
              </a:rPr>
              <a:t>Задание №2 (б)</a:t>
            </a: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r>
              <a:rPr lang="ru-RU" sz="7300" smtClean="0">
                <a:solidFill>
                  <a:srgbClr val="FF0000"/>
                </a:solidFill>
              </a:rPr>
              <a:t> </a:t>
            </a:r>
            <a:endParaRPr lang="ru-RU" sz="7300" dirty="0" smtClean="0">
              <a:solidFill>
                <a:srgbClr val="FF0000"/>
              </a:solidFill>
            </a:endParaRPr>
          </a:p>
          <a:p>
            <a:endParaRPr lang="ru-RU" sz="7300" dirty="0" smtClean="0">
              <a:solidFill>
                <a:srgbClr val="FF0000"/>
              </a:solidFill>
            </a:endParaRPr>
          </a:p>
          <a:p>
            <a:r>
              <a:rPr lang="ru-RU" sz="7300" dirty="0" smtClean="0">
                <a:solidFill>
                  <a:srgbClr val="FF0000"/>
                </a:solidFill>
              </a:rPr>
              <a:t> </a:t>
            </a:r>
            <a:endParaRPr lang="ru-RU" sz="73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Самостоятельная работа 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03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приседание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5175"/>
            <a:ext cx="6086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976058" y="381000"/>
            <a:ext cx="71903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4000" dirty="0" err="1" smtClean="0">
                <a:solidFill>
                  <a:srgbClr val="CC0000"/>
                </a:solidFill>
                <a:latin typeface="Arial" charset="0"/>
              </a:rPr>
              <a:t>Физминутка</a:t>
            </a:r>
            <a:endParaRPr lang="ru-RU" sz="4000" dirty="0" smtClean="0">
              <a:solidFill>
                <a:srgbClr val="CC0000"/>
              </a:solidFill>
              <a:latin typeface="Arial" charset="0"/>
            </a:endParaRPr>
          </a:p>
          <a:p>
            <a:pPr algn="ctr" eaLnBrk="1" hangingPunct="1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Раз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, два, три, четыре, пять,</a:t>
            </a:r>
          </a:p>
          <a:p>
            <a:pPr algn="ctr" eaLnBrk="1" hangingPunct="1"/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Начинаем приседать!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м2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38899" r="9546" b="36149"/>
          <a:stretch/>
        </p:blipFill>
        <p:spPr bwMode="auto">
          <a:xfrm rot="10800000">
            <a:off x="323528" y="436120"/>
            <a:ext cx="8352928" cy="5589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3878394" y="4911709"/>
            <a:ext cx="540059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Берегите животных!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открытый урок\морж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458" y="1600200"/>
            <a:ext cx="2868084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открытый урок\синий ки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528392" cy="20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открытый урок\тюлень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58227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открытый урок\дельфи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600400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45719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7992888" cy="5110315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Задача №4(б)</a:t>
            </a:r>
          </a:p>
          <a:p>
            <a:pPr algn="l"/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1) 320 * 5 = 1600(кг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) – масса моржа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2) 1600-  1300  =  300(кг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) – масса дельфина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3600" dirty="0" smtClean="0">
                <a:solidFill>
                  <a:srgbClr val="C00000"/>
                </a:solidFill>
              </a:rPr>
              <a:t>Ответ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масса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дельфина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равна   </a:t>
            </a:r>
            <a:r>
              <a:rPr lang="ru-RU" sz="3600" dirty="0" smtClean="0">
                <a:solidFill>
                  <a:srgbClr val="FF0000"/>
                </a:solidFill>
              </a:rPr>
              <a:t>300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кг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80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3843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Проверка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результативности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урока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Блиц-опрос</a:t>
            </a:r>
          </a:p>
        </p:txBody>
      </p:sp>
    </p:spTree>
    <p:extLst>
      <p:ext uri="{BB962C8B-B14F-4D97-AF65-F5344CB8AC3E}">
        <p14:creationId xmlns:p14="http://schemas.microsoft.com/office/powerpoint/2010/main" val="2946637139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вопрос.</a:t>
            </a:r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85725" y="884099"/>
            <a:ext cx="9074150" cy="4759576"/>
            <a:chOff x="254" y="1182"/>
            <a:chExt cx="2858" cy="721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056" y="991"/>
              <a:ext cx="145" cy="110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H="1" flipV="1">
              <a:off x="1577" y="1470"/>
              <a:ext cx="90" cy="144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059" y="1097"/>
              <a:ext cx="144" cy="89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055" y="1182"/>
              <a:ext cx="1044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Уравнение</a:t>
              </a: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это</a:t>
              </a: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?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54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Равенство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с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неизвестной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неравенство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248" y="161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предложение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796840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вопрос.</a:t>
            </a:r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0" y="884100"/>
            <a:ext cx="9144000" cy="4752975"/>
            <a:chOff x="227" y="1182"/>
            <a:chExt cx="2880" cy="720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099" y="1038"/>
              <a:ext cx="144" cy="1008"/>
            </a:xfrm>
            <a:prstGeom prst="bentConnector3">
              <a:avLst>
                <a:gd name="adj1" fmla="val 13926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596" y="1541"/>
              <a:ext cx="144" cy="1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91" y="1038"/>
              <a:ext cx="144" cy="1008"/>
            </a:xfrm>
            <a:prstGeom prst="bentConnector3">
              <a:avLst>
                <a:gd name="adj1" fmla="val 13926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235" y="118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bg1"/>
                  </a:solidFill>
                  <a:latin typeface="Tahoma" pitchFamily="34" charset="0"/>
                </a:rPr>
                <a:t>Равносторонний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b="1" dirty="0" smtClean="0">
                <a:solidFill>
                  <a:schemeClr val="bg1"/>
                </a:solidFill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bg1"/>
                  </a:solidFill>
                  <a:latin typeface="Tahoma" pitchFamily="34" charset="0"/>
                </a:rPr>
                <a:t>треугольник это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27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Все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углы прямые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Все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стороны равны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243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у которого 4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вершины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540441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вопрос.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1051099"/>
            <a:ext cx="9144000" cy="5546550"/>
            <a:chOff x="227" y="1121"/>
            <a:chExt cx="2880" cy="781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154" y="1093"/>
              <a:ext cx="107" cy="935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V="1">
              <a:off x="1667" y="1507"/>
              <a:ext cx="73" cy="10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164" y="1038"/>
              <a:ext cx="107" cy="1045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1164" y="1121"/>
              <a:ext cx="1152" cy="38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Выбери</a:t>
              </a: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буквенное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составное выражение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227" y="1614"/>
              <a:ext cx="937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(а</a:t>
              </a:r>
              <a:r>
                <a:rPr kumimoji="0" lang="ru-RU" sz="4000" b="0" i="0" u="none" strike="noStrike" cap="none" normalizeH="0" dirty="0" smtClean="0">
                  <a:ln>
                    <a:noFill/>
                  </a:ln>
                  <a:effectLst/>
                  <a:latin typeface="Tahoma" pitchFamily="34" charset="0"/>
                </a:rPr>
                <a:t> +</a:t>
              </a: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 18):5</a:t>
              </a: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5км +10 км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2243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2+х=10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481152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вопрос.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1484313"/>
            <a:ext cx="9036050" cy="5113337"/>
            <a:chOff x="227" y="1182"/>
            <a:chExt cx="2846" cy="720"/>
          </a:xfrm>
        </p:grpSpPr>
        <p:cxnSp>
          <p:nvCxnSpPr>
            <p:cNvPr id="3076" name="_s3076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096" y="1041"/>
              <a:ext cx="141" cy="998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596" y="1541"/>
              <a:ext cx="144" cy="1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91" y="1038"/>
              <a:ext cx="144" cy="1008"/>
            </a:xfrm>
            <a:prstGeom prst="bentConnector3">
              <a:avLst>
                <a:gd name="adj1" fmla="val 11162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1235" y="118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Действия</a:t>
              </a: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при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решении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составного выражения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227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i="1" dirty="0" smtClean="0">
                  <a:solidFill>
                    <a:srgbClr val="000000"/>
                  </a:solidFill>
                  <a:latin typeface="Tahoma" pitchFamily="34" charset="0"/>
                </a:rPr>
                <a:t>Всё по порядку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000000"/>
                  </a:solidFill>
                  <a:latin typeface="Tahoma" pitchFamily="34" charset="0"/>
                </a:rPr>
                <a:t>Сначала выполняю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000000"/>
                  </a:solidFill>
                  <a:latin typeface="Tahoma" pitchFamily="34" charset="0"/>
                </a:rPr>
                <a:t>в скобках, потом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rgbClr val="000000"/>
                  </a:solidFill>
                  <a:latin typeface="Tahoma" pitchFamily="34" charset="0"/>
                </a:rPr>
                <a:t>следующие действия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3082"/>
            <p:cNvSpPr>
              <a:spLocks noChangeArrowheads="1"/>
            </p:cNvSpPr>
            <p:nvPr/>
          </p:nvSpPr>
          <p:spPr bwMode="auto">
            <a:xfrm>
              <a:off x="2257" y="1611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Сначала сложение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и вычитание,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потом в скобках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931951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УСТНЫЙ СЧЁТ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119688" cy="2160588"/>
          </a:xfrm>
          <a:noFill/>
        </p:spPr>
        <p:txBody>
          <a:bodyPr anchor="ctr"/>
          <a:lstStyle/>
          <a:p>
            <a:pPr algn="ctr">
              <a:buFontTx/>
              <a:buNone/>
            </a:pPr>
            <a:r>
              <a:rPr lang="ru-RU" sz="6000" dirty="0" smtClean="0"/>
              <a:t>500*300=</a:t>
            </a:r>
            <a:endParaRPr lang="ru-RU" sz="60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576888" y="1600200"/>
            <a:ext cx="3109912" cy="2160588"/>
          </a:xfrm>
          <a:noFill/>
        </p:spPr>
        <p:txBody>
          <a:bodyPr anchor="ctr"/>
          <a:lstStyle/>
          <a:p>
            <a:pPr>
              <a:buFontTx/>
              <a:buNone/>
            </a:pPr>
            <a:endParaRPr lang="ru-RU" sz="60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895725"/>
            <a:ext cx="5268913" cy="2160588"/>
          </a:xfrm>
          <a:noFill/>
        </p:spPr>
        <p:txBody>
          <a:bodyPr anchor="ctr"/>
          <a:lstStyle/>
          <a:p>
            <a:pPr algn="ctr">
              <a:buFontTx/>
              <a:buNone/>
            </a:pPr>
            <a:r>
              <a:rPr lang="ru-RU" sz="6600" dirty="0" smtClean="0"/>
              <a:t>130*60=</a:t>
            </a:r>
            <a:endParaRPr lang="ru-RU" sz="66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576888" y="3895725"/>
            <a:ext cx="3103562" cy="2157413"/>
          </a:xfrm>
          <a:noFill/>
        </p:spPr>
        <p:txBody>
          <a:bodyPr anchor="ctr"/>
          <a:lstStyle/>
          <a:p>
            <a:pPr>
              <a:buFontTx/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2443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вопрос.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1270357"/>
            <a:ext cx="9144000" cy="5327293"/>
            <a:chOff x="227" y="1095"/>
            <a:chExt cx="2880" cy="807"/>
          </a:xfrm>
        </p:grpSpPr>
        <p:cxnSp>
          <p:nvCxnSpPr>
            <p:cNvPr id="4100" name="_s4100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V="1">
              <a:off x="2110" y="1049"/>
              <a:ext cx="144" cy="985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flipV="1">
              <a:off x="1667" y="1470"/>
              <a:ext cx="23" cy="144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102" y="1027"/>
              <a:ext cx="144" cy="103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3"/>
            <p:cNvSpPr>
              <a:spLocks noChangeArrowheads="1"/>
            </p:cNvSpPr>
            <p:nvPr/>
          </p:nvSpPr>
          <p:spPr bwMode="auto">
            <a:xfrm>
              <a:off x="1032" y="1095"/>
              <a:ext cx="1315" cy="37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Какая </a:t>
              </a: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по счёту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УНИВЕРСИАДА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Казани?</a:t>
              </a:r>
              <a:endPara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" name="_s4104"/>
            <p:cNvSpPr>
              <a:spLocks noChangeArrowheads="1"/>
            </p:cNvSpPr>
            <p:nvPr/>
          </p:nvSpPr>
          <p:spPr bwMode="auto">
            <a:xfrm>
              <a:off x="227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34" charset="0"/>
                </a:rPr>
                <a:t>XXX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 </a:t>
              </a:r>
            </a:p>
          </p:txBody>
        </p:sp>
        <p:sp>
          <p:nvSpPr>
            <p:cNvPr id="5" name="_s4105"/>
            <p:cNvSpPr>
              <a:spLocks noChangeArrowheads="1"/>
            </p:cNvSpPr>
            <p:nvPr/>
          </p:nvSpPr>
          <p:spPr bwMode="auto">
            <a:xfrm>
              <a:off x="1235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XXVII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2243" y="16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</a:rPr>
                <a:t>XVII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915660"/>
      </p:ext>
    </p:extLst>
  </p:cSld>
  <p:clrMapOvr>
    <a:masterClrMapping/>
  </p:clrMapOvr>
  <p:transition spd="slow">
    <p:strips dir="ru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1835150" y="260350"/>
            <a:ext cx="5454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>
                <a:solidFill>
                  <a:srgbClr val="CC0000"/>
                </a:solidFill>
              </a:rPr>
              <a:t>Домашнее задание.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177474" y="1844675"/>
            <a:ext cx="89017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4000" dirty="0" smtClean="0">
                <a:solidFill>
                  <a:srgbClr val="CC0000"/>
                </a:solidFill>
              </a:rPr>
              <a:t>Творческое задание:</a:t>
            </a:r>
          </a:p>
          <a:p>
            <a:pPr algn="ctr" eaLnBrk="1" hangingPunct="1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Придумать задачу на движение </a:t>
            </a:r>
          </a:p>
          <a:p>
            <a:pPr algn="ctr" eaLnBrk="1" hangingPunct="1"/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 животных, </a:t>
            </a:r>
          </a:p>
          <a:p>
            <a:pPr algn="ctr" eaLnBrk="1" hangingPunct="1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 которых мы сегодня говорили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88499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98296" cy="467845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СПАСИБО ЗА УРОК!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2151063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246+320=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724525" y="1600200"/>
            <a:ext cx="2962275" cy="2151063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566</a:t>
            </a:r>
          </a:p>
        </p:txBody>
      </p:sp>
      <p:sp>
        <p:nvSpPr>
          <p:cNvPr id="15463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03663"/>
            <a:ext cx="5410200" cy="2152650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951-741=</a:t>
            </a:r>
          </a:p>
        </p:txBody>
      </p:sp>
      <p:sp>
        <p:nvSpPr>
          <p:cNvPr id="15463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724525" y="3903663"/>
            <a:ext cx="2962275" cy="2152650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210</a:t>
            </a:r>
          </a:p>
        </p:txBody>
      </p:sp>
    </p:spTree>
    <p:extLst>
      <p:ext uri="{BB962C8B-B14F-4D97-AF65-F5344CB8AC3E}">
        <p14:creationId xmlns:p14="http://schemas.microsoft.com/office/powerpoint/2010/main" val="36810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122863" cy="2151063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354+210=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219700" y="1600200"/>
            <a:ext cx="3467100" cy="2151063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564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57200" y="3903663"/>
            <a:ext cx="5194300" cy="2152650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952- 350=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219700" y="3860800"/>
            <a:ext cx="3467100" cy="2152650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602</a:t>
            </a:r>
          </a:p>
        </p:txBody>
      </p:sp>
    </p:spTree>
    <p:extLst>
      <p:ext uri="{BB962C8B-B14F-4D97-AF65-F5344CB8AC3E}">
        <p14:creationId xmlns:p14="http://schemas.microsoft.com/office/powerpoint/2010/main" val="39537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  <p:bldP spid="152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9513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338763" cy="2151063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1300–600=</a:t>
            </a:r>
          </a:p>
        </p:txBody>
      </p:sp>
      <p:sp>
        <p:nvSpPr>
          <p:cNvPr id="149514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5580063" y="1628775"/>
            <a:ext cx="3106737" cy="2151063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700</a:t>
            </a:r>
          </a:p>
        </p:txBody>
      </p:sp>
      <p:sp>
        <p:nvSpPr>
          <p:cNvPr id="149515" name="Rectangle 11"/>
          <p:cNvSpPr>
            <a:spLocks noGrp="1" noChangeArrowheads="1"/>
          </p:cNvSpPr>
          <p:nvPr>
            <p:ph sz="quarter" idx="3"/>
          </p:nvPr>
        </p:nvSpPr>
        <p:spPr>
          <a:xfrm>
            <a:off x="457200" y="3903663"/>
            <a:ext cx="4762500" cy="2152650"/>
          </a:xfrm>
          <a:noFill/>
        </p:spPr>
        <p:txBody>
          <a:bodyPr anchor="ctr" anchorCtr="1"/>
          <a:lstStyle/>
          <a:p>
            <a:pPr>
              <a:buFontTx/>
              <a:buNone/>
            </a:pPr>
            <a:r>
              <a:rPr lang="ru-RU" sz="6600"/>
              <a:t>850+640=</a:t>
            </a:r>
          </a:p>
        </p:txBody>
      </p:sp>
      <p:sp>
        <p:nvSpPr>
          <p:cNvPr id="149516" name="Rectangle 12"/>
          <p:cNvSpPr>
            <a:spLocks noGrp="1" noChangeArrowheads="1"/>
          </p:cNvSpPr>
          <p:nvPr>
            <p:ph sz="quarter" idx="4"/>
          </p:nvPr>
        </p:nvSpPr>
        <p:spPr>
          <a:xfrm>
            <a:off x="5219700" y="3903663"/>
            <a:ext cx="3467100" cy="2152650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ru-RU" sz="6600"/>
              <a:t>1490</a:t>
            </a:r>
          </a:p>
        </p:txBody>
      </p:sp>
    </p:spTree>
    <p:extLst>
      <p:ext uri="{BB962C8B-B14F-4D97-AF65-F5344CB8AC3E}">
        <p14:creationId xmlns:p14="http://schemas.microsoft.com/office/powerpoint/2010/main" val="12954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/>
      <p:bldP spid="149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4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645026" cy="456968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/>
              <a:t>1200+</a:t>
            </a:r>
            <a:r>
              <a:rPr lang="ru-RU" sz="2800" b="1" dirty="0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/>
              <a:t> х2= 2600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/>
              <a:t>-2600:2=1200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2600-</a:t>
            </a:r>
            <a:r>
              <a:rPr lang="ru-RU" sz="2800" b="1" dirty="0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/>
              <a:t>=1200х2</a:t>
            </a:r>
          </a:p>
          <a:p>
            <a:pPr marL="45720" indent="0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800" b="1" dirty="0" smtClean="0"/>
              <a:t>1200 х </a:t>
            </a:r>
            <a:r>
              <a:rPr lang="ru-RU" sz="2800" b="1" dirty="0" err="1" smtClean="0">
                <a:solidFill>
                  <a:srgbClr val="FF0000"/>
                </a:solidFill>
              </a:rPr>
              <a:t>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-600=3000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6012160" y="731520"/>
            <a:ext cx="197969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Б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4053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0463"/>
            <a:ext cx="5976664" cy="677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608512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Талисман </a:t>
            </a:r>
            <a:r>
              <a:rPr lang="ru-RU" b="1" dirty="0" smtClean="0"/>
              <a:t>казанской </a:t>
            </a:r>
            <a:r>
              <a:rPr lang="en-US" b="1" dirty="0" smtClean="0"/>
              <a:t>  </a:t>
            </a:r>
            <a:r>
              <a:rPr lang="en-US" b="1" dirty="0"/>
              <a:t>XXIX-II=                     </a:t>
            </a:r>
            <a:r>
              <a:rPr lang="ru-RU" b="1" dirty="0"/>
              <a:t>Универсиады</a:t>
            </a:r>
            <a:r>
              <a:rPr lang="ru-RU" dirty="0"/>
              <a:t> — </a:t>
            </a:r>
            <a:r>
              <a:rPr lang="ru-RU" dirty="0" err="1"/>
              <a:t>Юни</a:t>
            </a:r>
            <a:r>
              <a:rPr lang="ru-RU" dirty="0"/>
              <a:t> (</a:t>
            </a:r>
            <a:r>
              <a:rPr lang="ru-RU" dirty="0" err="1"/>
              <a:t>Unie</a:t>
            </a:r>
            <a:r>
              <a:rPr lang="ru-RU" dirty="0"/>
              <a:t>), котенок крылатого снежного барса. </a:t>
            </a:r>
          </a:p>
          <a:p>
            <a:pPr marL="45720" indent="0">
              <a:buNone/>
            </a:pPr>
            <a:r>
              <a:rPr lang="ru-RU" i="1" dirty="0"/>
              <a:t>Снежный барс или ирбис </a:t>
            </a:r>
            <a:r>
              <a:rPr lang="ru-RU" i="1" dirty="0" smtClean="0"/>
              <a:t> </a:t>
            </a:r>
            <a:r>
              <a:rPr lang="ru-RU" i="1" dirty="0"/>
              <a:t>млекопитающее из семейства кошачьих, обитающее в горных массивах Центральной Азии .</a:t>
            </a:r>
            <a:r>
              <a:rPr lang="ru-RU" dirty="0"/>
              <a:t> Взрослые самцы </a:t>
            </a:r>
            <a:r>
              <a:rPr lang="ru-RU" dirty="0" smtClean="0"/>
              <a:t>весят </a:t>
            </a:r>
            <a:r>
              <a:rPr lang="ru-RU" dirty="0"/>
              <a:t>от 6500:100 =           до   7500:100= </a:t>
            </a:r>
          </a:p>
          <a:p>
            <a:pPr marL="45720" indent="0">
              <a:buNone/>
            </a:pPr>
            <a:r>
              <a:rPr lang="ru-RU" dirty="0"/>
              <a:t> кг. </a:t>
            </a:r>
            <a:r>
              <a:rPr lang="ru-RU" dirty="0" smtClean="0"/>
              <a:t>Длина </a:t>
            </a:r>
            <a:r>
              <a:rPr lang="ru-RU" dirty="0"/>
              <a:t>тела - до 500см -200см 90дм =     </a:t>
            </a:r>
          </a:p>
          <a:p>
            <a:pPr marL="45720" indent="0">
              <a:buNone/>
            </a:pPr>
            <a:r>
              <a:rPr lang="ru-RU" dirty="0"/>
              <a:t> м          см.    Хвост      толстый, покрытый густой шерстью</a:t>
            </a:r>
            <a:r>
              <a:rPr lang="ru-RU" i="1" dirty="0"/>
              <a:t> Барс занесен в Международную Красную книгу и Красную книгу России. Крылатый снежный барс является национальным символом республики Татарстан.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 </a:t>
            </a:r>
            <a:r>
              <a:rPr lang="en-US" dirty="0"/>
              <a:t>XXIX</a:t>
            </a: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89648" y="1963409"/>
            <a:ext cx="410344" cy="338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318048"/>
            <a:ext cx="410344" cy="338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50029" y="2586608"/>
            <a:ext cx="410344" cy="338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924944"/>
            <a:ext cx="410344" cy="338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10976" y="478237"/>
            <a:ext cx="1224136" cy="338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Users\User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6090"/>
            <a:ext cx="3572067" cy="410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230</Words>
  <Application>Microsoft Office PowerPoint</Application>
  <PresentationFormat>Экран (4:3)</PresentationFormat>
  <Paragraphs>111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 «Арифметические действия над числами» 4 класс </vt:lpstr>
      <vt:lpstr>УСТНЫЙ СЧЁТ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 </vt:lpstr>
      <vt:lpstr>Презентация PowerPoint</vt:lpstr>
      <vt:lpstr>Презентация PowerPoint</vt:lpstr>
      <vt:lpstr>Берегите животных!</vt:lpstr>
      <vt:lpstr> </vt:lpstr>
      <vt:lpstr>Проверка  результативности  урока Блиц-опрос</vt:lpstr>
      <vt:lpstr>1 вопрос.</vt:lpstr>
      <vt:lpstr>1 вопрос.</vt:lpstr>
      <vt:lpstr>2 вопрос.</vt:lpstr>
      <vt:lpstr>3 вопрос.</vt:lpstr>
      <vt:lpstr>4 вопрос.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37</cp:revision>
  <dcterms:created xsi:type="dcterms:W3CDTF">2013-02-04T17:03:15Z</dcterms:created>
  <dcterms:modified xsi:type="dcterms:W3CDTF">2015-04-23T12:29:48Z</dcterms:modified>
</cp:coreProperties>
</file>