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arg-5-25-trans-y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388" y="4143380"/>
            <a:ext cx="192709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arg-5-25-trans-y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572008"/>
            <a:ext cx="1998527" cy="185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arg-5-25-trans-y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388" y="500042"/>
            <a:ext cx="1893216" cy="1754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arg-5-25-trans-y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00042"/>
            <a:ext cx="1893216" cy="1754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9"/>
          <p:cNvGrpSpPr/>
          <p:nvPr/>
        </p:nvGrpSpPr>
        <p:grpSpPr>
          <a:xfrm rot="21135868">
            <a:off x="554704" y="2387144"/>
            <a:ext cx="8035304" cy="2417077"/>
            <a:chOff x="857224" y="428603"/>
            <a:chExt cx="8111831" cy="3107952"/>
          </a:xfrm>
        </p:grpSpPr>
        <p:sp>
          <p:nvSpPr>
            <p:cNvPr id="11" name="Горизонтальный свиток 10"/>
            <p:cNvSpPr/>
            <p:nvPr/>
          </p:nvSpPr>
          <p:spPr>
            <a:xfrm>
              <a:off x="857224" y="428603"/>
              <a:ext cx="8111831" cy="3107952"/>
            </a:xfrm>
            <a:prstGeom prst="horizontalScroll">
              <a:avLst/>
            </a:prstGeom>
            <a:solidFill>
              <a:srgbClr val="FFFF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43003" y="1249920"/>
              <a:ext cx="6715172" cy="146426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663300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5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b="1" spc="50" dirty="0" smtClean="0">
                  <a:ln w="11430">
                    <a:solidFill>
                      <a:srgbClr val="663300"/>
                    </a:solidFill>
                  </a:ln>
                  <a:solidFill>
                    <a:srgbClr val="FF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Число и цифра 5</a:t>
              </a:r>
              <a:endParaRPr lang="ru-RU" sz="4800" b="1" spc="50" dirty="0" smtClean="0">
                <a:ln w="11430">
                  <a:solidFill>
                    <a:srgbClr val="6633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400" b="1" spc="50" dirty="0">
                <a:ln w="11430">
                  <a:solidFill>
                    <a:srgbClr val="6633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3" name="Рисунок 12" descr="arg-5-25-trans-y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10" y="1000108"/>
            <a:ext cx="1964654" cy="18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 rot="5400000">
            <a:off x="-2821039" y="3463925"/>
            <a:ext cx="6214312" cy="794"/>
          </a:xfrm>
          <a:prstGeom prst="line">
            <a:avLst/>
          </a:prstGeom>
          <a:ln w="38100">
            <a:solidFill>
              <a:srgbClr val="663300"/>
            </a:solidFill>
          </a:ln>
          <a:effectLst>
            <a:glow rad="101600">
              <a:srgbClr val="996633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751521" y="3463925"/>
            <a:ext cx="6214312" cy="794"/>
          </a:xfrm>
          <a:prstGeom prst="line">
            <a:avLst/>
          </a:prstGeom>
          <a:ln w="38100">
            <a:solidFill>
              <a:srgbClr val="663300"/>
            </a:solidFill>
          </a:ln>
          <a:effectLst>
            <a:glow rad="101600">
              <a:srgbClr val="996633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85720" y="357166"/>
            <a:ext cx="8572560" cy="1588"/>
          </a:xfrm>
          <a:prstGeom prst="line">
            <a:avLst/>
          </a:prstGeom>
          <a:ln w="38100">
            <a:solidFill>
              <a:srgbClr val="663300"/>
            </a:solidFill>
          </a:ln>
          <a:effectLst>
            <a:glow rad="101600">
              <a:srgbClr val="996633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85720" y="6572272"/>
            <a:ext cx="8572560" cy="1588"/>
          </a:xfrm>
          <a:prstGeom prst="line">
            <a:avLst/>
          </a:prstGeom>
          <a:ln w="38100">
            <a:solidFill>
              <a:srgbClr val="663300"/>
            </a:solidFill>
          </a:ln>
          <a:effectLst>
            <a:glow rad="101600">
              <a:srgbClr val="996633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66" name="Picture 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428750"/>
            <a:ext cx="26273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67" name="AutoShape 75"/>
          <p:cNvSpPr>
            <a:spLocks noChangeArrowheads="1"/>
          </p:cNvSpPr>
          <p:nvPr/>
        </p:nvSpPr>
        <p:spPr bwMode="auto">
          <a:xfrm rot="-1758118">
            <a:off x="4846638" y="1647825"/>
            <a:ext cx="400050" cy="350838"/>
          </a:xfrm>
          <a:prstGeom prst="star8">
            <a:avLst>
              <a:gd name="adj" fmla="val 1749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1782 C -0.0184 0.04074 -0.0342 0.09931 -0.03854 0.11968 C -0.04288 0.14005 -0.03194 0.10833 -0.02865 0.1044 C -0.02535 0.10046 -0.02361 0.09907 -0.01875 0.09583 C -0.01389 0.09259 -0.00642 0.08657 0.00087 0.08472 C 0.00816 0.08287 0.01788 0.08287 0.02552 0.08472 C 0.03316 0.08657 0.04097 0.09074 0.0467 0.09583 C 0.05243 0.10093 0.05608 0.1088 0.0599 0.11528 C 0.06372 0.12176 0.06771 0.12407 0.06979 0.13495 C 0.07187 0.14583 0.07344 0.16713 0.07292 0.18102 C 0.0724 0.19491 0.06997 0.20764 0.06649 0.21806 C 0.06302 0.22847 0.05608 0.23634 0.05174 0.24445 C 0.0474 0.25255 0.04566 0.25972 0.04028 0.2662 C 0.0349 0.27269 0.02691 0.28032 0.01892 0.28357 C 0.01094 0.28681 0.00226 0.28704 -0.00729 0.28565 C -0.01684 0.28426 -0.0309 0.28171 -0.03854 0.275 C -0.04618 0.26806 -0.04983 0.25208 -0.0533 0.24445 C -0.05677 0.23681 -0.05833 0.23287 -0.05972 0.22917 " pathEditMode="relative" rAng="0" ptsTypes="aaaaaaaaaaaaaaaaaA">
                                      <p:cBhvr>
                                        <p:cTn id="18" dur="50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0718 C 0.00451 -0.00139 0.00573 0.0044 0.0099 0.00833 C 0.01406 0.01227 0.02222 0.01482 0.02795 0.0169 C 0.03368 0.01898 0.03872 0.0213 0.04444 0.0213 C 0.05017 0.0213 0.05781 0.01875 0.06233 0.0169 C 0.06684 0.01505 0.06979 0.01412 0.07222 0.01042 C 0.07465 0.00671 0.07587 0.00093 0.07708 -0.00486 " pathEditMode="relative" rAng="0" ptsTypes="aaaaaaA">
                                      <p:cBhvr>
                                        <p:cTn id="31" dur="50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23" presetClass="exit" presetSubtype="3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7" grpId="0" animBg="1"/>
      <p:bldP spid="8267" grpId="1" animBg="1"/>
      <p:bldP spid="8267" grpId="2" animBg="1"/>
      <p:bldP spid="8267" grpId="3" animBg="1"/>
      <p:bldP spid="8267" grpId="4" animBg="1"/>
      <p:bldP spid="8267" grpId="5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14620"/>
            <a:ext cx="1572656" cy="149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2714620"/>
            <a:ext cx="150019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89" y="2714620"/>
            <a:ext cx="1500199" cy="152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714620"/>
            <a:ext cx="1584949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kroz\Рабочий стол\Математика\ТПО 1 часть\№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61" y="0"/>
            <a:ext cx="8405839" cy="6795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803050" y="851012"/>
            <a:ext cx="1348736" cy="1368152"/>
          </a:xfrm>
          <a:prstGeom prst="triangle">
            <a:avLst>
              <a:gd name="adj" fmla="val 5130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619672" y="2672916"/>
            <a:ext cx="2164451" cy="1872208"/>
          </a:xfrm>
          <a:prstGeom prst="triangle">
            <a:avLst>
              <a:gd name="adj" fmla="val 5130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54314" y="2240868"/>
            <a:ext cx="1348736" cy="1368152"/>
          </a:xfrm>
          <a:prstGeom prst="triangle">
            <a:avLst>
              <a:gd name="adj" fmla="val 5130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20722" y="1077888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20722" y="3933056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683687" y="2611761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459952" y="5301208"/>
            <a:ext cx="6861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3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31055" y="5301208"/>
            <a:ext cx="1387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 </a:t>
            </a:r>
            <a:r>
              <a:rPr lang="ru-RU" sz="9600" dirty="0" smtClean="0">
                <a:solidFill>
                  <a:srgbClr val="C00000"/>
                </a:solidFill>
              </a:rPr>
              <a:t>4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17" name="Дуга 16"/>
          <p:cNvSpPr/>
          <p:nvPr/>
        </p:nvSpPr>
        <p:spPr>
          <a:xfrm>
            <a:off x="179512" y="620689"/>
            <a:ext cx="4484417" cy="4896544"/>
          </a:xfrm>
          <a:prstGeom prst="arc">
            <a:avLst>
              <a:gd name="adj1" fmla="val 390839"/>
              <a:gd name="adj2" fmla="val 3872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4663929" y="620689"/>
            <a:ext cx="4300559" cy="4896544"/>
          </a:xfrm>
          <a:prstGeom prst="arc">
            <a:avLst>
              <a:gd name="adj1" fmla="val 390839"/>
              <a:gd name="adj2" fmla="val 3872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9512" y="188640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        </a:t>
            </a:r>
            <a:r>
              <a:rPr lang="ru-RU" sz="2400" dirty="0" smtClean="0">
                <a:solidFill>
                  <a:srgbClr val="C00000"/>
                </a:solidFill>
              </a:rPr>
              <a:t>По каким признакам разбили эти фигуры  на группы?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4923198" y="1951468"/>
            <a:ext cx="1564760" cy="1260140"/>
          </a:xfrm>
          <a:prstGeom prst="triangle">
            <a:avLst>
              <a:gd name="adj" fmla="val 4734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1928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уга 2"/>
          <p:cNvSpPr/>
          <p:nvPr/>
        </p:nvSpPr>
        <p:spPr>
          <a:xfrm>
            <a:off x="179512" y="620688"/>
            <a:ext cx="4433276" cy="4906207"/>
          </a:xfrm>
          <a:prstGeom prst="arc">
            <a:avLst>
              <a:gd name="adj1" fmla="val 390839"/>
              <a:gd name="adj2" fmla="val 3872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4612788" y="773088"/>
            <a:ext cx="4427984" cy="4753807"/>
          </a:xfrm>
          <a:prstGeom prst="arc">
            <a:avLst>
              <a:gd name="adj1" fmla="val 390839"/>
              <a:gd name="adj2" fmla="val 3872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51926" y="1738536"/>
            <a:ext cx="691881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95635" y="3275904"/>
            <a:ext cx="650375" cy="457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0" name="Прямоугольник 9"/>
          <p:cNvSpPr/>
          <p:nvPr/>
        </p:nvSpPr>
        <p:spPr>
          <a:xfrm>
            <a:off x="3051474" y="3684087"/>
            <a:ext cx="656430" cy="40422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42910" y="214290"/>
            <a:ext cx="7848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2400" dirty="0" smtClean="0">
                <a:solidFill>
                  <a:srgbClr val="C00000"/>
                </a:solidFill>
              </a:rPr>
              <a:t>По каким признакам разбили эти фигуры на группы?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7585" y="5301208"/>
            <a:ext cx="22368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   3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7984" y="5424318"/>
            <a:ext cx="58326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/>
              <a:t>         </a:t>
            </a:r>
            <a:r>
              <a:rPr lang="ru-RU" sz="8800" dirty="0" smtClean="0">
                <a:solidFill>
                  <a:srgbClr val="C00000"/>
                </a:solidFill>
              </a:rPr>
              <a:t>3</a:t>
            </a:r>
            <a:endParaRPr lang="ru-RU" sz="8800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20316498">
            <a:off x="5468751" y="1350033"/>
            <a:ext cx="2088232" cy="9683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16360372">
            <a:off x="6988472" y="3075717"/>
            <a:ext cx="2027931" cy="85757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04048" y="3275904"/>
            <a:ext cx="2088231" cy="8388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</p:spTree>
    <p:extLst>
      <p:ext uri="{BB962C8B-B14F-4D97-AF65-F5344CB8AC3E}">
        <p14:creationId xmlns="" xmlns:p14="http://schemas.microsoft.com/office/powerpoint/2010/main" val="1894960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Сколько попугайчиков на рисунке?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7" name="Picture 22" descr="http://allforchildren.ru/pictures/parrot_s/parrot08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61049"/>
            <a:ext cx="1800200" cy="18722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2" descr="http://allforchildren.ru/pictures/parrot_s/parrot08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566" y="4371974"/>
            <a:ext cx="1222944" cy="1616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2" descr="http://allforchildren.ru/pictures/parrot_s/parrot08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875" y="2060848"/>
            <a:ext cx="1222944" cy="1616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72816"/>
            <a:ext cx="1219306" cy="1615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76256" y="4437112"/>
            <a:ext cx="1559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C00000"/>
                </a:solidFill>
              </a:rPr>
              <a:t> 4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3888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sz="3600" dirty="0" smtClean="0">
                <a:solidFill>
                  <a:srgbClr val="C00000"/>
                </a:solidFill>
              </a:rPr>
              <a:t>Сколько пчелок на рисунке?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0232" y="4725144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   5</a:t>
            </a:r>
            <a:endParaRPr lang="ru-RU" sz="9600" dirty="0">
              <a:solidFill>
                <a:srgbClr val="C00000"/>
              </a:solidFill>
            </a:endParaRPr>
          </a:p>
        </p:txBody>
      </p:sp>
      <p:pic>
        <p:nvPicPr>
          <p:cNvPr id="2056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777" y="3694830"/>
            <a:ext cx="2152075" cy="2060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83222"/>
            <a:ext cx="2152650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227039"/>
            <a:ext cx="2152650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196752"/>
            <a:ext cx="2152650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68425"/>
            <a:ext cx="2152650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6188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47</Words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Сколько попугайчиков на рисунке?</vt:lpstr>
      <vt:lpstr>     Сколько пчелок на рисунке?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kroz</cp:lastModifiedBy>
  <cp:revision>10</cp:revision>
  <dcterms:modified xsi:type="dcterms:W3CDTF">2013-10-08T20:22:47Z</dcterms:modified>
</cp:coreProperties>
</file>