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Участвовали 15 чел.</c:v>
                </c:pt>
                <c:pt idx="1">
                  <c:v>Призёры 2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264576"/>
        <c:axId val="142476992"/>
        <c:axId val="0"/>
      </c:bar3DChart>
      <c:catAx>
        <c:axId val="13826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142476992"/>
        <c:crosses val="autoZero"/>
        <c:auto val="1"/>
        <c:lblAlgn val="ctr"/>
        <c:lblOffset val="100"/>
        <c:noMultiLvlLbl val="0"/>
      </c:catAx>
      <c:valAx>
        <c:axId val="14247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6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Класс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4 А 1  (0,7) матем.</c:v>
                </c:pt>
                <c:pt idx="1">
                  <c:v>4 А 2  (0,8) матем.</c:v>
                </c:pt>
                <c:pt idx="2">
                  <c:v> 4 Б 1  (1) рус.яз.</c:v>
                </c:pt>
                <c:pt idx="3">
                  <c:v>4 Б 2  (0,9) окр.мир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0.39</c:v>
                </c:pt>
                <c:pt idx="1">
                  <c:v>0.5</c:v>
                </c:pt>
                <c:pt idx="2">
                  <c:v>0.71</c:v>
                </c:pt>
                <c:pt idx="3">
                  <c:v>0.67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4"/>
                <c:pt idx="0">
                  <c:v>4 А 1  (0,7) матем.</c:v>
                </c:pt>
                <c:pt idx="1">
                  <c:v>4 А 2  (0,8) матем.</c:v>
                </c:pt>
                <c:pt idx="2">
                  <c:v> 4 Б 1  (1) рус.яз.</c:v>
                </c:pt>
                <c:pt idx="3">
                  <c:v>4 Б 2  (0,9) окр.мир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0.59</c:v>
                </c:pt>
                <c:pt idx="1">
                  <c:v>0.59</c:v>
                </c:pt>
                <c:pt idx="2">
                  <c:v>0.74</c:v>
                </c:pt>
                <c:pt idx="3">
                  <c:v>0.71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Коэффициент результативности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4 А 1  (0,7) матем.</c:v>
                </c:pt>
                <c:pt idx="1">
                  <c:v>4 А 2  (0,8) матем.</c:v>
                </c:pt>
                <c:pt idx="2">
                  <c:v> 4 Б 1  (1) рус.яз.</c:v>
                </c:pt>
                <c:pt idx="3">
                  <c:v>4 Б 2  (0,9) окр.мир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65120"/>
        <c:axId val="142480448"/>
        <c:axId val="0"/>
      </c:bar3DChart>
      <c:catAx>
        <c:axId val="3296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2480448"/>
        <c:crosses val="autoZero"/>
        <c:auto val="1"/>
        <c:lblAlgn val="ctr"/>
        <c:lblOffset val="100"/>
        <c:noMultiLvlLbl val="0"/>
      </c:catAx>
      <c:valAx>
        <c:axId val="142480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96512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04938271604937E-2"/>
          <c:y val="9.6429422865365891E-2"/>
          <c:w val="0.7921180859337027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Призёры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1-е классы</c:v>
                </c:pt>
                <c:pt idx="1">
                  <c:v>2-е классы</c:v>
                </c:pt>
                <c:pt idx="2">
                  <c:v>3-е классы</c:v>
                </c:pt>
                <c:pt idx="3">
                  <c:v>4-е классы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61</c:v>
                </c:pt>
                <c:pt idx="2">
                  <c:v>35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0.2112</cdr:x>
      <cdr:y>0.17501</cdr:y>
    </cdr:from>
    <cdr:to>
      <cdr:x>0.37745</cdr:x>
      <cdr:y>0.2672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8107" y="792088"/>
          <a:ext cx="1368171" cy="417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</a:rPr>
            <a:t>28 чел.</a:t>
          </a:r>
          <a:endParaRPr lang="ru-RU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0.07995</cdr:x>
      <cdr:y>0.44548</cdr:y>
    </cdr:from>
    <cdr:to>
      <cdr:x>0.27245</cdr:x>
      <cdr:y>0.55685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7987" y="2016224"/>
          <a:ext cx="15841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</a:rPr>
            <a:t>35 чел.</a:t>
          </a:r>
          <a:endParaRPr lang="ru-RU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0.49828</cdr:x>
      <cdr:y>0.4773</cdr:y>
    </cdr:from>
    <cdr:to>
      <cdr:x>0.67323</cdr:x>
      <cdr:y>0.60458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0670" y="2160240"/>
          <a:ext cx="1439731" cy="576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bg1"/>
              </a:solidFill>
            </a:rPr>
            <a:t>61 чел.</a:t>
          </a:r>
          <a:endParaRPr lang="ru-RU" sz="24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5173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5934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6954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4222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9788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0040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3295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793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263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92148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6061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2D0FB-2F34-4926-ABC6-4077E3CCB951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0E662-90E8-48F1-835B-E39BBBF51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9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«Современные  педагогические технологии как эффективное средство совершенствования организации образовательного процесса в условиях реализации ФГОС»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14504"/>
            <a:ext cx="7344815" cy="877162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Кафедра начального образования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5716" y="3825946"/>
            <a:ext cx="5112568" cy="769441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lvl="0" algn="ctr"/>
            <a:r>
              <a:rPr lang="ru-RU" sz="4400" b="1" i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«НАЧАЛОЧКА»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472514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06.11.2015 г.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01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0"/>
            <a:ext cx="9171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141" y="560439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«Учитель живёт до тех пор, пока учится;</a:t>
            </a:r>
          </a:p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 только он перестаёт учиться, в нём умирает учитель.»</a:t>
            </a:r>
          </a:p>
          <a:p>
            <a:pPr algn="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К.Д. Ушинский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795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32" y="13496"/>
            <a:ext cx="9157915" cy="684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82" y="1349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Технологии, применяемые  кафедрой.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 rot="16200000" flipH="1">
            <a:off x="670032" y="779130"/>
            <a:ext cx="2648110" cy="2596472"/>
          </a:xfrm>
          <a:prstGeom prst="wedgeRoundRectCallou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211198" y="3170557"/>
            <a:ext cx="3658105" cy="272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9138" y="605190"/>
            <a:ext cx="2421299" cy="271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5403" y="879660"/>
            <a:ext cx="302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</a:t>
            </a:r>
          </a:p>
          <a:p>
            <a:r>
              <a:rPr lang="ru-RU" sz="2800" b="1" dirty="0" err="1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деятельностного</a:t>
            </a:r>
            <a:r>
              <a:rPr lang="ru-RU" sz="28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метода</a:t>
            </a:r>
          </a:p>
          <a:p>
            <a:r>
              <a:rPr lang="ru-RU" sz="48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(ТДМ)</a:t>
            </a:r>
          </a:p>
          <a:p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902841"/>
            <a:ext cx="2069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Активные методы обучения</a:t>
            </a:r>
            <a:endParaRPr lang="ru-RU" sz="28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48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(АМО)</a:t>
            </a:r>
            <a:endParaRPr lang="ru-RU" sz="48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0809" y="3170557"/>
            <a:ext cx="3802858" cy="28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858639" y="1340090"/>
            <a:ext cx="896122" cy="180359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847419" y="1340089"/>
            <a:ext cx="918562" cy="1686409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85107" y="1340090"/>
            <a:ext cx="1296144" cy="122516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65981" y="1313727"/>
            <a:ext cx="1434326" cy="1686409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49331" y="3434205"/>
            <a:ext cx="5976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критического мышления</a:t>
            </a:r>
          </a:p>
          <a:p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83144" y="3528858"/>
            <a:ext cx="375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проектного обучения</a:t>
            </a:r>
            <a:endParaRPr lang="ru-RU" sz="44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49331" y="5999568"/>
            <a:ext cx="6423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/>
              <a:t>http://nsportal.ru/pleylist-pedagoga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439222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7" y="0"/>
            <a:ext cx="91718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86" y="7772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публикации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9475" y="3132837"/>
            <a:ext cx="63385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/>
              <a:t>http://</a:t>
            </a:r>
            <a:r>
              <a:rPr lang="en-US" sz="2800" b="1" i="1" dirty="0" smtClean="0"/>
              <a:t>nsportal.ru/wiki-gazety-klassov</a:t>
            </a:r>
            <a:endParaRPr lang="ru-RU" sz="2800" b="1" i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1640" y="904032"/>
            <a:ext cx="6813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Wiki-</a:t>
            </a:r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стенгазеты для Веб-</a:t>
            </a:r>
            <a:r>
              <a:rPr lang="ru-RU" sz="3600" b="1" dirty="0" err="1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квеста</a:t>
            </a:r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«Мы разные, но мы вместе»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92" y="3933056"/>
            <a:ext cx="717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Проекты для </a:t>
            </a:r>
            <a:r>
              <a:rPr lang="ru-RU" sz="3600" b="1" dirty="0" err="1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Глобал</a:t>
            </a:r>
            <a:r>
              <a:rPr lang="ru-RU" sz="3600" b="1" dirty="0" err="1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3600" b="1" dirty="0" err="1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</a:t>
            </a:r>
            <a:endParaRPr lang="ru-RU" sz="36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1729" y="5445224"/>
            <a:ext cx="6312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https://globallab.org/ru/#.Vjh0dlWumEo</a:t>
            </a:r>
            <a:endParaRPr lang="ru-RU" sz="2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81" y="4643577"/>
            <a:ext cx="29718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88" y="1967313"/>
            <a:ext cx="1047750" cy="10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250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7" y="0"/>
            <a:ext cx="91718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86" y="7772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публикации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3470" y="1004986"/>
            <a:ext cx="654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Публикации на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nsportal.ru</a:t>
            </a:r>
            <a:r>
              <a:rPr lang="ru-RU" sz="36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ru-RU" sz="36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637" y="1676781"/>
            <a:ext cx="813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Русский язык – 1 чел. (критическое мышление)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936010" y="2262630"/>
            <a:ext cx="7583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Литературное чтение – 2 чел.(АМО); 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 1 чел. (критическое мышление)</a:t>
            </a:r>
            <a:endParaRPr lang="ru-RU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936010" y="3351184"/>
            <a:ext cx="763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Математика – 1 чел. (АМО); 1 чел. (ТДМ)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6364" y="4005064"/>
            <a:ext cx="7818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i="1" dirty="0" smtClean="0"/>
              <a:t>Окружающий мир – 1 чел. (ТДМ); </a:t>
            </a:r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  1 чел. (критическое мышление)</a:t>
            </a:r>
            <a:endParaRPr lang="ru-RU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66364" y="5085184"/>
            <a:ext cx="685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i="1" dirty="0" err="1" smtClean="0"/>
              <a:t>Метапредметный</a:t>
            </a:r>
            <a:r>
              <a:rPr lang="ru-RU" sz="2800" b="1" i="1" dirty="0" smtClean="0"/>
              <a:t> урок – 2 чел. (АМО)</a:t>
            </a:r>
            <a:endParaRPr lang="ru-RU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021288"/>
            <a:ext cx="3086100" cy="67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51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0" y="0"/>
            <a:ext cx="9171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24890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Методические пособия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8044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Публикация  созданных  </a:t>
            </a:r>
          </a:p>
          <a:p>
            <a:r>
              <a:rPr lang="ru-RU" sz="3600" b="1" dirty="0" err="1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практико</a:t>
            </a:r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ориентированных пособий </a:t>
            </a:r>
          </a:p>
          <a:p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en-US" sz="36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LearningApps.org</a:t>
            </a:r>
            <a:r>
              <a:rPr lang="ru-RU" sz="36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206016"/>
            <a:ext cx="25333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Дрюпина</a:t>
            </a:r>
            <a:r>
              <a:rPr lang="ru-RU" sz="2800" b="1" dirty="0" smtClean="0">
                <a:solidFill>
                  <a:srgbClr val="002060"/>
                </a:solidFill>
              </a:rPr>
              <a:t> И.А.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71700" y="420787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Благинина Л.В.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0888" y="4731096"/>
            <a:ext cx="289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Медведева Е.Н.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473109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Москалёва</a:t>
            </a:r>
            <a:r>
              <a:rPr lang="ru-RU" sz="2800" b="1" dirty="0" smtClean="0">
                <a:solidFill>
                  <a:srgbClr val="002060"/>
                </a:solidFill>
              </a:rPr>
              <a:t> Г.М.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7953" y="5661248"/>
            <a:ext cx="83195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https://</a:t>
            </a:r>
            <a:r>
              <a:rPr lang="en-US" sz="2400" b="1" i="1" dirty="0" smtClean="0"/>
              <a:t>sites.google.com/site/interaktivnyezadaniakurokam/interaktivnye-zadania/nacalnaa-skola/pravopisanie-slov-iz-slovara</a:t>
            </a:r>
            <a:endParaRPr lang="ru-RU" sz="2400" b="1" i="1" dirty="0" smtClean="0"/>
          </a:p>
          <a:p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953" y="29424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i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660033"/>
                </a:solidFill>
              </a:rPr>
              <a:t>"Интерактивные задания к урокам и воспитательным мероприятиям»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56" y="-16340"/>
            <a:ext cx="1796988" cy="1774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23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467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Профессиональные конкурсы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8700891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73" y="764704"/>
            <a:ext cx="2299720" cy="1535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13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3265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учащихся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41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Независимые диагностики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1432513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5778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-8191"/>
            <a:ext cx="91718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6025" y="50703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дистанционные конкурсы учащихся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2043710"/>
              </p:ext>
            </p:extLst>
          </p:nvPr>
        </p:nvGraphicFramePr>
        <p:xfrm>
          <a:off x="914400" y="1681163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98053" y="2342243"/>
            <a:ext cx="113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23 чел.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21" y="5611559"/>
            <a:ext cx="4048125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" y="-8191"/>
            <a:ext cx="91718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6025" y="50703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Очные    конкурсы учащихся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21" y="5611559"/>
            <a:ext cx="4048125" cy="1238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1805" y="1673513"/>
            <a:ext cx="795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Московская городская конференция Всероссийского конкурса юношеских исследовательских работ им. В.И. Вернадского «Аквариум и его обитатели» - диплом </a:t>
            </a:r>
            <a:r>
              <a:rPr lang="en-US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 </a:t>
            </a: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степени.  </a:t>
            </a:r>
          </a:p>
          <a:p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</a:t>
            </a:r>
            <a:r>
              <a:rPr lang="ru-RU" sz="2000" b="1" dirty="0" err="1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Бундов</a:t>
            </a: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Павел  2 «А» (Комарова М.А.)</a:t>
            </a:r>
            <a:endParaRPr lang="ru-RU" sz="20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026" y="299695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Московская городская конференция Всероссийского конкурса юношеских исследовательских работ им. В.И. Вернадского </a:t>
            </a: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«Выращивание кристаллов соли» </a:t>
            </a:r>
            <a:r>
              <a:rPr lang="ru-RU" sz="20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диплом </a:t>
            </a: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20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степени. </a:t>
            </a:r>
            <a:endParaRPr lang="ru-RU" sz="2000" b="1" dirty="0" smtClean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000" b="1" dirty="0" err="1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Назаркин</a:t>
            </a: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Илья  2 «В» (Рожкова А.А.)</a:t>
            </a:r>
            <a:endParaRPr lang="ru-RU" sz="20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204" y="4437112"/>
            <a:ext cx="7848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Районный конкурс проектных и научно – исследовательских работ «Мой мир» «История моей фамилии» - 1 место. </a:t>
            </a:r>
          </a:p>
          <a:p>
            <a:r>
              <a:rPr lang="ru-RU" sz="20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Червяков Кирилл 3 «Б» 1  (Першина Т.А.)</a:t>
            </a:r>
            <a:endParaRPr lang="ru-RU" sz="2000" b="1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979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342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dcterms:created xsi:type="dcterms:W3CDTF">2015-11-02T07:20:44Z</dcterms:created>
  <dcterms:modified xsi:type="dcterms:W3CDTF">2015-11-29T10:31:03Z</dcterms:modified>
</cp:coreProperties>
</file>