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8" r:id="rId3"/>
    <p:sldId id="257" r:id="rId4"/>
    <p:sldId id="259" r:id="rId5"/>
    <p:sldId id="261" r:id="rId6"/>
    <p:sldId id="260" r:id="rId7"/>
    <p:sldId id="266" r:id="rId8"/>
    <p:sldId id="263" r:id="rId9"/>
    <p:sldId id="267" r:id="rId10"/>
    <p:sldId id="264" r:id="rId11"/>
    <p:sldId id="268" r:id="rId12"/>
    <p:sldId id="270" r:id="rId13"/>
    <p:sldId id="271" r:id="rId14"/>
    <p:sldId id="272" r:id="rId15"/>
    <p:sldId id="273" r:id="rId16"/>
    <p:sldId id="269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dirty="0" smtClean="0">
                <a:solidFill>
                  <a:srgbClr val="C00000"/>
                </a:solidFill>
              </a:rPr>
              <a:t>Yes\ No</a:t>
            </a:r>
          </a:p>
          <a:p>
            <a:pPr marL="342900" indent="-342900" algn="ctr"/>
            <a:endParaRPr lang="en-US" sz="40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sz="4000" dirty="0" smtClean="0"/>
              <a:t>Do you know the prepositions of place?</a:t>
            </a:r>
          </a:p>
          <a:p>
            <a:pPr marL="342900" indent="-342900">
              <a:buAutoNum type="arabicPeriod"/>
            </a:pPr>
            <a:endParaRPr lang="en-US" sz="4000" dirty="0" smtClean="0"/>
          </a:p>
          <a:p>
            <a:pPr marL="342900" indent="-342900">
              <a:buAutoNum type="arabicPeriod"/>
            </a:pPr>
            <a:r>
              <a:rPr lang="en-US" sz="4000" dirty="0" smtClean="0"/>
              <a:t>Can you ask and answer the question “where”?</a:t>
            </a:r>
          </a:p>
          <a:p>
            <a:pPr marL="342900" indent="-342900">
              <a:buAutoNum type="arabicPeriod"/>
            </a:pPr>
            <a:endParaRPr lang="en-US" sz="4000" dirty="0" smtClean="0"/>
          </a:p>
          <a:p>
            <a:pPr marL="342900" indent="-342900">
              <a:buAutoNum type="arabicPeriod"/>
            </a:pPr>
            <a:r>
              <a:rPr lang="en-US" sz="4000" dirty="0" smtClean="0"/>
              <a:t>Can you describe the pictures?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cka3ke.ucoz.ru/_nw/2/34430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962400" cy="29744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</a:t>
            </a:r>
            <a:r>
              <a:rPr lang="en-US" sz="4000" dirty="0" smtClean="0">
                <a:solidFill>
                  <a:srgbClr val="C00000"/>
                </a:solidFill>
              </a:rPr>
              <a:t>is</a:t>
            </a:r>
            <a:r>
              <a:rPr lang="en-US" sz="4000" dirty="0" smtClean="0"/>
              <a:t> the mouse?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486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It’s</a:t>
            </a:r>
            <a:r>
              <a:rPr lang="en-US" sz="4000" dirty="0" smtClean="0"/>
              <a:t> on the cat.</a:t>
            </a:r>
            <a:endParaRPr lang="ru-RU" sz="4000" dirty="0"/>
          </a:p>
        </p:txBody>
      </p:sp>
      <p:pic>
        <p:nvPicPr>
          <p:cNvPr id="15362" name="Picture 2" descr="http://mysunburn.narod.ru/images/Bartenev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191000" cy="28208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3810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Where </a:t>
            </a:r>
            <a:r>
              <a:rPr lang="en-US" sz="4000" dirty="0" smtClean="0">
                <a:solidFill>
                  <a:srgbClr val="C00000"/>
                </a:solidFill>
                <a:latin typeface="+mj-lt"/>
              </a:rPr>
              <a:t>are</a:t>
            </a:r>
            <a:r>
              <a:rPr lang="en-US" sz="4000" dirty="0" smtClean="0">
                <a:latin typeface="+mj-lt"/>
              </a:rPr>
              <a:t> the mice?</a:t>
            </a:r>
            <a:endParaRPr lang="ru-RU" sz="4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5486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… on the cat.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cka3ke.ucoz.ru/_nw/2/34430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962400" cy="29744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</a:t>
            </a:r>
            <a:r>
              <a:rPr lang="en-US" sz="4000" dirty="0" smtClean="0">
                <a:solidFill>
                  <a:srgbClr val="C00000"/>
                </a:solidFill>
              </a:rPr>
              <a:t>is</a:t>
            </a:r>
            <a:r>
              <a:rPr lang="en-US" sz="4000" dirty="0" smtClean="0"/>
              <a:t> the mouse?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486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It’s</a:t>
            </a:r>
            <a:r>
              <a:rPr lang="en-US" sz="4000" dirty="0" smtClean="0"/>
              <a:t> on the cat.</a:t>
            </a:r>
            <a:endParaRPr lang="ru-RU" sz="4000" dirty="0"/>
          </a:p>
        </p:txBody>
      </p:sp>
      <p:pic>
        <p:nvPicPr>
          <p:cNvPr id="15362" name="Picture 2" descr="http://mysunburn.narod.ru/images/Bartenev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191000" cy="28208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3810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Where </a:t>
            </a:r>
            <a:r>
              <a:rPr lang="en-US" sz="4000" dirty="0" smtClean="0">
                <a:solidFill>
                  <a:srgbClr val="C00000"/>
                </a:solidFill>
                <a:latin typeface="+mj-lt"/>
              </a:rPr>
              <a:t>are</a:t>
            </a:r>
            <a:r>
              <a:rPr lang="en-US" sz="4000" dirty="0" smtClean="0">
                <a:latin typeface="+mj-lt"/>
              </a:rPr>
              <a:t> the mice?</a:t>
            </a:r>
            <a:endParaRPr lang="ru-RU" sz="4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5486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They’re </a:t>
            </a:r>
            <a:r>
              <a:rPr lang="en-US" sz="4000" dirty="0" smtClean="0"/>
              <a:t>on the cat.</a:t>
            </a:r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</a:t>
            </a:r>
            <a:r>
              <a:rPr lang="en-US" sz="4000" dirty="0" smtClean="0">
                <a:solidFill>
                  <a:srgbClr val="C00000"/>
                </a:solidFill>
              </a:rPr>
              <a:t>is</a:t>
            </a:r>
            <a:r>
              <a:rPr lang="en-US" sz="4000" dirty="0" smtClean="0"/>
              <a:t> the vase?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5937" t="20317" r="32038" b="4146"/>
          <a:stretch>
            <a:fillRect/>
          </a:stretch>
        </p:blipFill>
        <p:spPr bwMode="auto">
          <a:xfrm>
            <a:off x="914400" y="1219200"/>
            <a:ext cx="29622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24502" t="40972" r="13521" b="13194"/>
          <a:stretch>
            <a:fillRect/>
          </a:stretch>
        </p:blipFill>
        <p:spPr bwMode="auto">
          <a:xfrm>
            <a:off x="4876800" y="2209800"/>
            <a:ext cx="3933825" cy="258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</a:t>
            </a:r>
            <a:r>
              <a:rPr lang="en-US" sz="4000" dirty="0" smtClean="0">
                <a:solidFill>
                  <a:srgbClr val="C00000"/>
                </a:solidFill>
              </a:rPr>
              <a:t>is</a:t>
            </a:r>
            <a:r>
              <a:rPr lang="en-US" sz="4000" dirty="0" smtClean="0"/>
              <a:t> the vase?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5937" t="20317" r="32038" b="4146"/>
          <a:stretch>
            <a:fillRect/>
          </a:stretch>
        </p:blipFill>
        <p:spPr bwMode="auto">
          <a:xfrm>
            <a:off x="914400" y="1219200"/>
            <a:ext cx="29622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7150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It’s</a:t>
            </a:r>
            <a:r>
              <a:rPr lang="en-US" sz="4000" dirty="0" smtClean="0"/>
              <a:t> on the big table.</a:t>
            </a:r>
            <a:endParaRPr lang="ru-RU" sz="40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4502" t="40972" r="13521" b="13194"/>
          <a:stretch>
            <a:fillRect/>
          </a:stretch>
        </p:blipFill>
        <p:spPr bwMode="auto">
          <a:xfrm>
            <a:off x="4876800" y="2209800"/>
            <a:ext cx="3933825" cy="258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</a:t>
            </a:r>
            <a:r>
              <a:rPr lang="en-US" sz="4000" dirty="0" smtClean="0">
                <a:solidFill>
                  <a:srgbClr val="C00000"/>
                </a:solidFill>
              </a:rPr>
              <a:t>is</a:t>
            </a:r>
            <a:r>
              <a:rPr lang="en-US" sz="4000" dirty="0" smtClean="0"/>
              <a:t> the vase?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5937" t="20317" r="32038" b="4146"/>
          <a:stretch>
            <a:fillRect/>
          </a:stretch>
        </p:blipFill>
        <p:spPr bwMode="auto">
          <a:xfrm>
            <a:off x="914400" y="1219200"/>
            <a:ext cx="29622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7150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It’s</a:t>
            </a:r>
            <a:r>
              <a:rPr lang="en-US" sz="4000" dirty="0" smtClean="0"/>
              <a:t> on the big table.</a:t>
            </a:r>
            <a:endParaRPr lang="ru-RU" sz="40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4502" t="40972" r="13521" b="13194"/>
          <a:stretch>
            <a:fillRect/>
          </a:stretch>
        </p:blipFill>
        <p:spPr bwMode="auto">
          <a:xfrm>
            <a:off x="4876800" y="2209800"/>
            <a:ext cx="3933825" cy="258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7800" y="2286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</a:t>
            </a:r>
            <a:r>
              <a:rPr lang="en-US" sz="4000" dirty="0" smtClean="0">
                <a:solidFill>
                  <a:srgbClr val="C00000"/>
                </a:solidFill>
              </a:rPr>
              <a:t>are</a:t>
            </a:r>
            <a:r>
              <a:rPr lang="en-US" sz="4000" dirty="0" smtClean="0"/>
              <a:t> the pictures?</a:t>
            </a:r>
            <a:endParaRPr lang="ru-RU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</a:t>
            </a:r>
            <a:r>
              <a:rPr lang="en-US" sz="4000" dirty="0" smtClean="0">
                <a:solidFill>
                  <a:srgbClr val="C00000"/>
                </a:solidFill>
              </a:rPr>
              <a:t>is</a:t>
            </a:r>
            <a:r>
              <a:rPr lang="en-US" sz="4000" dirty="0" smtClean="0"/>
              <a:t> the vase?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5937" t="20317" r="32038" b="4146"/>
          <a:stretch>
            <a:fillRect/>
          </a:stretch>
        </p:blipFill>
        <p:spPr bwMode="auto">
          <a:xfrm>
            <a:off x="914400" y="1219200"/>
            <a:ext cx="29622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7150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It’s</a:t>
            </a:r>
            <a:r>
              <a:rPr lang="en-US" sz="4000" dirty="0" smtClean="0"/>
              <a:t> on the big table.</a:t>
            </a:r>
            <a:endParaRPr lang="ru-RU" sz="40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4502" t="40972" r="13521" b="13194"/>
          <a:stretch>
            <a:fillRect/>
          </a:stretch>
        </p:blipFill>
        <p:spPr bwMode="auto">
          <a:xfrm>
            <a:off x="4876800" y="2209800"/>
            <a:ext cx="3933825" cy="258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7800" y="2286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</a:t>
            </a:r>
            <a:r>
              <a:rPr lang="en-US" sz="4000" dirty="0" smtClean="0">
                <a:solidFill>
                  <a:srgbClr val="C00000"/>
                </a:solidFill>
              </a:rPr>
              <a:t>are</a:t>
            </a:r>
            <a:r>
              <a:rPr lang="en-US" sz="4000" dirty="0" smtClean="0"/>
              <a:t> the pictures?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5715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They’re</a:t>
            </a:r>
            <a:r>
              <a:rPr lang="en-US" sz="4000" dirty="0" smtClean="0"/>
              <a:t> on the wall.</a:t>
            </a:r>
            <a:endParaRPr lang="ru-RU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конспекты уроков 3 класс\Основные уроки\ОТКРЫТЫЙ\Vike_3.jpg"/>
          <p:cNvPicPr>
            <a:picLocks noChangeAspect="1" noChangeArrowheads="1"/>
          </p:cNvPicPr>
          <p:nvPr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228600" y="1219200"/>
            <a:ext cx="8658225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5146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AB p. 67 - B</a:t>
            </a:r>
            <a:endParaRPr lang="ru-RU" sz="6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dirty="0" smtClean="0">
                <a:solidFill>
                  <a:srgbClr val="C00000"/>
                </a:solidFill>
              </a:rPr>
              <a:t>Yes\ No</a:t>
            </a:r>
          </a:p>
          <a:p>
            <a:pPr marL="342900" indent="-342900" algn="ctr"/>
            <a:endParaRPr lang="en-US" sz="40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sz="4000" dirty="0" smtClean="0"/>
              <a:t>Do you know the prepositions of place?</a:t>
            </a:r>
          </a:p>
          <a:p>
            <a:pPr marL="342900" indent="-342900">
              <a:buAutoNum type="arabicPeriod"/>
            </a:pPr>
            <a:endParaRPr lang="en-US" sz="4000" dirty="0" smtClean="0"/>
          </a:p>
          <a:p>
            <a:pPr marL="342900" indent="-342900">
              <a:buAutoNum type="arabicPeriod"/>
            </a:pPr>
            <a:r>
              <a:rPr lang="en-US" sz="4000" dirty="0" smtClean="0"/>
              <a:t>Can you ask and answer the question “where”?</a:t>
            </a:r>
          </a:p>
          <a:p>
            <a:pPr marL="342900" indent="-342900">
              <a:buAutoNum type="arabicPeriod"/>
            </a:pPr>
            <a:endParaRPr lang="en-US" sz="4000" dirty="0" smtClean="0"/>
          </a:p>
          <a:p>
            <a:pPr marL="342900" indent="-342900">
              <a:buAutoNum type="arabicPeriod"/>
            </a:pPr>
            <a:r>
              <a:rPr lang="en-US" sz="4000" dirty="0" smtClean="0"/>
              <a:t>Can you describe the pictures?</a:t>
            </a:r>
            <a:endParaRPr lang="ru-RU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4384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C00000"/>
                </a:solidFill>
              </a:rPr>
              <a:t>Well done!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://cmfo.fr/files/2014/06/jeux-enfants.jpg"/>
          <p:cNvPicPr>
            <a:picLocks noChangeAspect="1" noChangeArrowheads="1"/>
          </p:cNvPicPr>
          <p:nvPr/>
        </p:nvPicPr>
        <p:blipFill>
          <a:blip r:embed="rId2" cstate="print"/>
          <a:srcRect b="53600"/>
          <a:stretch>
            <a:fillRect/>
          </a:stretch>
        </p:blipFill>
        <p:spPr bwMode="auto">
          <a:xfrm>
            <a:off x="762000" y="304800"/>
            <a:ext cx="7772400" cy="2209800"/>
          </a:xfrm>
          <a:prstGeom prst="rect">
            <a:avLst/>
          </a:prstGeom>
          <a:noFill/>
        </p:spPr>
      </p:pic>
      <p:pic>
        <p:nvPicPr>
          <p:cNvPr id="21508" name="Picture 4" descr="http://cmfo.fr/files/2014/06/jeux-enfants.jpg"/>
          <p:cNvPicPr>
            <a:picLocks noChangeAspect="1" noChangeArrowheads="1"/>
          </p:cNvPicPr>
          <p:nvPr/>
        </p:nvPicPr>
        <p:blipFill>
          <a:blip r:embed="rId2" cstate="print"/>
          <a:srcRect b="54400"/>
          <a:stretch>
            <a:fillRect/>
          </a:stretch>
        </p:blipFill>
        <p:spPr bwMode="auto">
          <a:xfrm>
            <a:off x="609600" y="4114800"/>
            <a:ext cx="7772400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is the mouse?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cka3ke.ucoz.ru/_nw/2/34430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400800" cy="48048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3048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is the mouse?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cka3ke.ucoz.ru/_nw/2/34430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400800" cy="48048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3048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is the mouse?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5867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It’s </a:t>
            </a:r>
            <a:r>
              <a:rPr lang="en-US" sz="4000" dirty="0" smtClean="0">
                <a:solidFill>
                  <a:srgbClr val="C00000"/>
                </a:solidFill>
              </a:rPr>
              <a:t>on</a:t>
            </a:r>
            <a:r>
              <a:rPr lang="en-US" sz="4000" dirty="0" smtClean="0"/>
              <a:t> the </a:t>
            </a:r>
            <a:r>
              <a:rPr lang="en-US" sz="4000" dirty="0" smtClean="0">
                <a:solidFill>
                  <a:srgbClr val="C00000"/>
                </a:solidFill>
              </a:rPr>
              <a:t>cat.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 and fill in the missing words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cka3ke.ucoz.ru/_nw/2/34430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4167586" cy="31284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… the mouse?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486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… on the cat.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cka3ke.ucoz.ru/_nw/2/34430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962400" cy="29744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</a:t>
            </a:r>
            <a:r>
              <a:rPr lang="en-US" sz="4000" dirty="0" smtClean="0">
                <a:solidFill>
                  <a:srgbClr val="C00000"/>
                </a:solidFill>
              </a:rPr>
              <a:t>is</a:t>
            </a:r>
            <a:r>
              <a:rPr lang="en-US" sz="4000" dirty="0" smtClean="0"/>
              <a:t> the mouse?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486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… on the cat.</a:t>
            </a:r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cka3ke.ucoz.ru/_nw/2/34430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962400" cy="29744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</a:t>
            </a:r>
            <a:r>
              <a:rPr lang="en-US" sz="4000" dirty="0" smtClean="0">
                <a:solidFill>
                  <a:srgbClr val="C00000"/>
                </a:solidFill>
              </a:rPr>
              <a:t>is</a:t>
            </a:r>
            <a:r>
              <a:rPr lang="en-US" sz="4000" dirty="0" smtClean="0"/>
              <a:t> the mouse?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486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It’s</a:t>
            </a:r>
            <a:r>
              <a:rPr lang="en-US" sz="4000" dirty="0" smtClean="0"/>
              <a:t> on the cat.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cka3ke.ucoz.ru/_nw/2/34430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962400" cy="29744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Where </a:t>
            </a:r>
            <a:r>
              <a:rPr lang="en-US" sz="4000" dirty="0" smtClean="0">
                <a:solidFill>
                  <a:srgbClr val="C00000"/>
                </a:solidFill>
              </a:rPr>
              <a:t>is</a:t>
            </a:r>
            <a:r>
              <a:rPr lang="en-US" sz="4000" dirty="0" smtClean="0"/>
              <a:t> the mouse?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486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It’s</a:t>
            </a:r>
            <a:r>
              <a:rPr lang="en-US" sz="4000" dirty="0" smtClean="0"/>
              <a:t> on the cat.</a:t>
            </a:r>
            <a:endParaRPr lang="ru-RU" sz="4000" dirty="0"/>
          </a:p>
        </p:txBody>
      </p:sp>
      <p:pic>
        <p:nvPicPr>
          <p:cNvPr id="15362" name="Picture 2" descr="http://mysunburn.narod.ru/images/Bartenev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191000" cy="28208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3810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Where … the mice?</a:t>
            </a:r>
            <a:endParaRPr lang="ru-RU" sz="4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5486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… on the cat.</a:t>
            </a:r>
            <a:endParaRPr lang="ru-RU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233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Where is the mouse?</vt:lpstr>
      <vt:lpstr>Слайд 3</vt:lpstr>
      <vt:lpstr>Слайд 4</vt:lpstr>
      <vt:lpstr>Read and fill in the missing words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the mouse?</dc:title>
  <dc:creator>Viktoria</dc:creator>
  <cp:lastModifiedBy>Viktoria</cp:lastModifiedBy>
  <cp:revision>10</cp:revision>
  <dcterms:created xsi:type="dcterms:W3CDTF">2015-10-24T22:35:54Z</dcterms:created>
  <dcterms:modified xsi:type="dcterms:W3CDTF">2015-10-24T23:47:43Z</dcterms:modified>
</cp:coreProperties>
</file>